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9">
  <p:sldMasterIdLst>
    <p:sldMasterId id="2147483720" r:id="rId1"/>
    <p:sldMasterId id="2147483756" r:id="rId2"/>
  </p:sldMasterIdLst>
  <p:sldIdLst>
    <p:sldId id="256" r:id="rId3"/>
    <p:sldId id="258" r:id="rId4"/>
    <p:sldId id="280" r:id="rId5"/>
    <p:sldId id="284" r:id="rId6"/>
    <p:sldId id="281" r:id="rId7"/>
    <p:sldId id="282" r:id="rId8"/>
    <p:sldId id="283" r:id="rId9"/>
    <p:sldId id="285" r:id="rId10"/>
    <p:sldId id="274" r:id="rId11"/>
    <p:sldId id="275" r:id="rId12"/>
    <p:sldId id="276" r:id="rId13"/>
    <p:sldId id="286" r:id="rId14"/>
    <p:sldId id="287" r:id="rId15"/>
    <p:sldId id="290" r:id="rId16"/>
    <p:sldId id="292" r:id="rId17"/>
    <p:sldId id="291" r:id="rId18"/>
    <p:sldId id="289" r:id="rId19"/>
    <p:sldId id="288" r:id="rId20"/>
    <p:sldId id="295" r:id="rId21"/>
    <p:sldId id="296" r:id="rId22"/>
    <p:sldId id="294" r:id="rId23"/>
    <p:sldId id="293" r:id="rId24"/>
    <p:sldId id="297" r:id="rId25"/>
    <p:sldId id="300" r:id="rId26"/>
    <p:sldId id="299" r:id="rId27"/>
    <p:sldId id="298" r:id="rId28"/>
    <p:sldId id="304" r:id="rId29"/>
    <p:sldId id="303" r:id="rId30"/>
    <p:sldId id="302" r:id="rId31"/>
    <p:sldId id="307" r:id="rId32"/>
    <p:sldId id="301" r:id="rId33"/>
    <p:sldId id="305" r:id="rId34"/>
    <p:sldId id="311" r:id="rId35"/>
    <p:sldId id="310" r:id="rId36"/>
    <p:sldId id="309" r:id="rId37"/>
    <p:sldId id="306" r:id="rId38"/>
    <p:sldId id="308" r:id="rId39"/>
    <p:sldId id="313" r:id="rId40"/>
    <p:sldId id="312" r:id="rId41"/>
    <p:sldId id="314" r:id="rId42"/>
    <p:sldId id="315" r:id="rId43"/>
    <p:sldId id="316" r:id="rId44"/>
    <p:sldId id="317" r:id="rId45"/>
    <p:sldId id="318" r:id="rId46"/>
    <p:sldId id="319" r:id="rId47"/>
    <p:sldId id="320" r:id="rId48"/>
    <p:sldId id="279"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90" d="100"/>
          <a:sy n="90" d="100"/>
        </p:scale>
        <p:origin x="-59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D8BD707-D9CF-40AE-B4C6-C98DA3205C09}" type="datetimeFigureOut">
              <a:rPr lang="en-US" smtClean="0"/>
              <a:pPr/>
              <a:t>12/11/2010</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D8BD707-D9CF-40AE-B4C6-C98DA3205C09}" type="datetimeFigureOut">
              <a:rPr lang="en-US" smtClean="0"/>
              <a:pPr/>
              <a:t>12/11/2010</a:t>
            </a:fld>
            <a:endParaRPr lang="en-US"/>
          </a:p>
        </p:txBody>
      </p:sp>
      <p:sp>
        <p:nvSpPr>
          <p:cNvPr id="15" name="Slide Number Placeholder 14"/>
          <p:cNvSpPr>
            <a:spLocks noGrp="1"/>
          </p:cNvSpPr>
          <p:nvPr>
            <p:ph type="sldNum" sz="quarter" idx="15"/>
          </p:nvPr>
        </p:nvSpPr>
        <p:spPr/>
        <p:txBody>
          <a:bodyPr/>
          <a:lstStyle>
            <a:lvl1pPr algn="ctr">
              <a:defRPr/>
            </a:lvl1pPr>
          </a:lstStyle>
          <a:p>
            <a:fld id="{B6F15528-21DE-4FAA-801E-634DDDAF4B2B}"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D8BD707-D9CF-40AE-B4C6-C98DA3205C09}" type="datetimeFigureOut">
              <a:rPr lang="en-US" smtClean="0"/>
              <a:pPr/>
              <a:t>12/11/2010</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D8BD707-D9CF-40AE-B4C6-C98DA3205C09}" type="datetimeFigureOut">
              <a:rPr lang="en-US" smtClean="0"/>
              <a:pPr/>
              <a:t>12/11/2010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12/11/2010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12/11/2010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12/11/2010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D8BD707-D9CF-40AE-B4C6-C98DA3205C09}" type="datetimeFigureOut">
              <a:rPr lang="en-US" smtClean="0"/>
              <a:pPr/>
              <a:t>12/11/2010</a:t>
            </a:fld>
            <a:endParaRPr lang="en-US"/>
          </a:p>
        </p:txBody>
      </p:sp>
      <p:sp>
        <p:nvSpPr>
          <p:cNvPr id="9" name="Slide Number Placeholder 8"/>
          <p:cNvSpPr>
            <a:spLocks noGrp="1"/>
          </p:cNvSpPr>
          <p:nvPr>
            <p:ph type="sldNum" sz="quarter" idx="15"/>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12/11/2010</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D8BD707-D9CF-40AE-B4C6-C98DA3205C09}" type="datetimeFigureOut">
              <a:rPr lang="en-US" smtClean="0"/>
              <a:pPr/>
              <a:t>12/11/2010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6F15528-21DE-4FAA-801E-634DDDAF4B2B}"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D8BD707-D9CF-40AE-B4C6-C98DA3205C09}" type="datetimeFigureOut">
              <a:rPr lang="en-US" smtClean="0"/>
              <a:pPr/>
              <a:t>12/11/2010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8400" y="609600"/>
            <a:ext cx="4267200" cy="461665"/>
          </a:xfrm>
          <a:prstGeom prst="rect">
            <a:avLst/>
          </a:prstGeom>
          <a:noFill/>
        </p:spPr>
        <p:txBody>
          <a:bodyPr wrap="square" rtlCol="1">
            <a:spAutoFit/>
          </a:bodyPr>
          <a:lstStyle/>
          <a:p>
            <a:pPr algn="ctr"/>
            <a:r>
              <a:rPr lang="ar-JO" sz="2400" b="1" dirty="0" smtClean="0"/>
              <a:t>بسم الله الرحمن الرحيم</a:t>
            </a:r>
            <a:endParaRPr lang="ar-JO" sz="2400" b="1" dirty="0"/>
          </a:p>
        </p:txBody>
      </p:sp>
      <p:sp>
        <p:nvSpPr>
          <p:cNvPr id="4" name="TextBox 3"/>
          <p:cNvSpPr txBox="1"/>
          <p:nvPr/>
        </p:nvSpPr>
        <p:spPr>
          <a:xfrm>
            <a:off x="1143000" y="1524000"/>
            <a:ext cx="7391400" cy="3785652"/>
          </a:xfrm>
          <a:prstGeom prst="rect">
            <a:avLst/>
          </a:prstGeom>
          <a:noFill/>
        </p:spPr>
        <p:txBody>
          <a:bodyPr wrap="square" rtlCol="1">
            <a:spAutoFit/>
          </a:bodyPr>
          <a:lstStyle/>
          <a:p>
            <a:pPr algn="ctr"/>
            <a:r>
              <a:rPr lang="en-US" sz="4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Design and analysis of an electric power system, with the design of a load flow program using MATLAB </a:t>
            </a:r>
            <a:endParaRPr lang="ar-JO" sz="4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0"/>
            <a:ext cx="8458200" cy="523220"/>
          </a:xfrm>
          <a:prstGeom prst="rect">
            <a:avLst/>
          </a:prstGeom>
          <a:noFill/>
        </p:spPr>
        <p:txBody>
          <a:bodyPr wrap="square" rtlCol="1">
            <a:spAutoFit/>
          </a:bodyPr>
          <a:lstStyle/>
          <a:p>
            <a:r>
              <a:rPr lang="en-US" sz="2800" dirty="0" smtClean="0"/>
              <a:t>3**A-  Technical study of the networks:   </a:t>
            </a:r>
            <a:endParaRPr lang="ar-JO" sz="2800" dirty="0"/>
          </a:p>
        </p:txBody>
      </p:sp>
      <p:sp>
        <p:nvSpPr>
          <p:cNvPr id="4" name="TextBox 3"/>
          <p:cNvSpPr txBox="1"/>
          <p:nvPr/>
        </p:nvSpPr>
        <p:spPr>
          <a:xfrm>
            <a:off x="228600" y="838200"/>
            <a:ext cx="8915400" cy="1692771"/>
          </a:xfrm>
          <a:prstGeom prst="rect">
            <a:avLst/>
          </a:prstGeom>
          <a:noFill/>
        </p:spPr>
        <p:txBody>
          <a:bodyPr wrap="square" rtlCol="1">
            <a:spAutoFit/>
          </a:bodyPr>
          <a:lstStyle/>
          <a:p>
            <a:r>
              <a:rPr lang="en-US" sz="2400" dirty="0" smtClean="0"/>
              <a:t>      1- selection of the transformers </a:t>
            </a:r>
            <a:r>
              <a:rPr lang="en-US" sz="2000" dirty="0" smtClean="0"/>
              <a:t>:</a:t>
            </a:r>
          </a:p>
          <a:p>
            <a:r>
              <a:rPr lang="en-US" sz="2000" dirty="0" smtClean="0"/>
              <a:t>The selection of the transformers depend on the apparent power flow in it, so we will take in consideration that 70% of the power flows in one transformer . so  </a:t>
            </a:r>
          </a:p>
          <a:p>
            <a:r>
              <a:rPr lang="en-US" sz="2000" dirty="0" err="1" smtClean="0"/>
              <a:t>S</a:t>
            </a:r>
            <a:r>
              <a:rPr lang="en-US" sz="2000" baseline="-25000" dirty="0" err="1" smtClean="0"/>
              <a:t>nom</a:t>
            </a:r>
            <a:r>
              <a:rPr lang="en-US" sz="2000" baseline="-25000" dirty="0" smtClean="0"/>
              <a:t>(transformer)</a:t>
            </a:r>
            <a:r>
              <a:rPr lang="en-US" sz="2000" dirty="0" smtClean="0"/>
              <a:t>= 0.7 of </a:t>
            </a:r>
            <a:r>
              <a:rPr lang="en-US" sz="2000" dirty="0" err="1" smtClean="0"/>
              <a:t>S</a:t>
            </a:r>
            <a:r>
              <a:rPr lang="en-US" sz="2000" baseline="-25000" dirty="0" err="1" smtClean="0"/>
              <a:t>nom</a:t>
            </a:r>
            <a:r>
              <a:rPr lang="en-US" sz="2000" baseline="-25000" dirty="0" smtClean="0"/>
              <a:t>(lead)</a:t>
            </a:r>
            <a:r>
              <a:rPr lang="en-US" sz="2000" dirty="0" smtClean="0"/>
              <a:t>  </a:t>
            </a:r>
            <a:r>
              <a:rPr lang="en-US" sz="2000" dirty="0" smtClean="0">
                <a:sym typeface="Wingdings"/>
              </a:rPr>
              <a:t></a:t>
            </a:r>
            <a:r>
              <a:rPr lang="en-US" sz="2000" dirty="0" smtClean="0"/>
              <a:t> </a:t>
            </a:r>
            <a:r>
              <a:rPr lang="en-US" sz="2000" dirty="0" err="1" smtClean="0"/>
              <a:t>S</a:t>
            </a:r>
            <a:r>
              <a:rPr lang="en-US" sz="2000" baseline="-25000" dirty="0" err="1" smtClean="0"/>
              <a:t>nom</a:t>
            </a:r>
            <a:r>
              <a:rPr lang="en-US" sz="2000" baseline="-25000" dirty="0" smtClean="0"/>
              <a:t>(transformer)</a:t>
            </a:r>
            <a:r>
              <a:rPr lang="en-US" sz="2000" dirty="0" smtClean="0"/>
              <a:t>= </a:t>
            </a:r>
            <a:r>
              <a:rPr lang="en-US" sz="2000" dirty="0" err="1" smtClean="0"/>
              <a:t>S</a:t>
            </a:r>
            <a:r>
              <a:rPr lang="en-US" sz="2000" baseline="-25000" dirty="0" err="1" smtClean="0"/>
              <a:t>nom</a:t>
            </a:r>
            <a:r>
              <a:rPr lang="en-US" sz="2000" baseline="-25000" dirty="0" smtClean="0"/>
              <a:t>(lead)</a:t>
            </a:r>
            <a:r>
              <a:rPr lang="en-US" sz="2000" dirty="0" smtClean="0"/>
              <a:t>\ 1.4. </a:t>
            </a:r>
          </a:p>
          <a:p>
            <a:r>
              <a:rPr lang="en-US" sz="2000" dirty="0" smtClean="0"/>
              <a:t>Depending in the previous equation we make the following tables. </a:t>
            </a:r>
          </a:p>
        </p:txBody>
      </p:sp>
      <p:graphicFrame>
        <p:nvGraphicFramePr>
          <p:cNvPr id="9" name="Table 8"/>
          <p:cNvGraphicFramePr>
            <a:graphicFrameLocks noGrp="1"/>
          </p:cNvGraphicFramePr>
          <p:nvPr/>
        </p:nvGraphicFramePr>
        <p:xfrm>
          <a:off x="0" y="2822785"/>
          <a:ext cx="9067800" cy="3828628"/>
        </p:xfrm>
        <a:graphic>
          <a:graphicData uri="http://schemas.openxmlformats.org/drawingml/2006/table">
            <a:tbl>
              <a:tblPr>
                <a:tableStyleId>{5940675A-B579-460E-94D1-54222C63F5DA}</a:tableStyleId>
              </a:tblPr>
              <a:tblGrid>
                <a:gridCol w="1143000"/>
                <a:gridCol w="762000"/>
                <a:gridCol w="685800"/>
                <a:gridCol w="914400"/>
                <a:gridCol w="1066800"/>
                <a:gridCol w="914400"/>
                <a:gridCol w="914400"/>
                <a:gridCol w="914400"/>
                <a:gridCol w="914400"/>
                <a:gridCol w="838200"/>
              </a:tblGrid>
              <a:tr h="533400">
                <a:tc>
                  <a:txBody>
                    <a:bodyPr/>
                    <a:lstStyle/>
                    <a:p>
                      <a:pPr algn="l" rtl="0" fontAlgn="t"/>
                      <a:r>
                        <a:rPr lang="en-US" sz="1600" u="none" strike="noStrike" dirty="0"/>
                        <a:t>Transformer</a:t>
                      </a:r>
                      <a:endParaRPr lang="en-US" sz="1600" b="0" i="0" u="none" strike="noStrike" dirty="0">
                        <a:solidFill>
                          <a:schemeClr val="tx1"/>
                        </a:solidFill>
                        <a:latin typeface="+mn-lt"/>
                      </a:endParaRPr>
                    </a:p>
                  </a:txBody>
                  <a:tcPr marL="8467" marR="8467" marT="8467" marB="0"/>
                </a:tc>
                <a:tc>
                  <a:txBody>
                    <a:bodyPr/>
                    <a:lstStyle/>
                    <a:p>
                      <a:pPr algn="l" rtl="0" fontAlgn="t"/>
                      <a:r>
                        <a:rPr lang="en-US" sz="1600" u="none" strike="noStrike" dirty="0" err="1"/>
                        <a:t>S</a:t>
                      </a:r>
                      <a:r>
                        <a:rPr lang="en-US" sz="1600" u="none" strike="noStrike" baseline="-25000" dirty="0" err="1"/>
                        <a:t>load</a:t>
                      </a:r>
                      <a:r>
                        <a:rPr lang="en-US" sz="1600" u="none" strike="noStrike" baseline="-25000" dirty="0"/>
                        <a:t> </a:t>
                      </a:r>
                      <a:r>
                        <a:rPr lang="en-US" sz="1600" u="none" strike="noStrike" dirty="0"/>
                        <a:t>(MVA)</a:t>
                      </a:r>
                      <a:endParaRPr lang="en-US" sz="1600" b="0" i="0" u="none" strike="noStrike" dirty="0">
                        <a:solidFill>
                          <a:schemeClr val="tx1"/>
                        </a:solidFill>
                        <a:latin typeface="+mn-lt"/>
                      </a:endParaRPr>
                    </a:p>
                  </a:txBody>
                  <a:tcPr marL="8467" marR="8467" marT="8467" marB="0"/>
                </a:tc>
                <a:tc>
                  <a:txBody>
                    <a:bodyPr/>
                    <a:lstStyle/>
                    <a:p>
                      <a:pPr algn="l" rtl="0" fontAlgn="t"/>
                      <a:r>
                        <a:rPr lang="en-US" sz="1600" u="none" strike="noStrike" dirty="0"/>
                        <a:t>S</a:t>
                      </a:r>
                      <a:r>
                        <a:rPr lang="en-US" sz="1600" u="none" strike="noStrike" baseline="-25000" dirty="0"/>
                        <a:t> nom </a:t>
                      </a:r>
                      <a:r>
                        <a:rPr lang="en-US" sz="1600" u="none" strike="noStrike" dirty="0"/>
                        <a:t>(MVA)</a:t>
                      </a:r>
                      <a:endParaRPr lang="en-US" sz="1600" b="0" i="0" u="none" strike="noStrike" dirty="0">
                        <a:solidFill>
                          <a:schemeClr val="tx1"/>
                        </a:solidFill>
                        <a:latin typeface="+mn-lt"/>
                      </a:endParaRPr>
                    </a:p>
                  </a:txBody>
                  <a:tcPr marL="8467" marR="8467" marT="8467" marB="0"/>
                </a:tc>
                <a:tc>
                  <a:txBody>
                    <a:bodyPr/>
                    <a:lstStyle/>
                    <a:p>
                      <a:pPr algn="l" rtl="0" fontAlgn="t"/>
                      <a:r>
                        <a:rPr lang="en-US" sz="1600" u="none" strike="noStrike" dirty="0"/>
                        <a:t>Standard S (MVA)</a:t>
                      </a:r>
                      <a:endParaRPr lang="en-US" sz="1600" b="0" i="0" u="none" strike="noStrike" dirty="0">
                        <a:solidFill>
                          <a:schemeClr val="tx1"/>
                        </a:solidFill>
                        <a:latin typeface="+mn-lt"/>
                      </a:endParaRPr>
                    </a:p>
                  </a:txBody>
                  <a:tcPr marL="8467" marR="8467" marT="8467" marB="0"/>
                </a:tc>
                <a:tc>
                  <a:txBody>
                    <a:bodyPr/>
                    <a:lstStyle/>
                    <a:p>
                      <a:pPr algn="l" rtl="0" fontAlgn="t"/>
                      <a:r>
                        <a:rPr lang="en-US" sz="1600" u="none" strike="noStrike"/>
                        <a:t>Type of transformer </a:t>
                      </a:r>
                      <a:endParaRPr lang="en-US" sz="1600" b="0" i="0" u="none" strike="noStrike">
                        <a:solidFill>
                          <a:schemeClr val="tx1"/>
                        </a:solidFill>
                        <a:latin typeface="+mn-lt"/>
                      </a:endParaRPr>
                    </a:p>
                  </a:txBody>
                  <a:tcPr marL="8467" marR="8467" marT="8467" marB="0"/>
                </a:tc>
                <a:tc>
                  <a:txBody>
                    <a:bodyPr/>
                    <a:lstStyle/>
                    <a:p>
                      <a:pPr algn="l" rtl="0" fontAlgn="t"/>
                      <a:r>
                        <a:rPr lang="en-US" sz="1600" u="none" strike="noStrike"/>
                        <a:t>V</a:t>
                      </a:r>
                      <a:r>
                        <a:rPr lang="en-US" sz="1600" u="none" strike="noStrike" baseline="-25000"/>
                        <a:t>H</a:t>
                      </a:r>
                      <a:r>
                        <a:rPr lang="en-US" sz="1600" u="none" strike="noStrike"/>
                        <a:t>\V</a:t>
                      </a:r>
                      <a:r>
                        <a:rPr lang="en-US" sz="1600" u="none" strike="noStrike" baseline="-25000"/>
                        <a:t>L</a:t>
                      </a:r>
                      <a:r>
                        <a:rPr lang="en-US" sz="1600" u="none" strike="noStrike"/>
                        <a:t> (KV)</a:t>
                      </a:r>
                      <a:endParaRPr lang="en-US" sz="1600" b="0" i="0" u="none" strike="noStrike">
                        <a:solidFill>
                          <a:schemeClr val="tx1"/>
                        </a:solidFill>
                        <a:latin typeface="+mn-lt"/>
                      </a:endParaRPr>
                    </a:p>
                  </a:txBody>
                  <a:tcPr marL="8467" marR="8467" marT="8467" marB="0"/>
                </a:tc>
                <a:tc>
                  <a:txBody>
                    <a:bodyPr/>
                    <a:lstStyle/>
                    <a:p>
                      <a:pPr algn="l" rtl="0" fontAlgn="t"/>
                      <a:r>
                        <a:rPr lang="en-US" sz="1600" u="none" strike="noStrike"/>
                        <a:t>R</a:t>
                      </a:r>
                      <a:r>
                        <a:rPr lang="en-US" sz="1600" u="none" strike="noStrike" baseline="-25000"/>
                        <a:t>T</a:t>
                      </a:r>
                      <a:r>
                        <a:rPr lang="en-US" sz="1600" u="none" strike="noStrike"/>
                        <a:t>(Ω)</a:t>
                      </a:r>
                      <a:endParaRPr lang="en-US" sz="1600" b="0" i="0" u="none" strike="noStrike">
                        <a:solidFill>
                          <a:schemeClr val="tx1"/>
                        </a:solidFill>
                        <a:latin typeface="+mn-lt"/>
                      </a:endParaRPr>
                    </a:p>
                  </a:txBody>
                  <a:tcPr marL="8467" marR="8467" marT="8467" marB="0"/>
                </a:tc>
                <a:tc>
                  <a:txBody>
                    <a:bodyPr/>
                    <a:lstStyle/>
                    <a:p>
                      <a:pPr algn="l" rtl="0" fontAlgn="t"/>
                      <a:r>
                        <a:rPr lang="en-US" sz="1600" u="none" strike="noStrike"/>
                        <a:t>X</a:t>
                      </a:r>
                      <a:r>
                        <a:rPr lang="en-US" sz="1600" u="none" strike="noStrike" baseline="-25000"/>
                        <a:t>T</a:t>
                      </a:r>
                      <a:r>
                        <a:rPr lang="en-US" sz="1600" u="none" strike="noStrike"/>
                        <a:t>(Ω)</a:t>
                      </a:r>
                      <a:endParaRPr lang="en-US" sz="1600" b="0" i="0" u="none" strike="noStrike">
                        <a:solidFill>
                          <a:schemeClr val="tx1"/>
                        </a:solidFill>
                        <a:latin typeface="+mn-lt"/>
                      </a:endParaRPr>
                    </a:p>
                  </a:txBody>
                  <a:tcPr marL="8467" marR="8467" marT="8467" marB="0"/>
                </a:tc>
                <a:tc>
                  <a:txBody>
                    <a:bodyPr/>
                    <a:lstStyle/>
                    <a:p>
                      <a:pPr algn="l" rtl="0" fontAlgn="t"/>
                      <a:r>
                        <a:rPr lang="en-US" sz="1600" u="none" strike="noStrike" dirty="0"/>
                        <a:t>P</a:t>
                      </a:r>
                      <a:r>
                        <a:rPr lang="en-US" sz="1600" u="none" strike="noStrike" baseline="-25000" dirty="0"/>
                        <a:t>O.C</a:t>
                      </a:r>
                      <a:endParaRPr lang="en-US" sz="1600" b="0" i="0" u="none" strike="noStrike" dirty="0">
                        <a:solidFill>
                          <a:schemeClr val="tx1"/>
                        </a:solidFill>
                        <a:latin typeface="+mn-lt"/>
                      </a:endParaRPr>
                    </a:p>
                    <a:p>
                      <a:pPr algn="l" rtl="0" fontAlgn="t"/>
                      <a:r>
                        <a:rPr lang="en-US" sz="1600" u="none" strike="noStrike" dirty="0"/>
                        <a:t>(MW)</a:t>
                      </a:r>
                      <a:endParaRPr lang="en-US" sz="1600" b="0" i="0" u="none" strike="noStrike" dirty="0">
                        <a:solidFill>
                          <a:schemeClr val="tx1"/>
                        </a:solidFill>
                        <a:latin typeface="+mn-lt"/>
                      </a:endParaRPr>
                    </a:p>
                  </a:txBody>
                  <a:tcPr marL="8467" marR="8467" marT="8467" marB="0"/>
                </a:tc>
                <a:tc>
                  <a:txBody>
                    <a:bodyPr/>
                    <a:lstStyle/>
                    <a:p>
                      <a:pPr algn="l" rtl="0" fontAlgn="t"/>
                      <a:r>
                        <a:rPr lang="en-US" sz="1600" u="none" strike="noStrike" dirty="0"/>
                        <a:t>Q</a:t>
                      </a:r>
                      <a:r>
                        <a:rPr lang="en-US" sz="1600" u="none" strike="noStrike" baseline="-25000" dirty="0"/>
                        <a:t>O.C</a:t>
                      </a:r>
                      <a:endParaRPr lang="en-US" sz="1600" b="0" i="0" u="none" strike="noStrike" dirty="0">
                        <a:solidFill>
                          <a:schemeClr val="tx1"/>
                        </a:solidFill>
                        <a:latin typeface="+mn-lt"/>
                      </a:endParaRPr>
                    </a:p>
                    <a:p>
                      <a:pPr algn="l" rtl="0" fontAlgn="t"/>
                      <a:r>
                        <a:rPr lang="en-US" sz="1600" u="none" strike="noStrike" dirty="0"/>
                        <a:t>(MVAR)</a:t>
                      </a:r>
                      <a:endParaRPr lang="en-US" sz="1600" b="0" i="0" u="none" strike="noStrike" dirty="0">
                        <a:solidFill>
                          <a:schemeClr val="tx1"/>
                        </a:solidFill>
                        <a:latin typeface="+mn-lt"/>
                      </a:endParaRPr>
                    </a:p>
                  </a:txBody>
                  <a:tcPr marL="8467" marR="8467" marT="8467" marB="0"/>
                </a:tc>
              </a:tr>
              <a:tr h="304800">
                <a:tc rowSpan="3">
                  <a:txBody>
                    <a:bodyPr/>
                    <a:lstStyle/>
                    <a:p>
                      <a:pPr algn="l" rtl="0" fontAlgn="t"/>
                      <a:r>
                        <a:rPr lang="en-US" sz="1600" u="none" strike="noStrike" dirty="0"/>
                        <a:t>A</a:t>
                      </a:r>
                      <a:endParaRPr lang="en-US" sz="1600" b="0" i="0" u="none" strike="noStrike" dirty="0">
                        <a:solidFill>
                          <a:schemeClr val="tx1"/>
                        </a:solidFill>
                        <a:latin typeface="+mn-lt"/>
                      </a:endParaRPr>
                    </a:p>
                  </a:txBody>
                  <a:tcPr marL="8467" marR="8467" marT="8467" marB="0" anchor="ctr"/>
                </a:tc>
                <a:tc rowSpan="3">
                  <a:txBody>
                    <a:bodyPr/>
                    <a:lstStyle/>
                    <a:p>
                      <a:pPr algn="ctr" rtl="0" fontAlgn="b"/>
                      <a:r>
                        <a:rPr lang="en-US" sz="1600" u="none" strike="noStrike" dirty="0"/>
                        <a:t>28.69</a:t>
                      </a:r>
                      <a:endParaRPr lang="en-US" sz="1600" b="0" i="0" u="none" strike="noStrike" dirty="0">
                        <a:solidFill>
                          <a:schemeClr val="tx1"/>
                        </a:solidFill>
                        <a:latin typeface="+mn-lt"/>
                      </a:endParaRPr>
                    </a:p>
                  </a:txBody>
                  <a:tcPr marL="8467" marR="8467" marT="8467" marB="0" anchor="ctr"/>
                </a:tc>
                <a:tc rowSpan="3">
                  <a:txBody>
                    <a:bodyPr/>
                    <a:lstStyle/>
                    <a:p>
                      <a:pPr algn="ctr" rtl="0" fontAlgn="b"/>
                      <a:r>
                        <a:rPr lang="en-US" sz="1600" u="none" strike="noStrike" dirty="0"/>
                        <a:t>20.64</a:t>
                      </a:r>
                      <a:endParaRPr lang="en-US" sz="1600" b="0" i="0" u="none" strike="noStrike" dirty="0">
                        <a:solidFill>
                          <a:schemeClr val="tx1"/>
                        </a:solidFill>
                        <a:latin typeface="+mn-lt"/>
                      </a:endParaRPr>
                    </a:p>
                  </a:txBody>
                  <a:tcPr marL="8467" marR="8467" marT="8467" marB="0" anchor="ctr"/>
                </a:tc>
                <a:tc rowSpan="3">
                  <a:txBody>
                    <a:bodyPr/>
                    <a:lstStyle/>
                    <a:p>
                      <a:pPr algn="ctr" rtl="0" fontAlgn="b"/>
                      <a:r>
                        <a:rPr lang="en-US" sz="1600" u="none" strike="noStrike" dirty="0"/>
                        <a:t>63</a:t>
                      </a:r>
                      <a:endParaRPr lang="en-US" sz="1600" b="0" i="0" u="none" strike="noStrike" dirty="0">
                        <a:solidFill>
                          <a:schemeClr val="tx1"/>
                        </a:solidFill>
                        <a:latin typeface="+mn-lt"/>
                      </a:endParaRPr>
                    </a:p>
                  </a:txBody>
                  <a:tcPr marL="8467" marR="8467" marT="8467" marB="0" anchor="ctr"/>
                </a:tc>
                <a:tc rowSpan="3">
                  <a:txBody>
                    <a:bodyPr/>
                    <a:lstStyle/>
                    <a:p>
                      <a:pPr algn="ctr" rtl="0" fontAlgn="b"/>
                      <a:r>
                        <a:rPr lang="en-US" sz="1600" u="none" strike="noStrike" dirty="0"/>
                        <a:t>3-winding</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V</a:t>
                      </a:r>
                      <a:r>
                        <a:rPr lang="en-US" sz="1600" u="none" strike="noStrike" baseline="-25000" dirty="0"/>
                        <a:t>H</a:t>
                      </a:r>
                      <a:r>
                        <a:rPr lang="en-US" sz="1600" u="none" strike="noStrike" dirty="0"/>
                        <a:t>=230</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R</a:t>
                      </a:r>
                      <a:r>
                        <a:rPr lang="en-US" sz="1600" u="none" strike="noStrike" baseline="-25000"/>
                        <a:t>TH</a:t>
                      </a:r>
                      <a:r>
                        <a:rPr lang="en-US" sz="1600" u="none" strike="noStrike"/>
                        <a:t>=1.4</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X</a:t>
                      </a:r>
                      <a:r>
                        <a:rPr lang="en-US" sz="1600" u="none" strike="noStrike" baseline="-25000"/>
                        <a:t>TH</a:t>
                      </a:r>
                      <a:r>
                        <a:rPr lang="en-US" sz="1600" u="none" strike="noStrike"/>
                        <a:t>=104</a:t>
                      </a:r>
                      <a:endParaRPr lang="en-US" sz="1600" b="0" i="0" u="none" strike="noStrike">
                        <a:solidFill>
                          <a:schemeClr val="tx1"/>
                        </a:solidFill>
                        <a:latin typeface="+mn-lt"/>
                      </a:endParaRPr>
                    </a:p>
                  </a:txBody>
                  <a:tcPr marL="8467" marR="8467" marT="8467" marB="0" anchor="ctr"/>
                </a:tc>
                <a:tc rowSpan="3">
                  <a:txBody>
                    <a:bodyPr/>
                    <a:lstStyle/>
                    <a:p>
                      <a:pPr algn="ctr" rtl="0" fontAlgn="b"/>
                      <a:r>
                        <a:rPr lang="en-US" sz="1600" u="none" strike="noStrike"/>
                        <a:t>0.045</a:t>
                      </a:r>
                      <a:endParaRPr lang="en-US" sz="1600" b="0" i="0" u="none" strike="noStrike">
                        <a:solidFill>
                          <a:schemeClr val="tx1"/>
                        </a:solidFill>
                        <a:latin typeface="+mn-lt"/>
                      </a:endParaRPr>
                    </a:p>
                  </a:txBody>
                  <a:tcPr marL="8467" marR="8467" marT="8467" marB="0" anchor="ctr"/>
                </a:tc>
                <a:tc rowSpan="3">
                  <a:txBody>
                    <a:bodyPr/>
                    <a:lstStyle/>
                    <a:p>
                      <a:pPr algn="ctr" rtl="0" fontAlgn="b"/>
                      <a:r>
                        <a:rPr lang="en-US" sz="1600" u="none" strike="noStrike"/>
                        <a:t>0.315</a:t>
                      </a:r>
                      <a:endParaRPr lang="en-US" sz="1600" b="0" i="0" u="none" strike="noStrike">
                        <a:solidFill>
                          <a:schemeClr val="tx1"/>
                        </a:solidFill>
                        <a:latin typeface="+mn-lt"/>
                      </a:endParaRPr>
                    </a:p>
                  </a:txBody>
                  <a:tcPr marL="8467" marR="8467" marT="8467" marB="0" anchor="ctr"/>
                </a:tc>
              </a:tr>
              <a:tr h="228600">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b"/>
                      <a:r>
                        <a:rPr lang="en-US" sz="1600" u="none" strike="noStrike" dirty="0"/>
                        <a:t>V</a:t>
                      </a:r>
                      <a:r>
                        <a:rPr lang="en-US" sz="1600" u="none" strike="noStrike" baseline="-25000" dirty="0"/>
                        <a:t>M</a:t>
                      </a:r>
                      <a:r>
                        <a:rPr lang="en-US" sz="1600" u="none" strike="noStrike" dirty="0"/>
                        <a:t>=121</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R</a:t>
                      </a:r>
                      <a:r>
                        <a:rPr lang="en-US" sz="1600" u="none" strike="noStrike" baseline="-25000"/>
                        <a:t>TM</a:t>
                      </a:r>
                      <a:r>
                        <a:rPr lang="en-US" sz="1600" u="none" strike="noStrike"/>
                        <a:t>=1.4</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X</a:t>
                      </a:r>
                      <a:r>
                        <a:rPr lang="en-US" sz="1600" u="none" strike="noStrike" baseline="-25000"/>
                        <a:t>TM</a:t>
                      </a:r>
                      <a:r>
                        <a:rPr lang="en-US" sz="1600" u="none" strike="noStrike"/>
                        <a:t>=0</a:t>
                      </a:r>
                      <a:endParaRPr lang="en-US" sz="1600" b="0" i="0" u="none" strike="noStrike">
                        <a:solidFill>
                          <a:schemeClr val="tx1"/>
                        </a:solidFill>
                        <a:latin typeface="+mn-lt"/>
                      </a:endParaRPr>
                    </a:p>
                  </a:txBody>
                  <a:tcPr marL="8467" marR="8467" marT="8467" marB="0" anchor="ctr"/>
                </a:tc>
                <a:tc vMerge="1">
                  <a:txBody>
                    <a:bodyPr/>
                    <a:lstStyle/>
                    <a:p>
                      <a:pPr rtl="1"/>
                      <a:endParaRPr lang="ar-JO"/>
                    </a:p>
                  </a:txBody>
                  <a:tcPr/>
                </a:tc>
                <a:tc vMerge="1">
                  <a:txBody>
                    <a:bodyPr/>
                    <a:lstStyle/>
                    <a:p>
                      <a:pPr rtl="1"/>
                      <a:endParaRPr lang="ar-JO"/>
                    </a:p>
                  </a:txBody>
                  <a:tcPr/>
                </a:tc>
              </a:tr>
              <a:tr h="228600">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b"/>
                      <a:r>
                        <a:rPr lang="en-US" sz="1600" u="none" strike="noStrike" dirty="0"/>
                        <a:t>V</a:t>
                      </a:r>
                      <a:r>
                        <a:rPr lang="en-US" sz="1600" u="none" strike="noStrike" baseline="-25000" dirty="0"/>
                        <a:t>L</a:t>
                      </a:r>
                      <a:r>
                        <a:rPr lang="en-US" sz="1600" u="none" strike="noStrike" dirty="0"/>
                        <a:t>=O.C</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R</a:t>
                      </a:r>
                      <a:r>
                        <a:rPr lang="en-US" sz="1600" u="none" strike="noStrike" baseline="-25000" dirty="0"/>
                        <a:t>TL</a:t>
                      </a:r>
                      <a:r>
                        <a:rPr lang="en-US" sz="1600" u="none" strike="noStrike" dirty="0"/>
                        <a:t>=2.8</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X</a:t>
                      </a:r>
                      <a:r>
                        <a:rPr lang="en-US" sz="1600" u="none" strike="noStrike" baseline="-25000" dirty="0"/>
                        <a:t>TL</a:t>
                      </a:r>
                      <a:r>
                        <a:rPr lang="en-US" sz="1600" u="none" strike="noStrike" dirty="0"/>
                        <a:t>=195.6</a:t>
                      </a:r>
                      <a:endParaRPr lang="en-US" sz="1600" b="0" i="0" u="none" strike="noStrike" dirty="0">
                        <a:solidFill>
                          <a:schemeClr val="tx1"/>
                        </a:solidFill>
                        <a:latin typeface="+mn-lt"/>
                      </a:endParaRPr>
                    </a:p>
                  </a:txBody>
                  <a:tcPr marL="8467" marR="8467" marT="8467" marB="0" anchor="ctr"/>
                </a:tc>
                <a:tc vMerge="1">
                  <a:txBody>
                    <a:bodyPr/>
                    <a:lstStyle/>
                    <a:p>
                      <a:pPr rtl="1"/>
                      <a:endParaRPr lang="ar-JO"/>
                    </a:p>
                  </a:txBody>
                  <a:tcPr/>
                </a:tc>
                <a:tc vMerge="1">
                  <a:txBody>
                    <a:bodyPr/>
                    <a:lstStyle/>
                    <a:p>
                      <a:pPr rtl="1"/>
                      <a:endParaRPr lang="ar-JO"/>
                    </a:p>
                  </a:txBody>
                  <a:tcPr/>
                </a:tc>
              </a:tr>
              <a:tr h="228600">
                <a:tc>
                  <a:txBody>
                    <a:bodyPr/>
                    <a:lstStyle/>
                    <a:p>
                      <a:pPr algn="l" rtl="0" fontAlgn="t"/>
                      <a:r>
                        <a:rPr lang="en-US" sz="1600" u="none" strike="noStrike"/>
                        <a:t>1</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25.6</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18.29</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40</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2-winding</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230\6.6</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5.6</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158.7</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0.005</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0.36</a:t>
                      </a:r>
                      <a:endParaRPr lang="en-US" sz="1600" b="0" i="0" u="none" strike="noStrike">
                        <a:solidFill>
                          <a:schemeClr val="tx1"/>
                        </a:solidFill>
                        <a:latin typeface="+mn-lt"/>
                      </a:endParaRPr>
                    </a:p>
                  </a:txBody>
                  <a:tcPr marL="8467" marR="8467" marT="8467" marB="0" anchor="ctr"/>
                </a:tc>
              </a:tr>
              <a:tr h="304800">
                <a:tc>
                  <a:txBody>
                    <a:bodyPr/>
                    <a:lstStyle/>
                    <a:p>
                      <a:pPr algn="l" rtl="0" fontAlgn="t"/>
                      <a:r>
                        <a:rPr lang="en-US" sz="1600" u="none" strike="noStrike"/>
                        <a:t>2</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28.69</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20.642</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25</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2-winding</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115\6.5</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2.54</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55.9</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0.027</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0.175</a:t>
                      </a:r>
                      <a:endParaRPr lang="en-US" sz="1600" b="0" i="0" u="none" strike="noStrike">
                        <a:solidFill>
                          <a:schemeClr val="tx1"/>
                        </a:solidFill>
                        <a:latin typeface="+mn-lt"/>
                      </a:endParaRPr>
                    </a:p>
                  </a:txBody>
                  <a:tcPr marL="8467" marR="8467" marT="8467" marB="0" anchor="ctr"/>
                </a:tc>
              </a:tr>
              <a:tr h="304800">
                <a:tc rowSpan="3">
                  <a:txBody>
                    <a:bodyPr/>
                    <a:lstStyle/>
                    <a:p>
                      <a:pPr algn="l" rtl="0" fontAlgn="t"/>
                      <a:r>
                        <a:rPr lang="en-US" sz="1600" u="none" strike="noStrike" dirty="0"/>
                        <a:t>3</a:t>
                      </a:r>
                      <a:endParaRPr lang="en-US" sz="1600" b="0" i="0" u="none" strike="noStrike" dirty="0">
                        <a:solidFill>
                          <a:schemeClr val="tx1"/>
                        </a:solidFill>
                        <a:latin typeface="+mn-lt"/>
                      </a:endParaRPr>
                    </a:p>
                  </a:txBody>
                  <a:tcPr marL="8467" marR="8467" marT="8467" marB="0" anchor="ctr"/>
                </a:tc>
                <a:tc rowSpan="3">
                  <a:txBody>
                    <a:bodyPr/>
                    <a:lstStyle/>
                    <a:p>
                      <a:pPr algn="ctr" rtl="0" fontAlgn="b"/>
                      <a:r>
                        <a:rPr lang="en-US" sz="1600" u="none" strike="noStrike"/>
                        <a:t>48.619</a:t>
                      </a:r>
                      <a:endParaRPr lang="en-US" sz="1600" b="0" i="0" u="none" strike="noStrike">
                        <a:solidFill>
                          <a:schemeClr val="tx1"/>
                        </a:solidFill>
                        <a:latin typeface="+mn-lt"/>
                      </a:endParaRPr>
                    </a:p>
                  </a:txBody>
                  <a:tcPr marL="8467" marR="8467" marT="8467" marB="0" anchor="ctr"/>
                </a:tc>
                <a:tc rowSpan="3">
                  <a:txBody>
                    <a:bodyPr/>
                    <a:lstStyle/>
                    <a:p>
                      <a:pPr algn="ctr" rtl="0" fontAlgn="b"/>
                      <a:r>
                        <a:rPr lang="en-US" sz="1600" u="none" strike="noStrike"/>
                        <a:t>34.727</a:t>
                      </a:r>
                      <a:endParaRPr lang="en-US" sz="1600" b="0" i="0" u="none" strike="noStrike">
                        <a:solidFill>
                          <a:schemeClr val="tx1"/>
                        </a:solidFill>
                        <a:latin typeface="+mn-lt"/>
                      </a:endParaRPr>
                    </a:p>
                  </a:txBody>
                  <a:tcPr marL="8467" marR="8467" marT="8467" marB="0" anchor="ctr"/>
                </a:tc>
                <a:tc rowSpan="3">
                  <a:txBody>
                    <a:bodyPr/>
                    <a:lstStyle/>
                    <a:p>
                      <a:pPr algn="ctr" rtl="0" fontAlgn="b"/>
                      <a:r>
                        <a:rPr lang="en-US" sz="1600" u="none" strike="noStrike"/>
                        <a:t>63</a:t>
                      </a:r>
                      <a:endParaRPr lang="en-US" sz="1600" b="0" i="0" u="none" strike="noStrike">
                        <a:solidFill>
                          <a:schemeClr val="tx1"/>
                        </a:solidFill>
                        <a:latin typeface="+mn-lt"/>
                      </a:endParaRPr>
                    </a:p>
                  </a:txBody>
                  <a:tcPr marL="8467" marR="8467" marT="8467" marB="0" anchor="ctr"/>
                </a:tc>
                <a:tc rowSpan="3">
                  <a:txBody>
                    <a:bodyPr/>
                    <a:lstStyle/>
                    <a:p>
                      <a:pPr algn="ctr" rtl="0" fontAlgn="b"/>
                      <a:r>
                        <a:rPr lang="en-US" sz="1600" u="none" strike="noStrike" dirty="0"/>
                        <a:t>3-winding</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V</a:t>
                      </a:r>
                      <a:r>
                        <a:rPr lang="en-US" sz="1600" u="none" strike="noStrike" baseline="-25000" dirty="0"/>
                        <a:t>H</a:t>
                      </a:r>
                      <a:r>
                        <a:rPr lang="en-US" sz="1600" u="none" strike="noStrike" dirty="0"/>
                        <a:t>=230</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R</a:t>
                      </a:r>
                      <a:r>
                        <a:rPr lang="en-US" sz="1600" u="none" strike="noStrike" baseline="-25000" dirty="0"/>
                        <a:t>TH</a:t>
                      </a:r>
                      <a:r>
                        <a:rPr lang="en-US" sz="1600" u="none" strike="noStrike" dirty="0"/>
                        <a:t>=1.4</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X</a:t>
                      </a:r>
                      <a:r>
                        <a:rPr lang="en-US" sz="1600" u="none" strike="noStrike" baseline="-25000"/>
                        <a:t>TH</a:t>
                      </a:r>
                      <a:r>
                        <a:rPr lang="en-US" sz="1600" u="none" strike="noStrike"/>
                        <a:t>=104</a:t>
                      </a:r>
                      <a:endParaRPr lang="en-US" sz="1600" b="0" i="0" u="none" strike="noStrike">
                        <a:solidFill>
                          <a:schemeClr val="tx1"/>
                        </a:solidFill>
                        <a:latin typeface="+mn-lt"/>
                      </a:endParaRPr>
                    </a:p>
                  </a:txBody>
                  <a:tcPr marL="8467" marR="8467" marT="8467" marB="0" anchor="ctr"/>
                </a:tc>
                <a:tc rowSpan="3">
                  <a:txBody>
                    <a:bodyPr/>
                    <a:lstStyle/>
                    <a:p>
                      <a:pPr algn="ctr" rtl="0" fontAlgn="b"/>
                      <a:r>
                        <a:rPr lang="en-US" sz="1600" u="none" strike="noStrike" dirty="0"/>
                        <a:t>0.045</a:t>
                      </a:r>
                      <a:endParaRPr lang="en-US" sz="1600" b="0" i="0" u="none" strike="noStrike" dirty="0">
                        <a:solidFill>
                          <a:schemeClr val="tx1"/>
                        </a:solidFill>
                        <a:latin typeface="+mn-lt"/>
                      </a:endParaRPr>
                    </a:p>
                  </a:txBody>
                  <a:tcPr marL="8467" marR="8467" marT="8467" marB="0" anchor="ctr"/>
                </a:tc>
                <a:tc rowSpan="3">
                  <a:txBody>
                    <a:bodyPr/>
                    <a:lstStyle/>
                    <a:p>
                      <a:pPr algn="ctr" rtl="0" fontAlgn="b"/>
                      <a:r>
                        <a:rPr lang="en-US" sz="1600" u="none" strike="noStrike"/>
                        <a:t>0.315</a:t>
                      </a:r>
                      <a:endParaRPr lang="en-US" sz="1600" b="0" i="0" u="none" strike="noStrike">
                        <a:solidFill>
                          <a:schemeClr val="tx1"/>
                        </a:solidFill>
                        <a:latin typeface="+mn-lt"/>
                      </a:endParaRPr>
                    </a:p>
                  </a:txBody>
                  <a:tcPr marL="8467" marR="8467" marT="8467" marB="0" anchor="ctr"/>
                </a:tc>
              </a:tr>
              <a:tr h="228600">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b"/>
                      <a:r>
                        <a:rPr lang="en-US" sz="1600" u="none" strike="noStrike"/>
                        <a:t>V</a:t>
                      </a:r>
                      <a:r>
                        <a:rPr lang="en-US" sz="1600" u="none" strike="noStrike" baseline="-25000"/>
                        <a:t>M</a:t>
                      </a:r>
                      <a:r>
                        <a:rPr lang="en-US" sz="1600" u="none" strike="noStrike"/>
                        <a:t>=121</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R</a:t>
                      </a:r>
                      <a:r>
                        <a:rPr lang="en-US" sz="1600" u="none" strike="noStrike" baseline="-25000" dirty="0"/>
                        <a:t>TM</a:t>
                      </a:r>
                      <a:r>
                        <a:rPr lang="en-US" sz="1600" u="none" strike="noStrike" dirty="0"/>
                        <a:t>=1.4</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X</a:t>
                      </a:r>
                      <a:r>
                        <a:rPr lang="en-US" sz="1600" u="none" strike="noStrike" baseline="-25000" dirty="0"/>
                        <a:t>TM</a:t>
                      </a:r>
                      <a:r>
                        <a:rPr lang="en-US" sz="1600" u="none" strike="noStrike" dirty="0"/>
                        <a:t>=0</a:t>
                      </a:r>
                      <a:endParaRPr lang="en-US" sz="1600" b="0" i="0" u="none" strike="noStrike" dirty="0">
                        <a:solidFill>
                          <a:schemeClr val="tx1"/>
                        </a:solidFill>
                        <a:latin typeface="+mn-lt"/>
                      </a:endParaRPr>
                    </a:p>
                  </a:txBody>
                  <a:tcPr marL="8467" marR="8467" marT="8467" marB="0" anchor="ctr"/>
                </a:tc>
                <a:tc vMerge="1">
                  <a:txBody>
                    <a:bodyPr/>
                    <a:lstStyle/>
                    <a:p>
                      <a:pPr rtl="1"/>
                      <a:endParaRPr lang="ar-JO"/>
                    </a:p>
                  </a:txBody>
                  <a:tcPr/>
                </a:tc>
                <a:tc vMerge="1">
                  <a:txBody>
                    <a:bodyPr/>
                    <a:lstStyle/>
                    <a:p>
                      <a:pPr rtl="1"/>
                      <a:endParaRPr lang="ar-JO"/>
                    </a:p>
                  </a:txBody>
                  <a:tcPr/>
                </a:tc>
              </a:tr>
              <a:tr h="304800">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b"/>
                      <a:r>
                        <a:rPr lang="en-US" sz="1600" u="none" strike="noStrike"/>
                        <a:t>V</a:t>
                      </a:r>
                      <a:r>
                        <a:rPr lang="en-US" sz="1600" u="none" strike="noStrike" baseline="-25000"/>
                        <a:t>L</a:t>
                      </a:r>
                      <a:r>
                        <a:rPr lang="en-US" sz="1600" u="none" strike="noStrike"/>
                        <a:t>=6.6</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R</a:t>
                      </a:r>
                      <a:r>
                        <a:rPr lang="en-US" sz="1600" u="none" strike="noStrike" baseline="-25000" dirty="0"/>
                        <a:t>TL</a:t>
                      </a:r>
                      <a:r>
                        <a:rPr lang="en-US" sz="1600" u="none" strike="noStrike" dirty="0"/>
                        <a:t>=2.8</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X</a:t>
                      </a:r>
                      <a:r>
                        <a:rPr lang="en-US" sz="1600" u="none" strike="noStrike" baseline="-25000" dirty="0"/>
                        <a:t>TL</a:t>
                      </a:r>
                      <a:r>
                        <a:rPr lang="en-US" sz="1600" u="none" strike="noStrike" dirty="0"/>
                        <a:t>=195.6</a:t>
                      </a:r>
                      <a:endParaRPr lang="en-US" sz="1600" b="0" i="0" u="none" strike="noStrike" dirty="0">
                        <a:solidFill>
                          <a:schemeClr val="tx1"/>
                        </a:solidFill>
                        <a:latin typeface="+mn-lt"/>
                      </a:endParaRPr>
                    </a:p>
                  </a:txBody>
                  <a:tcPr marL="8467" marR="8467" marT="8467" marB="0" anchor="ctr"/>
                </a:tc>
                <a:tc vMerge="1">
                  <a:txBody>
                    <a:bodyPr/>
                    <a:lstStyle/>
                    <a:p>
                      <a:pPr rtl="1"/>
                      <a:endParaRPr lang="ar-JO"/>
                    </a:p>
                  </a:txBody>
                  <a:tcPr/>
                </a:tc>
                <a:tc vMerge="1">
                  <a:txBody>
                    <a:bodyPr/>
                    <a:lstStyle/>
                    <a:p>
                      <a:pPr rtl="1"/>
                      <a:endParaRPr lang="ar-JO"/>
                    </a:p>
                  </a:txBody>
                  <a:tcPr/>
                </a:tc>
              </a:tr>
              <a:tr h="304800">
                <a:tc>
                  <a:txBody>
                    <a:bodyPr/>
                    <a:lstStyle/>
                    <a:p>
                      <a:pPr algn="l" rtl="0" fontAlgn="t"/>
                      <a:r>
                        <a:rPr lang="en-US" sz="1600" u="none" strike="noStrike"/>
                        <a:t>4</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10.73</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7.664</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10</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2-winding</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115\6.6</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7.95</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139</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0.014</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0.07</a:t>
                      </a:r>
                      <a:endParaRPr lang="en-US" sz="1600" b="0" i="0" u="none" strike="noStrike" dirty="0">
                        <a:solidFill>
                          <a:schemeClr val="tx1"/>
                        </a:solidFill>
                        <a:latin typeface="+mn-lt"/>
                      </a:endParaRPr>
                    </a:p>
                  </a:txBody>
                  <a:tcPr marL="8467" marR="8467" marT="8467" marB="0" anchor="ctr"/>
                </a:tc>
              </a:tr>
              <a:tr h="381000">
                <a:tc>
                  <a:txBody>
                    <a:bodyPr/>
                    <a:lstStyle/>
                    <a:p>
                      <a:pPr algn="l" rtl="0" fontAlgn="t"/>
                      <a:r>
                        <a:rPr lang="en-US" sz="1600" u="none" strike="noStrike"/>
                        <a:t>5</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13.95</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9.964</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10</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2-winding</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115\6.6</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7.95</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139</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0.014</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0.07</a:t>
                      </a:r>
                      <a:endParaRPr lang="en-US" sz="1600" b="0" i="0" u="none" strike="noStrike" dirty="0">
                        <a:solidFill>
                          <a:schemeClr val="tx1"/>
                        </a:solidFill>
                        <a:latin typeface="+mn-lt"/>
                      </a:endParaRPr>
                    </a:p>
                  </a:txBody>
                  <a:tcPr marL="8467" marR="8467" marT="8467" marB="0" anchor="ctr"/>
                </a:tc>
              </a:tr>
              <a:tr h="381000">
                <a:tc>
                  <a:txBody>
                    <a:bodyPr/>
                    <a:lstStyle/>
                    <a:p>
                      <a:pPr algn="l" rtl="0" fontAlgn="t"/>
                      <a:r>
                        <a:rPr lang="en-US" sz="1600" u="none" strike="noStrike"/>
                        <a:t>6</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6.58</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4.664</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a:t>6.3</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2-winding</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115\6.6</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a:t>14.7</a:t>
                      </a:r>
                      <a:endParaRPr lang="en-US" sz="1600" b="0" i="0" u="none" strike="noStrike">
                        <a:solidFill>
                          <a:schemeClr val="tx1"/>
                        </a:solidFill>
                        <a:latin typeface="+mn-lt"/>
                      </a:endParaRPr>
                    </a:p>
                  </a:txBody>
                  <a:tcPr marL="8467" marR="8467" marT="8467" marB="0" anchor="ctr"/>
                </a:tc>
                <a:tc>
                  <a:txBody>
                    <a:bodyPr/>
                    <a:lstStyle/>
                    <a:p>
                      <a:pPr algn="ctr" rtl="0" fontAlgn="b"/>
                      <a:r>
                        <a:rPr lang="en-US" sz="1600" u="none" strike="noStrike" dirty="0"/>
                        <a:t>220.4</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0.0115</a:t>
                      </a:r>
                      <a:endParaRPr lang="en-US" sz="1600" b="0" i="0" u="none" strike="noStrike" dirty="0">
                        <a:solidFill>
                          <a:schemeClr val="tx1"/>
                        </a:solidFill>
                        <a:latin typeface="+mn-lt"/>
                      </a:endParaRPr>
                    </a:p>
                  </a:txBody>
                  <a:tcPr marL="8467" marR="8467" marT="8467" marB="0" anchor="ctr"/>
                </a:tc>
                <a:tc>
                  <a:txBody>
                    <a:bodyPr/>
                    <a:lstStyle/>
                    <a:p>
                      <a:pPr algn="ctr" rtl="0" fontAlgn="b"/>
                      <a:r>
                        <a:rPr lang="en-US" sz="1600" u="none" strike="noStrike" dirty="0"/>
                        <a:t>0.0504</a:t>
                      </a:r>
                      <a:endParaRPr lang="en-US" sz="1600" b="0" i="0" u="none" strike="noStrike" dirty="0">
                        <a:solidFill>
                          <a:schemeClr val="tx1"/>
                        </a:solidFill>
                        <a:latin typeface="+mn-lt"/>
                      </a:endParaRPr>
                    </a:p>
                  </a:txBody>
                  <a:tcPr marL="8467" marR="8467" marT="8467" marB="0" anchor="ctr"/>
                </a:tc>
              </a:tr>
            </a:tbl>
          </a:graphicData>
        </a:graphic>
      </p:graphicFrame>
      <p:sp>
        <p:nvSpPr>
          <p:cNvPr id="10" name="TextBox 9"/>
          <p:cNvSpPr txBox="1"/>
          <p:nvPr/>
        </p:nvSpPr>
        <p:spPr>
          <a:xfrm>
            <a:off x="0" y="2438400"/>
            <a:ext cx="8686800" cy="369332"/>
          </a:xfrm>
          <a:prstGeom prst="rect">
            <a:avLst/>
          </a:prstGeom>
          <a:noFill/>
        </p:spPr>
        <p:txBody>
          <a:bodyPr wrap="square" rtlCol="1">
            <a:spAutoFit/>
          </a:bodyPr>
          <a:lstStyle/>
          <a:p>
            <a:pPr algn="ctr"/>
            <a:r>
              <a:rPr lang="en-US" dirty="0" smtClean="0"/>
              <a:t>Table (1) for Network #1 </a:t>
            </a:r>
            <a:endParaRPr lang="ar-J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52600" y="228600"/>
            <a:ext cx="5257800" cy="369332"/>
          </a:xfrm>
          <a:prstGeom prst="rect">
            <a:avLst/>
          </a:prstGeom>
          <a:noFill/>
        </p:spPr>
        <p:txBody>
          <a:bodyPr wrap="square" rtlCol="1">
            <a:spAutoFit/>
          </a:bodyPr>
          <a:lstStyle/>
          <a:p>
            <a:pPr algn="ctr"/>
            <a:r>
              <a:rPr lang="en-US" dirty="0" smtClean="0"/>
              <a:t>Table (2) for network # 4</a:t>
            </a:r>
            <a:endParaRPr lang="ar-JO" dirty="0"/>
          </a:p>
        </p:txBody>
      </p:sp>
      <p:graphicFrame>
        <p:nvGraphicFramePr>
          <p:cNvPr id="8" name="Table 7"/>
          <p:cNvGraphicFramePr>
            <a:graphicFrameLocks noGrp="1"/>
          </p:cNvGraphicFramePr>
          <p:nvPr/>
        </p:nvGraphicFramePr>
        <p:xfrm>
          <a:off x="0" y="762000"/>
          <a:ext cx="9144000" cy="4419602"/>
        </p:xfrm>
        <a:graphic>
          <a:graphicData uri="http://schemas.openxmlformats.org/drawingml/2006/table">
            <a:tbl>
              <a:tblPr>
                <a:tableStyleId>{5940675A-B579-460E-94D1-54222C63F5DA}</a:tableStyleId>
              </a:tblPr>
              <a:tblGrid>
                <a:gridCol w="1066800"/>
                <a:gridCol w="838200"/>
                <a:gridCol w="762000"/>
                <a:gridCol w="838200"/>
                <a:gridCol w="1066800"/>
                <a:gridCol w="914400"/>
                <a:gridCol w="914400"/>
                <a:gridCol w="914400"/>
                <a:gridCol w="914400"/>
                <a:gridCol w="914400"/>
              </a:tblGrid>
              <a:tr h="721192">
                <a:tc>
                  <a:txBody>
                    <a:bodyPr/>
                    <a:lstStyle/>
                    <a:p>
                      <a:pPr algn="ctr" rtl="0" fontAlgn="ctr"/>
                      <a:r>
                        <a:rPr lang="en-US" sz="1600" u="none" strike="noStrike" dirty="0" smtClean="0"/>
                        <a:t>Transformer</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err="1"/>
                        <a:t>S</a:t>
                      </a:r>
                      <a:r>
                        <a:rPr lang="en-US" sz="1600" u="none" strike="noStrike" baseline="-25000" dirty="0" err="1"/>
                        <a:t>load</a:t>
                      </a:r>
                      <a:r>
                        <a:rPr lang="en-US" sz="1600" u="none" strike="noStrike" baseline="-25000" dirty="0"/>
                        <a:t> </a:t>
                      </a:r>
                      <a:r>
                        <a:rPr lang="en-US" sz="1600" u="none" strike="noStrike" dirty="0"/>
                        <a:t>(MVA)</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S</a:t>
                      </a:r>
                      <a:r>
                        <a:rPr lang="en-US" sz="1600" u="none" strike="noStrike" baseline="-25000" dirty="0"/>
                        <a:t> nom </a:t>
                      </a:r>
                      <a:r>
                        <a:rPr lang="en-US" sz="1600" u="none" strike="noStrike" dirty="0"/>
                        <a:t>(MVA)</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Standard S (MVA)</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Type of transformer</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a:t>V</a:t>
                      </a:r>
                      <a:r>
                        <a:rPr lang="en-US" sz="1600" u="none" strike="noStrike" baseline="-25000"/>
                        <a:t>H</a:t>
                      </a:r>
                      <a:r>
                        <a:rPr lang="en-US" sz="1600" u="none" strike="noStrike"/>
                        <a:t>\V</a:t>
                      </a:r>
                      <a:r>
                        <a:rPr lang="en-US" sz="1600" u="none" strike="noStrike" baseline="-25000"/>
                        <a:t>L</a:t>
                      </a:r>
                      <a:r>
                        <a:rPr lang="en-US" sz="1600" u="none" strike="noStrike"/>
                        <a:t> (KV)</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R</a:t>
                      </a:r>
                      <a:r>
                        <a:rPr lang="en-US" sz="1600" u="none" strike="noStrike" baseline="-25000"/>
                        <a:t>T</a:t>
                      </a:r>
                      <a:r>
                        <a:rPr lang="en-US" sz="1600" u="none" strike="noStrike"/>
                        <a:t>(Ω)</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X</a:t>
                      </a:r>
                      <a:r>
                        <a:rPr lang="en-US" sz="1600" u="none" strike="noStrike" baseline="-25000"/>
                        <a:t>T</a:t>
                      </a:r>
                      <a:r>
                        <a:rPr lang="en-US" sz="1600" u="none" strike="noStrike"/>
                        <a:t>(Ω)</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P</a:t>
                      </a:r>
                      <a:r>
                        <a:rPr lang="en-US" sz="1600" u="none" strike="noStrike" baseline="-25000" dirty="0"/>
                        <a:t>O.C</a:t>
                      </a:r>
                      <a:endParaRPr lang="en-US" sz="1600" b="0" i="0" u="none" strike="noStrike" dirty="0">
                        <a:solidFill>
                          <a:schemeClr val="tx1"/>
                        </a:solidFill>
                        <a:latin typeface="+mn-lt"/>
                      </a:endParaRPr>
                    </a:p>
                    <a:p>
                      <a:pPr algn="ctr" rtl="0" fontAlgn="ctr"/>
                      <a:r>
                        <a:rPr lang="en-US" sz="1600" u="none" strike="noStrike" dirty="0"/>
                        <a:t>(MW)</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Q</a:t>
                      </a:r>
                      <a:r>
                        <a:rPr lang="en-US" sz="1600" u="none" strike="noStrike" baseline="-25000" dirty="0"/>
                        <a:t>O.C</a:t>
                      </a:r>
                      <a:endParaRPr lang="en-US" sz="1600" b="0" i="0" u="none" strike="noStrike" dirty="0">
                        <a:solidFill>
                          <a:schemeClr val="tx1"/>
                        </a:solidFill>
                        <a:latin typeface="+mn-lt"/>
                      </a:endParaRPr>
                    </a:p>
                    <a:p>
                      <a:pPr algn="ctr" rtl="0" fontAlgn="ctr"/>
                      <a:r>
                        <a:rPr lang="en-US" sz="1600" u="none" strike="noStrike" dirty="0"/>
                        <a:t>(MVAR)</a:t>
                      </a:r>
                      <a:endParaRPr lang="en-US" sz="1600" b="0" i="0" u="none" strike="noStrike" dirty="0">
                        <a:solidFill>
                          <a:schemeClr val="tx1"/>
                        </a:solidFill>
                        <a:latin typeface="+mn-lt"/>
                      </a:endParaRPr>
                    </a:p>
                  </a:txBody>
                  <a:tcPr marL="8467" marR="8467" marT="8467" marB="0" anchor="ctr"/>
                </a:tc>
              </a:tr>
              <a:tr h="369841">
                <a:tc rowSpan="3">
                  <a:txBody>
                    <a:bodyPr/>
                    <a:lstStyle/>
                    <a:p>
                      <a:pPr algn="ctr" rtl="0" fontAlgn="ctr"/>
                      <a:r>
                        <a:rPr lang="en-US" sz="1600" u="none" strike="noStrike"/>
                        <a:t>1</a:t>
                      </a:r>
                      <a:endParaRPr lang="en-US" sz="1600" b="0" i="0" u="none" strike="noStrike">
                        <a:solidFill>
                          <a:schemeClr val="tx1"/>
                        </a:solidFill>
                        <a:latin typeface="+mn-lt"/>
                      </a:endParaRPr>
                    </a:p>
                  </a:txBody>
                  <a:tcPr marL="8467" marR="8467" marT="8467" marB="0" anchor="ctr"/>
                </a:tc>
                <a:tc rowSpan="3">
                  <a:txBody>
                    <a:bodyPr/>
                    <a:lstStyle/>
                    <a:p>
                      <a:pPr algn="ctr" rtl="0" fontAlgn="ctr"/>
                      <a:r>
                        <a:rPr lang="en-US" sz="1600" u="none" strike="noStrike" dirty="0" smtClean="0"/>
                        <a:t>53.72</a:t>
                      </a:r>
                      <a:endParaRPr lang="en-US" sz="1600" b="0" i="0" u="none" strike="noStrike" dirty="0">
                        <a:solidFill>
                          <a:schemeClr val="tx1"/>
                        </a:solidFill>
                        <a:latin typeface="+mn-lt"/>
                      </a:endParaRPr>
                    </a:p>
                  </a:txBody>
                  <a:tcPr marL="8467" marR="8467" marT="8467" marB="0" anchor="ctr"/>
                </a:tc>
                <a:tc rowSpan="3">
                  <a:txBody>
                    <a:bodyPr/>
                    <a:lstStyle/>
                    <a:p>
                      <a:pPr algn="ctr" rtl="0" fontAlgn="ctr"/>
                      <a:r>
                        <a:rPr lang="en-US" sz="1600" u="none" strike="noStrike"/>
                        <a:t>38.37</a:t>
                      </a:r>
                      <a:endParaRPr lang="en-US" sz="1600" b="0" i="0" u="none" strike="noStrike">
                        <a:solidFill>
                          <a:schemeClr val="tx1"/>
                        </a:solidFill>
                        <a:latin typeface="+mn-lt"/>
                      </a:endParaRPr>
                    </a:p>
                  </a:txBody>
                  <a:tcPr marL="8467" marR="8467" marT="8467" marB="0" anchor="ctr"/>
                </a:tc>
                <a:tc rowSpan="3">
                  <a:txBody>
                    <a:bodyPr/>
                    <a:lstStyle/>
                    <a:p>
                      <a:pPr algn="ctr" rtl="0" fontAlgn="ctr"/>
                      <a:r>
                        <a:rPr lang="en-US" sz="1600" u="none" strike="noStrike" dirty="0"/>
                        <a:t>63</a:t>
                      </a:r>
                      <a:endParaRPr lang="en-US" sz="1600" b="0" i="0" u="none" strike="noStrike" dirty="0">
                        <a:solidFill>
                          <a:schemeClr val="tx1"/>
                        </a:solidFill>
                        <a:latin typeface="+mn-lt"/>
                      </a:endParaRPr>
                    </a:p>
                  </a:txBody>
                  <a:tcPr marL="8467" marR="8467" marT="8467" marB="0" anchor="ctr"/>
                </a:tc>
                <a:tc rowSpan="3">
                  <a:txBody>
                    <a:bodyPr/>
                    <a:lstStyle/>
                    <a:p>
                      <a:pPr algn="ctr" rtl="0" fontAlgn="ctr"/>
                      <a:r>
                        <a:rPr lang="en-US" sz="1600" u="none" strike="noStrike" dirty="0"/>
                        <a:t>3-winding</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V</a:t>
                      </a:r>
                      <a:r>
                        <a:rPr lang="en-US" sz="1600" u="none" strike="noStrike" baseline="-25000" dirty="0"/>
                        <a:t>H</a:t>
                      </a:r>
                      <a:r>
                        <a:rPr lang="en-US" sz="1600" u="none" strike="noStrike" dirty="0"/>
                        <a:t>=230</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R</a:t>
                      </a:r>
                      <a:r>
                        <a:rPr lang="en-US" sz="1600" u="none" strike="noStrike" baseline="-25000" dirty="0"/>
                        <a:t>TH</a:t>
                      </a:r>
                      <a:r>
                        <a:rPr lang="en-US" sz="1600" u="none" strike="noStrike" dirty="0"/>
                        <a:t>=1.4</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a:t>X</a:t>
                      </a:r>
                      <a:r>
                        <a:rPr lang="en-US" sz="1600" u="none" strike="noStrike" baseline="-25000"/>
                        <a:t>TH</a:t>
                      </a:r>
                      <a:r>
                        <a:rPr lang="en-US" sz="1600" u="none" strike="noStrike"/>
                        <a:t>=104</a:t>
                      </a:r>
                      <a:endParaRPr lang="en-US" sz="1600" b="0" i="0" u="none" strike="noStrike">
                        <a:solidFill>
                          <a:schemeClr val="tx1"/>
                        </a:solidFill>
                        <a:latin typeface="+mn-lt"/>
                      </a:endParaRPr>
                    </a:p>
                  </a:txBody>
                  <a:tcPr marL="8467" marR="8467" marT="8467" marB="0" anchor="ctr"/>
                </a:tc>
                <a:tc rowSpan="3">
                  <a:txBody>
                    <a:bodyPr/>
                    <a:lstStyle/>
                    <a:p>
                      <a:pPr algn="ctr" rtl="0" fontAlgn="ctr"/>
                      <a:r>
                        <a:rPr lang="en-US" sz="1600" u="none" strike="noStrike"/>
                        <a:t>0.005</a:t>
                      </a:r>
                      <a:endParaRPr lang="en-US" sz="1600" b="0" i="0" u="none" strike="noStrike">
                        <a:solidFill>
                          <a:schemeClr val="tx1"/>
                        </a:solidFill>
                        <a:latin typeface="+mn-lt"/>
                      </a:endParaRPr>
                    </a:p>
                  </a:txBody>
                  <a:tcPr marL="8467" marR="8467" marT="8467" marB="0" anchor="ctr"/>
                </a:tc>
                <a:tc rowSpan="3">
                  <a:txBody>
                    <a:bodyPr/>
                    <a:lstStyle/>
                    <a:p>
                      <a:pPr algn="ctr" rtl="0" fontAlgn="ctr"/>
                      <a:r>
                        <a:rPr lang="en-US" sz="1600" u="none" strike="noStrike"/>
                        <a:t>0.36</a:t>
                      </a:r>
                      <a:endParaRPr lang="en-US" sz="1600" b="0" i="0" u="none" strike="noStrike">
                        <a:solidFill>
                          <a:schemeClr val="tx1"/>
                        </a:solidFill>
                        <a:latin typeface="+mn-lt"/>
                      </a:endParaRPr>
                    </a:p>
                  </a:txBody>
                  <a:tcPr marL="8467" marR="8467" marT="8467" marB="0" anchor="ctr"/>
                </a:tc>
              </a:tr>
              <a:tr h="369841">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M</a:t>
                      </a:r>
                      <a:r>
                        <a:rPr lang="en-US" sz="1600" u="none" strike="noStrike"/>
                        <a:t>=121</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R</a:t>
                      </a:r>
                      <a:r>
                        <a:rPr lang="en-US" sz="1600" u="none" strike="noStrike" baseline="-25000" dirty="0"/>
                        <a:t>TM</a:t>
                      </a:r>
                      <a:r>
                        <a:rPr lang="en-US" sz="1600" u="none" strike="noStrike" dirty="0"/>
                        <a:t>=1.4</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X</a:t>
                      </a:r>
                      <a:r>
                        <a:rPr lang="en-US" sz="1600" u="none" strike="noStrike" baseline="-25000" dirty="0"/>
                        <a:t>TM</a:t>
                      </a:r>
                      <a:r>
                        <a:rPr lang="en-US" sz="1600" u="none" strike="noStrike" dirty="0"/>
                        <a:t>=0</a:t>
                      </a:r>
                      <a:endParaRPr lang="en-US" sz="1600" b="0" i="0" u="none" strike="noStrike" dirty="0">
                        <a:solidFill>
                          <a:schemeClr val="tx1"/>
                        </a:solidFill>
                        <a:latin typeface="+mn-lt"/>
                      </a:endParaRPr>
                    </a:p>
                  </a:txBody>
                  <a:tcPr marL="8467" marR="8467" marT="8467" marB="0" anchor="ctr"/>
                </a:tc>
                <a:tc vMerge="1">
                  <a:txBody>
                    <a:bodyPr/>
                    <a:lstStyle/>
                    <a:p>
                      <a:pPr rtl="1"/>
                      <a:endParaRPr lang="ar-JO"/>
                    </a:p>
                  </a:txBody>
                  <a:tcPr/>
                </a:tc>
                <a:tc vMerge="1">
                  <a:txBody>
                    <a:bodyPr/>
                    <a:lstStyle/>
                    <a:p>
                      <a:pPr rtl="1"/>
                      <a:endParaRPr lang="ar-JO"/>
                    </a:p>
                  </a:txBody>
                  <a:tcPr/>
                </a:tc>
              </a:tr>
              <a:tr h="369841">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dirty="0"/>
                        <a:t>V</a:t>
                      </a:r>
                      <a:r>
                        <a:rPr lang="en-US" sz="1600" u="none" strike="noStrike" baseline="-25000" dirty="0"/>
                        <a:t>L</a:t>
                      </a:r>
                      <a:r>
                        <a:rPr lang="en-US" sz="1600" u="none" strike="noStrike" dirty="0"/>
                        <a:t>=6.6</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a:t>R</a:t>
                      </a:r>
                      <a:r>
                        <a:rPr lang="en-US" sz="1600" u="none" strike="noStrike" baseline="-25000"/>
                        <a:t>TL</a:t>
                      </a:r>
                      <a:r>
                        <a:rPr lang="en-US" sz="1600" u="none" strike="noStrike"/>
                        <a:t>=2.8</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X</a:t>
                      </a:r>
                      <a:r>
                        <a:rPr lang="en-US" sz="1600" u="none" strike="noStrike" baseline="-25000" dirty="0"/>
                        <a:t>TL</a:t>
                      </a:r>
                      <a:r>
                        <a:rPr lang="en-US" sz="1600" u="none" strike="noStrike" dirty="0"/>
                        <a:t>=195.6</a:t>
                      </a:r>
                      <a:endParaRPr lang="en-US" sz="1600" b="0" i="0" u="none" strike="noStrike" dirty="0">
                        <a:solidFill>
                          <a:schemeClr val="tx1"/>
                        </a:solidFill>
                        <a:latin typeface="+mn-lt"/>
                      </a:endParaRPr>
                    </a:p>
                  </a:txBody>
                  <a:tcPr marL="8467" marR="8467" marT="8467" marB="0" anchor="ctr"/>
                </a:tc>
                <a:tc vMerge="1">
                  <a:txBody>
                    <a:bodyPr/>
                    <a:lstStyle/>
                    <a:p>
                      <a:pPr rtl="1"/>
                      <a:endParaRPr lang="ar-JO"/>
                    </a:p>
                  </a:txBody>
                  <a:tcPr/>
                </a:tc>
                <a:tc vMerge="1">
                  <a:txBody>
                    <a:bodyPr/>
                    <a:lstStyle/>
                    <a:p>
                      <a:pPr rtl="1"/>
                      <a:endParaRPr lang="ar-JO"/>
                    </a:p>
                  </a:txBody>
                  <a:tcPr/>
                </a:tc>
              </a:tr>
              <a:tr h="369841">
                <a:tc rowSpan="3">
                  <a:txBody>
                    <a:bodyPr/>
                    <a:lstStyle/>
                    <a:p>
                      <a:pPr algn="ctr" rtl="0" fontAlgn="ctr"/>
                      <a:r>
                        <a:rPr lang="en-US" sz="1600" u="none" strike="noStrike"/>
                        <a:t>2</a:t>
                      </a:r>
                      <a:endParaRPr lang="en-US" sz="1600" b="0" i="0" u="none" strike="noStrike">
                        <a:solidFill>
                          <a:schemeClr val="tx1"/>
                        </a:solidFill>
                        <a:latin typeface="+mn-lt"/>
                      </a:endParaRPr>
                    </a:p>
                  </a:txBody>
                  <a:tcPr marL="8467" marR="8467" marT="8467" marB="0" anchor="ctr"/>
                </a:tc>
                <a:tc rowSpan="3">
                  <a:txBody>
                    <a:bodyPr/>
                    <a:lstStyle/>
                    <a:p>
                      <a:pPr algn="ctr" rtl="0" fontAlgn="ctr"/>
                      <a:r>
                        <a:rPr lang="en-US" sz="1600" u="none" strike="noStrike"/>
                        <a:t>115.19</a:t>
                      </a:r>
                      <a:endParaRPr lang="en-US" sz="1600" b="0" i="0" u="none" strike="noStrike">
                        <a:solidFill>
                          <a:schemeClr val="tx1"/>
                        </a:solidFill>
                        <a:latin typeface="+mn-lt"/>
                      </a:endParaRPr>
                    </a:p>
                  </a:txBody>
                  <a:tcPr marL="8467" marR="8467" marT="8467" marB="0" anchor="ctr"/>
                </a:tc>
                <a:tc rowSpan="3">
                  <a:txBody>
                    <a:bodyPr/>
                    <a:lstStyle/>
                    <a:p>
                      <a:pPr algn="ctr" rtl="0" fontAlgn="ctr"/>
                      <a:r>
                        <a:rPr lang="en-US" sz="1600" u="none" strike="noStrike"/>
                        <a:t>82.28</a:t>
                      </a:r>
                      <a:endParaRPr lang="en-US" sz="1600" b="0" i="0" u="none" strike="noStrike">
                        <a:solidFill>
                          <a:schemeClr val="tx1"/>
                        </a:solidFill>
                        <a:latin typeface="+mn-lt"/>
                      </a:endParaRPr>
                    </a:p>
                  </a:txBody>
                  <a:tcPr marL="8467" marR="8467" marT="8467" marB="0" anchor="ctr"/>
                </a:tc>
                <a:tc rowSpan="3">
                  <a:txBody>
                    <a:bodyPr/>
                    <a:lstStyle/>
                    <a:p>
                      <a:pPr algn="ctr" rtl="0" fontAlgn="ctr"/>
                      <a:r>
                        <a:rPr lang="en-US" sz="1600" u="none" strike="noStrike"/>
                        <a:t>125</a:t>
                      </a:r>
                      <a:endParaRPr lang="en-US" sz="1600" b="0" i="0" u="none" strike="noStrike">
                        <a:solidFill>
                          <a:schemeClr val="tx1"/>
                        </a:solidFill>
                        <a:latin typeface="+mn-lt"/>
                      </a:endParaRPr>
                    </a:p>
                  </a:txBody>
                  <a:tcPr marL="8467" marR="8467" marT="8467" marB="0" anchor="ctr"/>
                </a:tc>
                <a:tc rowSpan="3">
                  <a:txBody>
                    <a:bodyPr/>
                    <a:lstStyle/>
                    <a:p>
                      <a:pPr algn="ctr" rtl="0" fontAlgn="ctr"/>
                      <a:r>
                        <a:rPr lang="en-US" sz="1600" u="none" strike="noStrike"/>
                        <a:t>3-winding</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V</a:t>
                      </a:r>
                      <a:r>
                        <a:rPr lang="en-US" sz="1600" u="none" strike="noStrike" baseline="-25000" dirty="0"/>
                        <a:t>H</a:t>
                      </a:r>
                      <a:r>
                        <a:rPr lang="en-US" sz="1600" u="none" strike="noStrike" dirty="0"/>
                        <a:t>=230</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a:t>R</a:t>
                      </a:r>
                      <a:r>
                        <a:rPr lang="en-US" sz="1600" u="none" strike="noStrike" baseline="-25000"/>
                        <a:t>TH</a:t>
                      </a:r>
                      <a:r>
                        <a:rPr lang="en-US" sz="1600" u="none" strike="noStrike"/>
                        <a:t>=0.5</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X</a:t>
                      </a:r>
                      <a:r>
                        <a:rPr lang="en-US" sz="1600" u="none" strike="noStrike" baseline="-25000" dirty="0"/>
                        <a:t>TH</a:t>
                      </a:r>
                      <a:r>
                        <a:rPr lang="en-US" sz="1600" u="none" strike="noStrike" dirty="0"/>
                        <a:t>=48.6</a:t>
                      </a:r>
                      <a:endParaRPr lang="en-US" sz="1600" b="0" i="0" u="none" strike="noStrike" dirty="0">
                        <a:solidFill>
                          <a:schemeClr val="tx1"/>
                        </a:solidFill>
                        <a:latin typeface="+mn-lt"/>
                      </a:endParaRPr>
                    </a:p>
                  </a:txBody>
                  <a:tcPr marL="8467" marR="8467" marT="8467" marB="0" anchor="ctr"/>
                </a:tc>
                <a:tc rowSpan="3">
                  <a:txBody>
                    <a:bodyPr/>
                    <a:lstStyle/>
                    <a:p>
                      <a:pPr algn="ctr" rtl="0" fontAlgn="ctr"/>
                      <a:r>
                        <a:rPr lang="en-US" sz="1600" u="none" strike="noStrike"/>
                        <a:t>0.085</a:t>
                      </a:r>
                      <a:endParaRPr lang="en-US" sz="1600" b="0" i="0" u="none" strike="noStrike">
                        <a:solidFill>
                          <a:schemeClr val="tx1"/>
                        </a:solidFill>
                        <a:latin typeface="+mn-lt"/>
                      </a:endParaRPr>
                    </a:p>
                  </a:txBody>
                  <a:tcPr marL="8467" marR="8467" marT="8467" marB="0" anchor="ctr"/>
                </a:tc>
                <a:tc rowSpan="3">
                  <a:txBody>
                    <a:bodyPr/>
                    <a:lstStyle/>
                    <a:p>
                      <a:pPr algn="ctr" rtl="0" fontAlgn="ctr"/>
                      <a:r>
                        <a:rPr lang="en-US" sz="1600" u="none" strike="noStrike"/>
                        <a:t>0.625</a:t>
                      </a:r>
                      <a:endParaRPr lang="en-US" sz="1600" b="0" i="0" u="none" strike="noStrike">
                        <a:solidFill>
                          <a:schemeClr val="tx1"/>
                        </a:solidFill>
                        <a:latin typeface="+mn-lt"/>
                      </a:endParaRPr>
                    </a:p>
                  </a:txBody>
                  <a:tcPr marL="8467" marR="8467" marT="8467" marB="0" anchor="ctr"/>
                </a:tc>
              </a:tr>
              <a:tr h="369841">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dirty="0"/>
                        <a:t>V</a:t>
                      </a:r>
                      <a:r>
                        <a:rPr lang="en-US" sz="1600" u="none" strike="noStrike" baseline="-25000" dirty="0"/>
                        <a:t>M</a:t>
                      </a:r>
                      <a:r>
                        <a:rPr lang="en-US" sz="1600" u="none" strike="noStrike" dirty="0"/>
                        <a:t>=121</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R</a:t>
                      </a:r>
                      <a:r>
                        <a:rPr lang="en-US" sz="1600" u="none" strike="noStrike" baseline="-25000" dirty="0"/>
                        <a:t>TM</a:t>
                      </a:r>
                      <a:r>
                        <a:rPr lang="en-US" sz="1600" u="none" strike="noStrike" dirty="0"/>
                        <a:t>=0,5</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X</a:t>
                      </a:r>
                      <a:r>
                        <a:rPr lang="en-US" sz="1600" u="none" strike="noStrike" baseline="-25000" dirty="0"/>
                        <a:t>TM</a:t>
                      </a:r>
                      <a:r>
                        <a:rPr lang="en-US" sz="1600" u="none" strike="noStrike" dirty="0"/>
                        <a:t>=0</a:t>
                      </a:r>
                      <a:endParaRPr lang="en-US" sz="1600" b="0" i="0" u="none" strike="noStrike" dirty="0">
                        <a:solidFill>
                          <a:schemeClr val="tx1"/>
                        </a:solidFill>
                        <a:latin typeface="+mn-lt"/>
                      </a:endParaRPr>
                    </a:p>
                  </a:txBody>
                  <a:tcPr marL="8467" marR="8467" marT="8467" marB="0" anchor="ctr"/>
                </a:tc>
                <a:tc vMerge="1">
                  <a:txBody>
                    <a:bodyPr/>
                    <a:lstStyle/>
                    <a:p>
                      <a:pPr rtl="1"/>
                      <a:endParaRPr lang="ar-JO"/>
                    </a:p>
                  </a:txBody>
                  <a:tcPr/>
                </a:tc>
                <a:tc vMerge="1">
                  <a:txBody>
                    <a:bodyPr/>
                    <a:lstStyle/>
                    <a:p>
                      <a:pPr rtl="1"/>
                      <a:endParaRPr lang="ar-JO"/>
                    </a:p>
                  </a:txBody>
                  <a:tcPr/>
                </a:tc>
              </a:tr>
              <a:tr h="369841">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L</a:t>
                      </a:r>
                      <a:r>
                        <a:rPr lang="en-US" sz="1600" u="none" strike="noStrike"/>
                        <a:t>=6.6</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R</a:t>
                      </a:r>
                      <a:r>
                        <a:rPr lang="en-US" sz="1600" u="none" strike="noStrike" baseline="-25000" dirty="0"/>
                        <a:t>TL</a:t>
                      </a:r>
                      <a:r>
                        <a:rPr lang="en-US" sz="1600" u="none" strike="noStrike" dirty="0"/>
                        <a:t>=1.0</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X</a:t>
                      </a:r>
                      <a:r>
                        <a:rPr lang="en-US" sz="1600" u="none" strike="noStrike" baseline="-25000" dirty="0"/>
                        <a:t>TL</a:t>
                      </a:r>
                      <a:r>
                        <a:rPr lang="en-US" sz="1600" u="none" strike="noStrike" dirty="0"/>
                        <a:t>=82.8</a:t>
                      </a:r>
                      <a:endParaRPr lang="en-US" sz="1600" b="0" i="0" u="none" strike="noStrike" dirty="0">
                        <a:solidFill>
                          <a:schemeClr val="tx1"/>
                        </a:solidFill>
                        <a:latin typeface="+mn-lt"/>
                      </a:endParaRPr>
                    </a:p>
                  </a:txBody>
                  <a:tcPr marL="8467" marR="8467" marT="8467" marB="0" anchor="ctr"/>
                </a:tc>
                <a:tc vMerge="1">
                  <a:txBody>
                    <a:bodyPr/>
                    <a:lstStyle/>
                    <a:p>
                      <a:pPr rtl="1"/>
                      <a:endParaRPr lang="ar-JO"/>
                    </a:p>
                  </a:txBody>
                  <a:tcPr/>
                </a:tc>
                <a:tc vMerge="1">
                  <a:txBody>
                    <a:bodyPr/>
                    <a:lstStyle/>
                    <a:p>
                      <a:pPr rtl="1"/>
                      <a:endParaRPr lang="ar-JO"/>
                    </a:p>
                  </a:txBody>
                  <a:tcPr/>
                </a:tc>
              </a:tr>
              <a:tr h="369841">
                <a:tc>
                  <a:txBody>
                    <a:bodyPr/>
                    <a:lstStyle/>
                    <a:p>
                      <a:pPr algn="ctr" rtl="0" fontAlgn="ctr"/>
                      <a:r>
                        <a:rPr lang="en-US" sz="1600" u="none" strike="noStrike"/>
                        <a:t>3</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17.38</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12.41</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16</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115\6.6</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4.38</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86.7</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0.019</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a:t>0.112</a:t>
                      </a:r>
                      <a:endParaRPr lang="en-US" sz="1600" b="0" i="0" u="none" strike="noStrike">
                        <a:solidFill>
                          <a:schemeClr val="tx1"/>
                        </a:solidFill>
                        <a:latin typeface="+mn-lt"/>
                      </a:endParaRPr>
                    </a:p>
                  </a:txBody>
                  <a:tcPr marL="8467" marR="8467" marT="8467" marB="0" anchor="ctr"/>
                </a:tc>
              </a:tr>
              <a:tr h="369841">
                <a:tc>
                  <a:txBody>
                    <a:bodyPr/>
                    <a:lstStyle/>
                    <a:p>
                      <a:pPr algn="ctr" rtl="0" fontAlgn="ctr"/>
                      <a:r>
                        <a:rPr lang="en-US" sz="1600" u="none" strike="noStrike"/>
                        <a:t>4</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10.73</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7.664</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10</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115\6.6</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7.95</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139</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0.014</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a:t>0.07</a:t>
                      </a:r>
                      <a:endParaRPr lang="en-US" sz="1600" b="0" i="0" u="none" strike="noStrike">
                        <a:solidFill>
                          <a:schemeClr val="tx1"/>
                        </a:solidFill>
                        <a:latin typeface="+mn-lt"/>
                      </a:endParaRPr>
                    </a:p>
                  </a:txBody>
                  <a:tcPr marL="8467" marR="8467" marT="8467" marB="0" anchor="ctr"/>
                </a:tc>
              </a:tr>
              <a:tr h="369841">
                <a:tc>
                  <a:txBody>
                    <a:bodyPr/>
                    <a:lstStyle/>
                    <a:p>
                      <a:pPr algn="ctr" rtl="0" fontAlgn="ctr"/>
                      <a:r>
                        <a:rPr lang="en-US" sz="1600" u="none" strike="noStrike"/>
                        <a:t>5</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13.95</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9.964</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10</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115\6.6</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7.95</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139</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0.014</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0.07</a:t>
                      </a:r>
                      <a:endParaRPr lang="en-US" sz="1600" b="0" i="0" u="none" strike="noStrike" dirty="0">
                        <a:solidFill>
                          <a:schemeClr val="tx1"/>
                        </a:solidFill>
                        <a:latin typeface="+mn-lt"/>
                      </a:endParaRPr>
                    </a:p>
                  </a:txBody>
                  <a:tcPr marL="8467" marR="8467" marT="8467" marB="0" anchor="ctr"/>
                </a:tc>
              </a:tr>
              <a:tr h="369841">
                <a:tc>
                  <a:txBody>
                    <a:bodyPr/>
                    <a:lstStyle/>
                    <a:p>
                      <a:pPr algn="ctr" rtl="0" fontAlgn="ctr"/>
                      <a:r>
                        <a:rPr lang="en-US" sz="1600" u="none" strike="noStrike"/>
                        <a:t>6</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6.58</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4.664</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6.3</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a:t>115\6.6</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14.7</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a:t>220.4</a:t>
                      </a:r>
                      <a:endParaRPr lang="en-US" sz="1600" b="0" i="0" u="none" strike="noStrike">
                        <a:solidFill>
                          <a:schemeClr val="tx1"/>
                        </a:solidFill>
                        <a:latin typeface="+mn-lt"/>
                      </a:endParaRPr>
                    </a:p>
                  </a:txBody>
                  <a:tcPr marL="8467" marR="8467" marT="8467" marB="0" anchor="ctr"/>
                </a:tc>
                <a:tc>
                  <a:txBody>
                    <a:bodyPr/>
                    <a:lstStyle/>
                    <a:p>
                      <a:pPr algn="ctr" rtl="0" fontAlgn="ctr"/>
                      <a:r>
                        <a:rPr lang="en-US" sz="1600" u="none" strike="noStrike" dirty="0"/>
                        <a:t>0.0115</a:t>
                      </a:r>
                      <a:endParaRPr lang="en-US" sz="1600" b="0" i="0" u="none" strike="noStrike" dirty="0">
                        <a:solidFill>
                          <a:schemeClr val="tx1"/>
                        </a:solidFill>
                        <a:latin typeface="+mn-lt"/>
                      </a:endParaRPr>
                    </a:p>
                  </a:txBody>
                  <a:tcPr marL="8467" marR="8467" marT="8467" marB="0" anchor="ctr"/>
                </a:tc>
                <a:tc>
                  <a:txBody>
                    <a:bodyPr/>
                    <a:lstStyle/>
                    <a:p>
                      <a:pPr algn="ctr" rtl="0" fontAlgn="ctr"/>
                      <a:r>
                        <a:rPr lang="en-US" sz="1600" u="none" strike="noStrike" dirty="0"/>
                        <a:t>0.0504</a:t>
                      </a:r>
                      <a:endParaRPr lang="en-US" sz="1600" b="0" i="0" u="none" strike="noStrike" dirty="0">
                        <a:solidFill>
                          <a:schemeClr val="tx1"/>
                        </a:solidFill>
                        <a:latin typeface="+mn-lt"/>
                      </a:endParaRPr>
                    </a:p>
                  </a:txBody>
                  <a:tcPr marL="8467" marR="8467" marT="8467" marB="0" anchor="ct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38400" y="228600"/>
            <a:ext cx="3886200" cy="369332"/>
          </a:xfrm>
          <a:prstGeom prst="rect">
            <a:avLst/>
          </a:prstGeom>
          <a:noFill/>
        </p:spPr>
        <p:txBody>
          <a:bodyPr wrap="square" rtlCol="1">
            <a:spAutoFit/>
          </a:bodyPr>
          <a:lstStyle/>
          <a:p>
            <a:pPr algn="ctr"/>
            <a:r>
              <a:rPr lang="en-US" dirty="0" smtClean="0"/>
              <a:t>Table (3) for  network #8</a:t>
            </a:r>
            <a:endParaRPr lang="ar-JO" dirty="0"/>
          </a:p>
        </p:txBody>
      </p:sp>
      <p:graphicFrame>
        <p:nvGraphicFramePr>
          <p:cNvPr id="5" name="Table 4"/>
          <p:cNvGraphicFramePr>
            <a:graphicFrameLocks noGrp="1"/>
          </p:cNvGraphicFramePr>
          <p:nvPr/>
        </p:nvGraphicFramePr>
        <p:xfrm>
          <a:off x="0" y="838200"/>
          <a:ext cx="9067800" cy="4700803"/>
        </p:xfrm>
        <a:graphic>
          <a:graphicData uri="http://schemas.openxmlformats.org/drawingml/2006/table">
            <a:tbl>
              <a:tblPr>
                <a:tableStyleId>{5940675A-B579-460E-94D1-54222C63F5DA}</a:tableStyleId>
              </a:tblPr>
              <a:tblGrid>
                <a:gridCol w="1066800"/>
                <a:gridCol w="685800"/>
                <a:gridCol w="838200"/>
                <a:gridCol w="914400"/>
                <a:gridCol w="1066800"/>
                <a:gridCol w="914400"/>
                <a:gridCol w="914400"/>
                <a:gridCol w="914400"/>
                <a:gridCol w="914400"/>
                <a:gridCol w="838200"/>
              </a:tblGrid>
              <a:tr h="795797">
                <a:tc>
                  <a:txBody>
                    <a:bodyPr/>
                    <a:lstStyle/>
                    <a:p>
                      <a:pPr algn="ctr" rtl="0" fontAlgn="ctr"/>
                      <a:r>
                        <a:rPr lang="en-US" sz="1600" u="none" strike="noStrike" dirty="0"/>
                        <a:t>Transformer</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err="1"/>
                        <a:t>S</a:t>
                      </a:r>
                      <a:r>
                        <a:rPr lang="en-US" sz="1600" u="none" strike="noStrike" baseline="-25000" dirty="0" err="1"/>
                        <a:t>load</a:t>
                      </a:r>
                      <a:r>
                        <a:rPr lang="en-US" sz="1600" u="none" strike="noStrike" baseline="-25000" dirty="0"/>
                        <a:t> </a:t>
                      </a:r>
                      <a:r>
                        <a:rPr lang="en-US" sz="1600" u="none" strike="noStrike" dirty="0"/>
                        <a:t>(MVA)</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a:t>S</a:t>
                      </a:r>
                      <a:r>
                        <a:rPr lang="en-US" sz="1600" u="none" strike="noStrike" baseline="-25000" dirty="0"/>
                        <a:t> nom </a:t>
                      </a:r>
                      <a:r>
                        <a:rPr lang="en-US" sz="1600" u="none" strike="noStrike" dirty="0"/>
                        <a:t>(MVA)</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a:t>Standard S (MVA)</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a:t>Type of transformer</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V</a:t>
                      </a:r>
                      <a:r>
                        <a:rPr lang="en-US" sz="1600" u="none" strike="noStrike" baseline="-25000"/>
                        <a:t>H</a:t>
                      </a:r>
                      <a:r>
                        <a:rPr lang="en-US" sz="1600" u="none" strike="noStrike"/>
                        <a:t>\V</a:t>
                      </a:r>
                      <a:r>
                        <a:rPr lang="en-US" sz="1600" u="none" strike="noStrike" baseline="-25000"/>
                        <a:t>L</a:t>
                      </a:r>
                      <a:r>
                        <a:rPr lang="en-US" sz="1600" u="none" strike="noStrike"/>
                        <a:t> (KV)</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a:t>
                      </a:r>
                      <a:r>
                        <a:rPr lang="en-US" sz="1600" u="none" strike="noStrike"/>
                        <a:t>(Ω)</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a:t>
                      </a:r>
                      <a:r>
                        <a:rPr lang="en-US" sz="1600" u="none" strike="noStrike"/>
                        <a:t>(Ω)</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dirty="0"/>
                        <a:t>P</a:t>
                      </a:r>
                      <a:r>
                        <a:rPr lang="en-US" sz="1600" u="none" strike="noStrike" baseline="-25000" dirty="0"/>
                        <a:t>O.C</a:t>
                      </a:r>
                      <a:endParaRPr lang="en-US" sz="1600" b="0" i="0" u="none" strike="noStrike" dirty="0">
                        <a:solidFill>
                          <a:schemeClr val="tx1"/>
                        </a:solidFill>
                        <a:latin typeface="Corbel"/>
                      </a:endParaRPr>
                    </a:p>
                    <a:p>
                      <a:pPr algn="ctr" rtl="0" fontAlgn="ctr"/>
                      <a:r>
                        <a:rPr lang="en-US" sz="1600" u="none" strike="noStrike" dirty="0"/>
                        <a:t>(MW)</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a:t>Q</a:t>
                      </a:r>
                      <a:r>
                        <a:rPr lang="en-US" sz="1600" u="none" strike="noStrike" baseline="-25000" dirty="0"/>
                        <a:t>O.C</a:t>
                      </a:r>
                      <a:endParaRPr lang="en-US" sz="1600" b="0" i="0" u="none" strike="noStrike" dirty="0">
                        <a:solidFill>
                          <a:schemeClr val="tx1"/>
                        </a:solidFill>
                        <a:latin typeface="Corbel"/>
                      </a:endParaRPr>
                    </a:p>
                    <a:p>
                      <a:pPr algn="ctr" rtl="0" fontAlgn="ctr"/>
                      <a:r>
                        <a:rPr lang="en-US" sz="1600" u="none" strike="noStrike" dirty="0"/>
                        <a:t>(MVAR)</a:t>
                      </a:r>
                      <a:endParaRPr lang="en-US" sz="1600" b="0" i="0" u="none" strike="noStrike" dirty="0">
                        <a:solidFill>
                          <a:schemeClr val="tx1"/>
                        </a:solidFill>
                        <a:latin typeface="Corbel"/>
                      </a:endParaRPr>
                    </a:p>
                  </a:txBody>
                  <a:tcPr marL="8467" marR="8467" marT="8467" marB="0" anchor="ctr"/>
                </a:tc>
              </a:tr>
              <a:tr h="271003">
                <a:tc rowSpan="3">
                  <a:txBody>
                    <a:bodyPr/>
                    <a:lstStyle/>
                    <a:p>
                      <a:pPr algn="ctr" rtl="0" fontAlgn="ctr"/>
                      <a:r>
                        <a:rPr lang="en-US" sz="1600" u="none" strike="noStrike"/>
                        <a:t>1</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58.6</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dirty="0"/>
                        <a:t>41.85</a:t>
                      </a:r>
                      <a:endParaRPr lang="en-US" sz="1600" b="0" i="0" u="none" strike="noStrike" dirty="0">
                        <a:solidFill>
                          <a:schemeClr val="tx1"/>
                        </a:solidFill>
                        <a:latin typeface="Corbel"/>
                      </a:endParaRPr>
                    </a:p>
                  </a:txBody>
                  <a:tcPr marL="8467" marR="8467" marT="8467" marB="0" anchor="ctr"/>
                </a:tc>
                <a:tc rowSpan="3">
                  <a:txBody>
                    <a:bodyPr/>
                    <a:lstStyle/>
                    <a:p>
                      <a:pPr algn="ctr" rtl="0" fontAlgn="ctr"/>
                      <a:r>
                        <a:rPr lang="en-US" sz="1600" u="none" strike="noStrike" dirty="0"/>
                        <a:t>63</a:t>
                      </a:r>
                      <a:endParaRPr lang="en-US" sz="1600" b="0" i="0" u="none" strike="noStrike" dirty="0">
                        <a:solidFill>
                          <a:schemeClr val="tx1"/>
                        </a:solidFill>
                        <a:latin typeface="Corbel"/>
                      </a:endParaRPr>
                    </a:p>
                  </a:txBody>
                  <a:tcPr marL="8467" marR="8467" marT="8467" marB="0" anchor="ctr"/>
                </a:tc>
                <a:tc rowSpan="3">
                  <a:txBody>
                    <a:bodyPr/>
                    <a:lstStyle/>
                    <a:p>
                      <a:pPr algn="ctr" rtl="0" fontAlgn="ctr"/>
                      <a:r>
                        <a:rPr lang="en-US" sz="1600" u="none" strike="noStrike"/>
                        <a:t>3-winding</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V</a:t>
                      </a:r>
                      <a:r>
                        <a:rPr lang="en-US" sz="1600" u="none" strike="noStrike" baseline="-25000"/>
                        <a:t>H</a:t>
                      </a:r>
                      <a:r>
                        <a:rPr lang="en-US" sz="1600" u="none" strike="noStrike"/>
                        <a:t>=230</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TH</a:t>
                      </a:r>
                      <a:r>
                        <a:rPr lang="en-US" sz="1600" u="none" strike="noStrike"/>
                        <a:t>=1.4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TH</a:t>
                      </a:r>
                      <a:r>
                        <a:rPr lang="en-US" sz="1600" u="none" strike="noStrike"/>
                        <a:t>=104</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0.005</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0.36</a:t>
                      </a:r>
                      <a:endParaRPr lang="en-US" sz="1600" b="0" i="0" u="none" strike="noStrike">
                        <a:solidFill>
                          <a:schemeClr val="tx1"/>
                        </a:solidFill>
                        <a:latin typeface="Corbel"/>
                      </a:endParaRPr>
                    </a:p>
                  </a:txBody>
                  <a:tcPr marL="8467" marR="8467" marT="8467" marB="0" anchor="ctr"/>
                </a:tc>
              </a:tr>
              <a:tr h="408100">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M</a:t>
                      </a:r>
                      <a:r>
                        <a:rPr lang="en-US" sz="1600" u="none" strike="noStrike"/>
                        <a:t>=121</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TM</a:t>
                      </a:r>
                      <a:r>
                        <a:rPr lang="en-US" sz="1600" u="none" strike="noStrike"/>
                        <a:t>=1.4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TM</a:t>
                      </a:r>
                      <a:r>
                        <a:rPr lang="en-US" sz="1600" u="none" strike="noStrike"/>
                        <a:t>=0</a:t>
                      </a:r>
                      <a:endParaRPr lang="en-US" sz="1600" b="0" i="0" u="none" strike="noStrike">
                        <a:solidFill>
                          <a:schemeClr val="tx1"/>
                        </a:solidFill>
                        <a:latin typeface="Corbel"/>
                      </a:endParaRPr>
                    </a:p>
                  </a:txBody>
                  <a:tcPr marL="8467" marR="8467" marT="8467" marB="0" anchor="ctr"/>
                </a:tc>
                <a:tc vMerge="1">
                  <a:txBody>
                    <a:bodyPr/>
                    <a:lstStyle/>
                    <a:p>
                      <a:pPr rtl="1"/>
                      <a:endParaRPr lang="ar-JO"/>
                    </a:p>
                  </a:txBody>
                  <a:tcPr/>
                </a:tc>
                <a:tc vMerge="1">
                  <a:txBody>
                    <a:bodyPr/>
                    <a:lstStyle/>
                    <a:p>
                      <a:pPr rtl="1"/>
                      <a:endParaRPr lang="ar-JO"/>
                    </a:p>
                  </a:txBody>
                  <a:tcPr/>
                </a:tc>
              </a:tr>
              <a:tr h="369203">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L</a:t>
                      </a:r>
                      <a:r>
                        <a:rPr lang="en-US" sz="1600" u="none" strike="noStrike"/>
                        <a:t>=6.6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TL</a:t>
                      </a:r>
                      <a:r>
                        <a:rPr lang="en-US" sz="1600" u="none" strike="noStrike"/>
                        <a:t>=2.8</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TL</a:t>
                      </a:r>
                      <a:r>
                        <a:rPr lang="en-US" sz="1600" u="none" strike="noStrike"/>
                        <a:t>=195.6</a:t>
                      </a:r>
                      <a:endParaRPr lang="en-US" sz="1600" b="0" i="0" u="none" strike="noStrike">
                        <a:solidFill>
                          <a:schemeClr val="tx1"/>
                        </a:solidFill>
                        <a:latin typeface="Corbel"/>
                      </a:endParaRPr>
                    </a:p>
                  </a:txBody>
                  <a:tcPr marL="8467" marR="8467" marT="8467" marB="0" anchor="ctr"/>
                </a:tc>
                <a:tc vMerge="1">
                  <a:txBody>
                    <a:bodyPr/>
                    <a:lstStyle/>
                    <a:p>
                      <a:pPr rtl="1"/>
                      <a:endParaRPr lang="ar-JO"/>
                    </a:p>
                  </a:txBody>
                  <a:tcPr/>
                </a:tc>
                <a:tc vMerge="1">
                  <a:txBody>
                    <a:bodyPr/>
                    <a:lstStyle/>
                    <a:p>
                      <a:pPr rtl="1"/>
                      <a:endParaRPr lang="ar-JO"/>
                    </a:p>
                  </a:txBody>
                  <a:tcPr/>
                </a:tc>
              </a:tr>
              <a:tr h="408100">
                <a:tc rowSpan="3">
                  <a:txBody>
                    <a:bodyPr/>
                    <a:lstStyle/>
                    <a:p>
                      <a:pPr algn="ctr" rtl="0" fontAlgn="ctr"/>
                      <a:r>
                        <a:rPr lang="en-US" sz="1600" u="none" strike="noStrike"/>
                        <a:t>2</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49.13</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35.098</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dirty="0"/>
                        <a:t>63</a:t>
                      </a:r>
                      <a:endParaRPr lang="en-US" sz="1600" b="0" i="0" u="none" strike="noStrike" dirty="0">
                        <a:solidFill>
                          <a:schemeClr val="tx1"/>
                        </a:solidFill>
                        <a:latin typeface="Corbel"/>
                      </a:endParaRPr>
                    </a:p>
                  </a:txBody>
                  <a:tcPr marL="8467" marR="8467" marT="8467" marB="0" anchor="ctr"/>
                </a:tc>
                <a:tc rowSpan="3">
                  <a:txBody>
                    <a:bodyPr/>
                    <a:lstStyle/>
                    <a:p>
                      <a:pPr algn="ctr" rtl="0" fontAlgn="ctr"/>
                      <a:r>
                        <a:rPr lang="en-US" sz="1600" u="none" strike="noStrike" dirty="0"/>
                        <a:t>3-winding</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a:t>V</a:t>
                      </a:r>
                      <a:r>
                        <a:rPr lang="en-US" sz="1600" u="none" strike="noStrike" baseline="-25000"/>
                        <a:t>H</a:t>
                      </a:r>
                      <a:r>
                        <a:rPr lang="en-US" sz="1600" u="none" strike="noStrike"/>
                        <a:t>=230</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TH</a:t>
                      </a:r>
                      <a:r>
                        <a:rPr lang="en-US" sz="1600" u="none" strike="noStrike"/>
                        <a:t>=0.5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TH</a:t>
                      </a:r>
                      <a:r>
                        <a:rPr lang="en-US" sz="1600" u="none" strike="noStrike"/>
                        <a:t>=48.6</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0.085</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0.625</a:t>
                      </a:r>
                      <a:endParaRPr lang="en-US" sz="1600" b="0" i="0" u="none" strike="noStrike">
                        <a:solidFill>
                          <a:schemeClr val="tx1"/>
                        </a:solidFill>
                        <a:latin typeface="Corbel"/>
                      </a:endParaRPr>
                    </a:p>
                  </a:txBody>
                  <a:tcPr marL="8467" marR="8467" marT="8467" marB="0" anchor="ctr"/>
                </a:tc>
              </a:tr>
              <a:tr h="408100">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M</a:t>
                      </a:r>
                      <a:r>
                        <a:rPr lang="en-US" sz="1600" u="none" strike="noStrike"/>
                        <a:t>=121</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TM</a:t>
                      </a:r>
                      <a:r>
                        <a:rPr lang="en-US" sz="1600" u="none" strike="noStrike"/>
                        <a:t>=0,5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TM</a:t>
                      </a:r>
                      <a:r>
                        <a:rPr lang="en-US" sz="1600" u="none" strike="noStrike"/>
                        <a:t>=0</a:t>
                      </a:r>
                      <a:endParaRPr lang="en-US" sz="1600" b="0" i="0" u="none" strike="noStrike">
                        <a:solidFill>
                          <a:schemeClr val="tx1"/>
                        </a:solidFill>
                        <a:latin typeface="Corbel"/>
                      </a:endParaRPr>
                    </a:p>
                  </a:txBody>
                  <a:tcPr marL="8467" marR="8467" marT="8467" marB="0" anchor="ctr"/>
                </a:tc>
                <a:tc vMerge="1">
                  <a:txBody>
                    <a:bodyPr/>
                    <a:lstStyle/>
                    <a:p>
                      <a:pPr rtl="1"/>
                      <a:endParaRPr lang="ar-JO"/>
                    </a:p>
                  </a:txBody>
                  <a:tcPr/>
                </a:tc>
                <a:tc vMerge="1">
                  <a:txBody>
                    <a:bodyPr/>
                    <a:lstStyle/>
                    <a:p>
                      <a:pPr rtl="1"/>
                      <a:endParaRPr lang="ar-JO"/>
                    </a:p>
                  </a:txBody>
                  <a:tcPr/>
                </a:tc>
              </a:tr>
              <a:tr h="408100">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L</a:t>
                      </a:r>
                      <a:r>
                        <a:rPr lang="en-US" sz="1600" u="none" strike="noStrike"/>
                        <a:t>=6.6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TL</a:t>
                      </a:r>
                      <a:r>
                        <a:rPr lang="en-US" sz="1600" u="none" strike="noStrike"/>
                        <a:t>=1.0</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TL</a:t>
                      </a:r>
                      <a:r>
                        <a:rPr lang="en-US" sz="1600" u="none" strike="noStrike"/>
                        <a:t>=82.8</a:t>
                      </a:r>
                      <a:endParaRPr lang="en-US" sz="1600" b="0" i="0" u="none" strike="noStrike">
                        <a:solidFill>
                          <a:schemeClr val="tx1"/>
                        </a:solidFill>
                        <a:latin typeface="Corbel"/>
                      </a:endParaRPr>
                    </a:p>
                  </a:txBody>
                  <a:tcPr marL="8467" marR="8467" marT="8467" marB="0" anchor="ctr"/>
                </a:tc>
                <a:tc vMerge="1">
                  <a:txBody>
                    <a:bodyPr/>
                    <a:lstStyle/>
                    <a:p>
                      <a:pPr rtl="1"/>
                      <a:endParaRPr lang="ar-JO"/>
                    </a:p>
                  </a:txBody>
                  <a:tcPr/>
                </a:tc>
                <a:tc vMerge="1">
                  <a:txBody>
                    <a:bodyPr/>
                    <a:lstStyle/>
                    <a:p>
                      <a:pPr rtl="1"/>
                      <a:endParaRPr lang="ar-JO"/>
                    </a:p>
                  </a:txBody>
                  <a:tcPr/>
                </a:tc>
              </a:tr>
              <a:tr h="408100">
                <a:tc>
                  <a:txBody>
                    <a:bodyPr/>
                    <a:lstStyle/>
                    <a:p>
                      <a:pPr algn="ctr" rtl="0" fontAlgn="ctr"/>
                      <a:r>
                        <a:rPr lang="en-US" sz="1600" u="none" strike="noStrike"/>
                        <a:t>3</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17.38</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24.82</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dirty="0"/>
                        <a:t>2-winding</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a:t>115\6.5</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a:t>2.54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55.9</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0.027</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0.175</a:t>
                      </a:r>
                      <a:endParaRPr lang="en-US" sz="1600" b="0" i="0" u="none" strike="noStrike">
                        <a:solidFill>
                          <a:schemeClr val="tx1"/>
                        </a:solidFill>
                        <a:latin typeface="Corbel"/>
                      </a:endParaRPr>
                    </a:p>
                  </a:txBody>
                  <a:tcPr marL="8467" marR="8467" marT="8467" marB="0" anchor="ctr"/>
                </a:tc>
              </a:tr>
              <a:tr h="408100">
                <a:tc>
                  <a:txBody>
                    <a:bodyPr/>
                    <a:lstStyle/>
                    <a:p>
                      <a:pPr algn="ctr" rtl="0" fontAlgn="ctr"/>
                      <a:r>
                        <a:rPr lang="en-US" sz="1600" u="none" strike="noStrike"/>
                        <a:t>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10.73</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15.328</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dirty="0"/>
                        <a:t>115\6.5</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a:t>4.38</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a:t>86.7</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0.019</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0.112</a:t>
                      </a:r>
                      <a:endParaRPr lang="en-US" sz="1600" b="0" i="0" u="none" strike="noStrike">
                        <a:solidFill>
                          <a:schemeClr val="tx1"/>
                        </a:solidFill>
                        <a:latin typeface="Corbel"/>
                      </a:endParaRPr>
                    </a:p>
                  </a:txBody>
                  <a:tcPr marL="8467" marR="8467" marT="8467" marB="0" anchor="ctr"/>
                </a:tc>
              </a:tr>
              <a:tr h="408100">
                <a:tc>
                  <a:txBody>
                    <a:bodyPr/>
                    <a:lstStyle/>
                    <a:p>
                      <a:pPr algn="ctr" rtl="0" fontAlgn="ctr"/>
                      <a:r>
                        <a:rPr lang="en-US" sz="1600" u="none" strike="noStrike"/>
                        <a:t>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13.95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9.964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10</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115\6.6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dirty="0"/>
                        <a:t>7.95</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a:t>139</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a:t>0.014</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a:t>0.07</a:t>
                      </a:r>
                      <a:endParaRPr lang="en-US" sz="1600" b="0" i="0" u="none" strike="noStrike">
                        <a:solidFill>
                          <a:schemeClr val="tx1"/>
                        </a:solidFill>
                        <a:latin typeface="Corbel"/>
                      </a:endParaRPr>
                    </a:p>
                  </a:txBody>
                  <a:tcPr marL="8467" marR="8467" marT="8467" marB="0" anchor="ctr"/>
                </a:tc>
              </a:tr>
              <a:tr h="408100">
                <a:tc>
                  <a:txBody>
                    <a:bodyPr/>
                    <a:lstStyle/>
                    <a:p>
                      <a:pPr algn="ctr" rtl="0" fontAlgn="ctr"/>
                      <a:r>
                        <a:rPr lang="en-US" sz="1600" u="none" strike="noStrike"/>
                        <a:t>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6.58</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4.664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6.3</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dirty="0"/>
                        <a:t>2-winding</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a:t>115\6.6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14.7</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220.4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dirty="0"/>
                        <a:t>0.0115</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a:t>0.0504</a:t>
                      </a:r>
                      <a:endParaRPr lang="en-US" sz="1600" b="0" i="0" u="none" strike="noStrike" dirty="0">
                        <a:solidFill>
                          <a:schemeClr val="tx1"/>
                        </a:solidFill>
                        <a:latin typeface="Corbel"/>
                      </a:endParaRPr>
                    </a:p>
                  </a:txBody>
                  <a:tcPr marL="8467" marR="8467" marT="8467" marB="0" anchor="ct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71800" y="228600"/>
            <a:ext cx="2743200" cy="369332"/>
          </a:xfrm>
          <a:prstGeom prst="rect">
            <a:avLst/>
          </a:prstGeom>
          <a:noFill/>
        </p:spPr>
        <p:txBody>
          <a:bodyPr wrap="square" rtlCol="1">
            <a:spAutoFit/>
          </a:bodyPr>
          <a:lstStyle/>
          <a:p>
            <a:pPr algn="ctr"/>
            <a:r>
              <a:rPr lang="en-US" dirty="0" smtClean="0"/>
              <a:t>Table (4) for network #9 </a:t>
            </a:r>
          </a:p>
        </p:txBody>
      </p:sp>
      <p:graphicFrame>
        <p:nvGraphicFramePr>
          <p:cNvPr id="4" name="Table 3"/>
          <p:cNvGraphicFramePr>
            <a:graphicFrameLocks noGrp="1"/>
          </p:cNvGraphicFramePr>
          <p:nvPr/>
        </p:nvGraphicFramePr>
        <p:xfrm>
          <a:off x="0" y="762004"/>
          <a:ext cx="9144000" cy="4751815"/>
        </p:xfrm>
        <a:graphic>
          <a:graphicData uri="http://schemas.openxmlformats.org/drawingml/2006/table">
            <a:tbl>
              <a:tblPr>
                <a:tableStyleId>{5940675A-B579-460E-94D1-54222C63F5DA}</a:tableStyleId>
              </a:tblPr>
              <a:tblGrid>
                <a:gridCol w="1066800"/>
                <a:gridCol w="685800"/>
                <a:gridCol w="685800"/>
                <a:gridCol w="1066800"/>
                <a:gridCol w="1066800"/>
                <a:gridCol w="914400"/>
                <a:gridCol w="914400"/>
                <a:gridCol w="914400"/>
                <a:gridCol w="914400"/>
                <a:gridCol w="914400"/>
              </a:tblGrid>
              <a:tr h="945009">
                <a:tc>
                  <a:txBody>
                    <a:bodyPr/>
                    <a:lstStyle/>
                    <a:p>
                      <a:pPr algn="ctr" rtl="0" fontAlgn="ctr"/>
                      <a:r>
                        <a:rPr lang="en-US" sz="1600" u="none" strike="noStrike" dirty="0"/>
                        <a:t>Transformer</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a:t>S</a:t>
                      </a:r>
                      <a:r>
                        <a:rPr lang="en-US" sz="1600" u="none" strike="noStrike" baseline="-25000"/>
                        <a:t>load </a:t>
                      </a:r>
                      <a:r>
                        <a:rPr lang="en-US" sz="1600" u="none" strike="noStrike"/>
                        <a:t>(MVA)</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S</a:t>
                      </a:r>
                      <a:r>
                        <a:rPr lang="en-US" sz="1600" u="none" strike="noStrike" baseline="-25000"/>
                        <a:t> nom </a:t>
                      </a:r>
                      <a:r>
                        <a:rPr lang="en-US" sz="1600" u="none" strike="noStrike"/>
                        <a:t>(MVA)</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Standard S (MVA)</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Type of transformer </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V</a:t>
                      </a:r>
                      <a:r>
                        <a:rPr lang="en-US" sz="1600" u="none" strike="noStrike" baseline="-25000"/>
                        <a:t>H</a:t>
                      </a:r>
                      <a:r>
                        <a:rPr lang="en-US" sz="1600" u="none" strike="noStrike"/>
                        <a:t>\V</a:t>
                      </a:r>
                      <a:r>
                        <a:rPr lang="en-US" sz="1600" u="none" strike="noStrike" baseline="-25000"/>
                        <a:t>L</a:t>
                      </a:r>
                      <a:r>
                        <a:rPr lang="en-US" sz="1600" u="none" strike="noStrike"/>
                        <a:t> (KV)</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a:t>
                      </a:r>
                      <a:r>
                        <a:rPr lang="en-US" sz="1600" u="none" strike="noStrike"/>
                        <a:t>(Ω)</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a:t>
                      </a:r>
                      <a:r>
                        <a:rPr lang="en-US" sz="1600" u="none" strike="noStrike"/>
                        <a:t>(Ω)</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dirty="0"/>
                        <a:t>P</a:t>
                      </a:r>
                      <a:r>
                        <a:rPr lang="en-US" sz="1600" u="none" strike="noStrike" baseline="-25000" dirty="0"/>
                        <a:t>O.C</a:t>
                      </a:r>
                      <a:endParaRPr lang="en-US" sz="1600" b="0" i="0" u="none" strike="noStrike" dirty="0">
                        <a:solidFill>
                          <a:schemeClr val="tx1"/>
                        </a:solidFill>
                        <a:latin typeface="Corbel"/>
                      </a:endParaRPr>
                    </a:p>
                    <a:p>
                      <a:pPr algn="ctr" rtl="0" fontAlgn="ctr"/>
                      <a:r>
                        <a:rPr lang="en-US" sz="1600" u="none" strike="noStrike" dirty="0"/>
                        <a:t>(MW)</a:t>
                      </a:r>
                      <a:endParaRPr lang="en-US" sz="1600" b="0" i="0" u="none" strike="noStrike" dirty="0">
                        <a:solidFill>
                          <a:schemeClr val="tx1"/>
                        </a:solidFill>
                        <a:latin typeface="Corbel"/>
                      </a:endParaRPr>
                    </a:p>
                  </a:txBody>
                  <a:tcPr marL="8467" marR="8467" marT="8467" marB="0" anchor="ctr"/>
                </a:tc>
                <a:tc>
                  <a:txBody>
                    <a:bodyPr/>
                    <a:lstStyle/>
                    <a:p>
                      <a:pPr algn="ctr" rtl="0" fontAlgn="ctr"/>
                      <a:r>
                        <a:rPr lang="en-US" sz="1600" u="none" strike="noStrike" dirty="0"/>
                        <a:t>Q</a:t>
                      </a:r>
                      <a:r>
                        <a:rPr lang="en-US" sz="1600" u="none" strike="noStrike" baseline="-25000" dirty="0"/>
                        <a:t>O.C</a:t>
                      </a:r>
                      <a:endParaRPr lang="en-US" sz="1600" b="0" i="0" u="none" strike="noStrike" dirty="0">
                        <a:solidFill>
                          <a:schemeClr val="tx1"/>
                        </a:solidFill>
                        <a:latin typeface="Corbel"/>
                      </a:endParaRPr>
                    </a:p>
                    <a:p>
                      <a:pPr algn="ctr" rtl="0" fontAlgn="ctr"/>
                      <a:r>
                        <a:rPr lang="en-US" sz="1600" u="none" strike="noStrike" dirty="0"/>
                        <a:t>(MVAR)</a:t>
                      </a:r>
                      <a:endParaRPr lang="en-US" sz="1600" b="0" i="0" u="none" strike="noStrike" dirty="0">
                        <a:solidFill>
                          <a:schemeClr val="tx1"/>
                        </a:solidFill>
                        <a:latin typeface="Corbel"/>
                      </a:endParaRPr>
                    </a:p>
                  </a:txBody>
                  <a:tcPr marL="8467" marR="8467" marT="8467" marB="0" anchor="ctr"/>
                </a:tc>
              </a:tr>
              <a:tr h="426587">
                <a:tc>
                  <a:txBody>
                    <a:bodyPr/>
                    <a:lstStyle/>
                    <a:p>
                      <a:pPr algn="ctr" rtl="0" fontAlgn="ctr"/>
                      <a:r>
                        <a:rPr lang="en-US" sz="1600" u="none" strike="noStrike"/>
                        <a:t>1</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25.6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36.57</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40</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115\6.3</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34.7</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0.036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0.26</a:t>
                      </a:r>
                      <a:endParaRPr lang="en-US" sz="1600" b="0" i="0" u="none" strike="noStrike">
                        <a:solidFill>
                          <a:schemeClr val="tx1"/>
                        </a:solidFill>
                        <a:latin typeface="Corbel"/>
                      </a:endParaRPr>
                    </a:p>
                  </a:txBody>
                  <a:tcPr marL="8467" marR="8467" marT="8467" marB="0" anchor="ctr"/>
                </a:tc>
              </a:tr>
              <a:tr h="381000">
                <a:tc rowSpan="3">
                  <a:txBody>
                    <a:bodyPr/>
                    <a:lstStyle/>
                    <a:p>
                      <a:pPr algn="ctr" rtl="0" fontAlgn="ctr"/>
                      <a:r>
                        <a:rPr lang="en-US" sz="1600" u="none" strike="noStrike"/>
                        <a:t>2</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118.83</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84.88</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125</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3-winding</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V</a:t>
                      </a:r>
                      <a:r>
                        <a:rPr lang="en-US" sz="1600" u="none" strike="noStrike" baseline="-25000"/>
                        <a:t>H</a:t>
                      </a:r>
                      <a:r>
                        <a:rPr lang="en-US" sz="1600" u="none" strike="noStrike"/>
                        <a:t>=230</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TH</a:t>
                      </a:r>
                      <a:r>
                        <a:rPr lang="en-US" sz="1600" u="none" strike="noStrike"/>
                        <a:t>=0.5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TH</a:t>
                      </a:r>
                      <a:r>
                        <a:rPr lang="en-US" sz="1600" u="none" strike="noStrike"/>
                        <a:t>=48.6</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0.085</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0.625</a:t>
                      </a:r>
                      <a:endParaRPr lang="en-US" sz="1600" b="0" i="0" u="none" strike="noStrike">
                        <a:solidFill>
                          <a:schemeClr val="tx1"/>
                        </a:solidFill>
                        <a:latin typeface="Corbel"/>
                      </a:endParaRPr>
                    </a:p>
                  </a:txBody>
                  <a:tcPr marL="8467" marR="8467" marT="8467" marB="0" anchor="ctr"/>
                </a:tc>
              </a:tr>
              <a:tr h="353581">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M</a:t>
                      </a:r>
                      <a:r>
                        <a:rPr lang="en-US" sz="1600" u="none" strike="noStrike"/>
                        <a:t>=121</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TM</a:t>
                      </a:r>
                      <a:r>
                        <a:rPr lang="en-US" sz="1600" u="none" strike="noStrike"/>
                        <a:t>=0.5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TM</a:t>
                      </a:r>
                      <a:r>
                        <a:rPr lang="en-US" sz="1600" u="none" strike="noStrike"/>
                        <a:t>=0</a:t>
                      </a:r>
                      <a:endParaRPr lang="en-US" sz="1600" b="0" i="0" u="none" strike="noStrike">
                        <a:solidFill>
                          <a:schemeClr val="tx1"/>
                        </a:solidFill>
                        <a:latin typeface="Corbel"/>
                      </a:endParaRPr>
                    </a:p>
                  </a:txBody>
                  <a:tcPr marL="8467" marR="8467" marT="8467" marB="0" anchor="ctr"/>
                </a:tc>
                <a:tc vMerge="1">
                  <a:txBody>
                    <a:bodyPr/>
                    <a:lstStyle/>
                    <a:p>
                      <a:pPr rtl="1"/>
                      <a:endParaRPr lang="ar-JO"/>
                    </a:p>
                  </a:txBody>
                  <a:tcPr/>
                </a:tc>
                <a:tc vMerge="1">
                  <a:txBody>
                    <a:bodyPr/>
                    <a:lstStyle/>
                    <a:p>
                      <a:pPr rtl="1"/>
                      <a:endParaRPr lang="ar-JO"/>
                    </a:p>
                  </a:txBody>
                  <a:tcPr/>
                </a:tc>
              </a:tr>
              <a:tr h="304800">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L</a:t>
                      </a:r>
                      <a:r>
                        <a:rPr lang="en-US" sz="1600" u="none" strike="noStrike"/>
                        <a:t>=6.6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TL</a:t>
                      </a:r>
                      <a:r>
                        <a:rPr lang="en-US" sz="1600" u="none" strike="noStrike"/>
                        <a:t>=1.0</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TL</a:t>
                      </a:r>
                      <a:r>
                        <a:rPr lang="en-US" sz="1600" u="none" strike="noStrike"/>
                        <a:t>=82.8</a:t>
                      </a:r>
                      <a:endParaRPr lang="en-US" sz="1600" b="0" i="0" u="none" strike="noStrike">
                        <a:solidFill>
                          <a:schemeClr val="tx1"/>
                        </a:solidFill>
                        <a:latin typeface="Corbel"/>
                      </a:endParaRPr>
                    </a:p>
                  </a:txBody>
                  <a:tcPr marL="8467" marR="8467" marT="8467" marB="0" anchor="ctr"/>
                </a:tc>
                <a:tc vMerge="1">
                  <a:txBody>
                    <a:bodyPr/>
                    <a:lstStyle/>
                    <a:p>
                      <a:pPr rtl="1"/>
                      <a:endParaRPr lang="ar-JO"/>
                    </a:p>
                  </a:txBody>
                  <a:tcPr/>
                </a:tc>
                <a:tc vMerge="1">
                  <a:txBody>
                    <a:bodyPr/>
                    <a:lstStyle/>
                    <a:p>
                      <a:pPr rtl="1"/>
                      <a:endParaRPr lang="ar-JO"/>
                    </a:p>
                  </a:txBody>
                  <a:tcPr/>
                </a:tc>
              </a:tr>
              <a:tr h="381000">
                <a:tc rowSpan="3">
                  <a:txBody>
                    <a:bodyPr/>
                    <a:lstStyle/>
                    <a:p>
                      <a:pPr algn="ctr" rtl="0" fontAlgn="ctr"/>
                      <a:r>
                        <a:rPr lang="en-US" sz="1600" u="none" strike="noStrike"/>
                        <a:t>3</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63.2</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45.08</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63</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3-winding</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V</a:t>
                      </a:r>
                      <a:r>
                        <a:rPr lang="en-US" sz="1600" u="none" strike="noStrike" baseline="-25000"/>
                        <a:t>H</a:t>
                      </a:r>
                      <a:r>
                        <a:rPr lang="en-US" sz="1600" u="none" strike="noStrike"/>
                        <a:t>=230</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TH</a:t>
                      </a:r>
                      <a:r>
                        <a:rPr lang="en-US" sz="1600" u="none" strike="noStrike"/>
                        <a:t>=1.4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TH</a:t>
                      </a:r>
                      <a:r>
                        <a:rPr lang="en-US" sz="1600" u="none" strike="noStrike"/>
                        <a:t>=195.6</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0.045</a:t>
                      </a:r>
                      <a:endParaRPr lang="en-US" sz="1600" b="0" i="0" u="none" strike="noStrike">
                        <a:solidFill>
                          <a:schemeClr val="tx1"/>
                        </a:solidFill>
                        <a:latin typeface="Corbel"/>
                      </a:endParaRPr>
                    </a:p>
                  </a:txBody>
                  <a:tcPr marL="8467" marR="8467" marT="8467" marB="0" anchor="ctr"/>
                </a:tc>
                <a:tc rowSpan="3">
                  <a:txBody>
                    <a:bodyPr/>
                    <a:lstStyle/>
                    <a:p>
                      <a:pPr algn="ctr" rtl="0" fontAlgn="ctr"/>
                      <a:r>
                        <a:rPr lang="en-US" sz="1600" u="none" strike="noStrike"/>
                        <a:t>0.315</a:t>
                      </a:r>
                      <a:endParaRPr lang="en-US" sz="1600" b="0" i="0" u="none" strike="noStrike">
                        <a:solidFill>
                          <a:schemeClr val="tx1"/>
                        </a:solidFill>
                        <a:latin typeface="Corbel"/>
                      </a:endParaRPr>
                    </a:p>
                  </a:txBody>
                  <a:tcPr marL="8467" marR="8467" marT="8467" marB="0" anchor="ctr"/>
                </a:tc>
              </a:tr>
              <a:tr h="353581">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M</a:t>
                      </a:r>
                      <a:r>
                        <a:rPr lang="en-US" sz="1600" u="none" strike="noStrike"/>
                        <a:t>=121</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TM</a:t>
                      </a:r>
                      <a:r>
                        <a:rPr lang="en-US" sz="1600" u="none" strike="noStrike"/>
                        <a:t>=1.4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TM</a:t>
                      </a:r>
                      <a:r>
                        <a:rPr lang="en-US" sz="1600" u="none" strike="noStrike"/>
                        <a:t>=0</a:t>
                      </a:r>
                      <a:endParaRPr lang="en-US" sz="1600" b="0" i="0" u="none" strike="noStrike">
                        <a:solidFill>
                          <a:schemeClr val="tx1"/>
                        </a:solidFill>
                        <a:latin typeface="Corbel"/>
                      </a:endParaRPr>
                    </a:p>
                  </a:txBody>
                  <a:tcPr marL="8467" marR="8467" marT="8467" marB="0" anchor="ctr"/>
                </a:tc>
                <a:tc vMerge="1">
                  <a:txBody>
                    <a:bodyPr/>
                    <a:lstStyle/>
                    <a:p>
                      <a:pPr rtl="1"/>
                      <a:endParaRPr lang="ar-JO"/>
                    </a:p>
                  </a:txBody>
                  <a:tcPr/>
                </a:tc>
                <a:tc vMerge="1">
                  <a:txBody>
                    <a:bodyPr/>
                    <a:lstStyle/>
                    <a:p>
                      <a:pPr rtl="1"/>
                      <a:endParaRPr lang="ar-JO"/>
                    </a:p>
                  </a:txBody>
                  <a:tcPr/>
                </a:tc>
              </a:tr>
              <a:tr h="326162">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algn="ctr" rtl="0" fontAlgn="ctr"/>
                      <a:r>
                        <a:rPr lang="en-US" sz="1600" u="none" strike="noStrike"/>
                        <a:t>V</a:t>
                      </a:r>
                      <a:r>
                        <a:rPr lang="en-US" sz="1600" u="none" strike="noStrike" baseline="-25000"/>
                        <a:t>L</a:t>
                      </a:r>
                      <a:r>
                        <a:rPr lang="en-US" sz="1600" u="none" strike="noStrike"/>
                        <a:t>=6.6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R</a:t>
                      </a:r>
                      <a:r>
                        <a:rPr lang="en-US" sz="1600" u="none" strike="noStrike" baseline="-25000"/>
                        <a:t>TL</a:t>
                      </a:r>
                      <a:r>
                        <a:rPr lang="en-US" sz="1600" u="none" strike="noStrike"/>
                        <a:t>=2.8</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X</a:t>
                      </a:r>
                      <a:r>
                        <a:rPr lang="en-US" sz="1600" u="none" strike="noStrike" baseline="-25000"/>
                        <a:t>TL</a:t>
                      </a:r>
                      <a:r>
                        <a:rPr lang="en-US" sz="1600" u="none" strike="noStrike"/>
                        <a:t>=104</a:t>
                      </a:r>
                      <a:endParaRPr lang="en-US" sz="1600" b="0" i="0" u="none" strike="noStrike">
                        <a:solidFill>
                          <a:schemeClr val="tx1"/>
                        </a:solidFill>
                        <a:latin typeface="Corbel"/>
                      </a:endParaRPr>
                    </a:p>
                  </a:txBody>
                  <a:tcPr marL="8467" marR="8467" marT="8467" marB="0" anchor="ctr"/>
                </a:tc>
                <a:tc vMerge="1">
                  <a:txBody>
                    <a:bodyPr/>
                    <a:lstStyle/>
                    <a:p>
                      <a:pPr rtl="1"/>
                      <a:endParaRPr lang="ar-JO"/>
                    </a:p>
                  </a:txBody>
                  <a:tcPr/>
                </a:tc>
                <a:tc vMerge="1">
                  <a:txBody>
                    <a:bodyPr/>
                    <a:lstStyle/>
                    <a:p>
                      <a:pPr rtl="1"/>
                      <a:endParaRPr lang="ar-JO"/>
                    </a:p>
                  </a:txBody>
                  <a:tcPr/>
                </a:tc>
              </a:tr>
              <a:tr h="414476">
                <a:tc>
                  <a:txBody>
                    <a:bodyPr/>
                    <a:lstStyle/>
                    <a:p>
                      <a:pPr algn="ctr" rtl="0" fontAlgn="ctr"/>
                      <a:r>
                        <a:rPr lang="en-US" sz="1600" u="none" strike="noStrike"/>
                        <a:t>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10.73</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15.328</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115\6.6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4.38</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86.7</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0.019</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0.112</a:t>
                      </a:r>
                      <a:endParaRPr lang="en-US" sz="1600" b="0" i="0" u="none" strike="noStrike">
                        <a:solidFill>
                          <a:schemeClr val="tx1"/>
                        </a:solidFill>
                        <a:latin typeface="Corbel"/>
                      </a:endParaRPr>
                    </a:p>
                  </a:txBody>
                  <a:tcPr marL="8467" marR="8467" marT="8467" marB="0" anchor="ctr"/>
                </a:tc>
              </a:tr>
              <a:tr h="381000">
                <a:tc>
                  <a:txBody>
                    <a:bodyPr/>
                    <a:lstStyle/>
                    <a:p>
                      <a:pPr algn="ctr" rtl="0" fontAlgn="ctr"/>
                      <a:r>
                        <a:rPr lang="en-US" sz="1600" u="none" strike="noStrike"/>
                        <a:t>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13.95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9.964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10</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115\6.6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7.95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139</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0.014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0.07</a:t>
                      </a:r>
                      <a:endParaRPr lang="en-US" sz="1600" b="0" i="0" u="none" strike="noStrike">
                        <a:solidFill>
                          <a:schemeClr val="tx1"/>
                        </a:solidFill>
                        <a:latin typeface="Corbel"/>
                      </a:endParaRPr>
                    </a:p>
                  </a:txBody>
                  <a:tcPr marL="8467" marR="8467" marT="8467" marB="0" anchor="ctr"/>
                </a:tc>
              </a:tr>
              <a:tr h="484619">
                <a:tc>
                  <a:txBody>
                    <a:bodyPr/>
                    <a:lstStyle/>
                    <a:p>
                      <a:pPr algn="ctr" rtl="0" fontAlgn="ctr"/>
                      <a:r>
                        <a:rPr lang="en-US" sz="1600" u="none" strike="noStrike"/>
                        <a:t>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6.58</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4.664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6.3</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2-winding</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115\6.6</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14.7</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220.4</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a:t>0.0115</a:t>
                      </a:r>
                      <a:endParaRPr lang="en-US" sz="1600" b="0" i="0" u="none" strike="noStrike">
                        <a:solidFill>
                          <a:schemeClr val="tx1"/>
                        </a:solidFill>
                        <a:latin typeface="Corbel"/>
                      </a:endParaRPr>
                    </a:p>
                  </a:txBody>
                  <a:tcPr marL="8467" marR="8467" marT="8467" marB="0" anchor="ctr"/>
                </a:tc>
                <a:tc>
                  <a:txBody>
                    <a:bodyPr/>
                    <a:lstStyle/>
                    <a:p>
                      <a:pPr algn="ctr" rtl="0" fontAlgn="ctr"/>
                      <a:r>
                        <a:rPr lang="en-US" sz="1600" u="none" strike="noStrike" dirty="0"/>
                        <a:t>0.0504</a:t>
                      </a:r>
                      <a:endParaRPr lang="en-US" sz="1600" b="0" i="0" u="none" strike="noStrike" dirty="0">
                        <a:solidFill>
                          <a:schemeClr val="tx1"/>
                        </a:solidFill>
                        <a:latin typeface="Corbel"/>
                      </a:endParaRPr>
                    </a:p>
                  </a:txBody>
                  <a:tcPr marL="8467" marR="8467" marT="8467" marB="0"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610600" cy="2308324"/>
          </a:xfrm>
          <a:prstGeom prst="rect">
            <a:avLst/>
          </a:prstGeom>
          <a:noFill/>
        </p:spPr>
        <p:txBody>
          <a:bodyPr wrap="square" rtlCol="1">
            <a:spAutoFit/>
          </a:bodyPr>
          <a:lstStyle/>
          <a:p>
            <a:r>
              <a:rPr lang="en-US" sz="2400" dirty="0" smtClean="0"/>
              <a:t>   2- selection of the T.L :</a:t>
            </a:r>
          </a:p>
          <a:p>
            <a:r>
              <a:rPr lang="en-US" sz="2400" dirty="0" smtClean="0"/>
              <a:t>Selection of transmission lines depends on the current flows in it, and we select the cross sectional area of the T.L. and we will use tables to determine the T.L, and we will find the current flow using this equation:</a:t>
            </a:r>
          </a:p>
          <a:p>
            <a:endParaRPr lang="en-US" sz="2400" dirty="0" smtClean="0"/>
          </a:p>
        </p:txBody>
      </p:sp>
      <p:sp>
        <p:nvSpPr>
          <p:cNvPr id="3" name="TextBox 2"/>
          <p:cNvSpPr txBox="1"/>
          <p:nvPr/>
        </p:nvSpPr>
        <p:spPr>
          <a:xfrm>
            <a:off x="1295400" y="2057400"/>
            <a:ext cx="4267200" cy="369332"/>
          </a:xfrm>
          <a:prstGeom prst="rect">
            <a:avLst/>
          </a:prstGeom>
          <a:noFill/>
        </p:spPr>
        <p:txBody>
          <a:bodyPr wrap="square" rtlCol="1">
            <a:spAutoFit/>
          </a:bodyPr>
          <a:lstStyle/>
          <a:p>
            <a:r>
              <a:rPr lang="en-US" dirty="0" err="1" smtClean="0"/>
              <a:t>I</a:t>
            </a:r>
            <a:r>
              <a:rPr lang="en-US" baseline="-25000" dirty="0" err="1" smtClean="0"/>
              <a:t>nom</a:t>
            </a:r>
            <a:r>
              <a:rPr lang="en-US" dirty="0" smtClean="0"/>
              <a:t>= </a:t>
            </a: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pic>
        <p:nvPicPr>
          <p:cNvPr id="3891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09800" y="1905000"/>
            <a:ext cx="2819400" cy="762000"/>
          </a:xfrm>
          <a:prstGeom prst="rect">
            <a:avLst/>
          </a:prstGeom>
          <a:solidFill>
            <a:schemeClr val="tx1"/>
          </a:solidFill>
        </p:spPr>
      </p:pic>
      <p:sp>
        <p:nvSpPr>
          <p:cNvPr id="6" name="TextBox 5"/>
          <p:cNvSpPr txBox="1"/>
          <p:nvPr/>
        </p:nvSpPr>
        <p:spPr>
          <a:xfrm>
            <a:off x="0" y="3276600"/>
            <a:ext cx="8610600" cy="2677656"/>
          </a:xfrm>
          <a:prstGeom prst="rect">
            <a:avLst/>
          </a:prstGeom>
          <a:noFill/>
        </p:spPr>
        <p:txBody>
          <a:bodyPr wrap="square" rtlCol="1">
            <a:spAutoFit/>
          </a:bodyPr>
          <a:lstStyle/>
          <a:p>
            <a:r>
              <a:rPr lang="en-US" sz="2400" dirty="0" smtClean="0"/>
              <a:t>But we should take in consideration the current that flows after the fault. Because when the fault occurs one of the lines will be off so the current will flow in the other line so</a:t>
            </a:r>
          </a:p>
          <a:p>
            <a:r>
              <a:rPr lang="en-US" sz="2400" dirty="0" smtClean="0"/>
              <a:t>I</a:t>
            </a:r>
            <a:r>
              <a:rPr lang="en-US" sz="2400" baseline="-25000" dirty="0" smtClean="0"/>
              <a:t>max T.L</a:t>
            </a:r>
            <a:r>
              <a:rPr lang="en-US" sz="2400" dirty="0" smtClean="0"/>
              <a:t>= </a:t>
            </a:r>
            <a:r>
              <a:rPr lang="en-US" sz="2400" dirty="0" err="1" smtClean="0"/>
              <a:t>I</a:t>
            </a:r>
            <a:r>
              <a:rPr lang="en-US" sz="2400" baseline="-25000" dirty="0" err="1" smtClean="0"/>
              <a:t>nom</a:t>
            </a:r>
            <a:r>
              <a:rPr lang="en-US" sz="2400" baseline="-25000" dirty="0" smtClean="0"/>
              <a:t>  </a:t>
            </a:r>
            <a:endParaRPr lang="en-US" sz="2400" dirty="0" smtClean="0"/>
          </a:p>
          <a:p>
            <a:r>
              <a:rPr lang="en-US" sz="2400" dirty="0" smtClean="0"/>
              <a:t> I</a:t>
            </a:r>
            <a:r>
              <a:rPr lang="en-US" sz="2400" baseline="-25000" dirty="0" smtClean="0"/>
              <a:t> worst case</a:t>
            </a:r>
            <a:r>
              <a:rPr lang="en-US" sz="2400" dirty="0" smtClean="0"/>
              <a:t>= I</a:t>
            </a:r>
            <a:r>
              <a:rPr lang="en-US" sz="2400" baseline="-25000" dirty="0" smtClean="0"/>
              <a:t>max T.L</a:t>
            </a:r>
            <a:r>
              <a:rPr lang="en-US" sz="2400" dirty="0" smtClean="0"/>
              <a:t>= </a:t>
            </a:r>
            <a:r>
              <a:rPr lang="en-US" sz="2400" dirty="0" err="1" smtClean="0"/>
              <a:t>I</a:t>
            </a:r>
            <a:r>
              <a:rPr lang="en-US" sz="2400" baseline="-25000" dirty="0" err="1" smtClean="0"/>
              <a:t>nom</a:t>
            </a:r>
            <a:r>
              <a:rPr lang="en-US" sz="2400" baseline="-25000" dirty="0" smtClean="0"/>
              <a:t>  </a:t>
            </a:r>
            <a:r>
              <a:rPr lang="en-US" sz="2400" dirty="0" smtClean="0"/>
              <a:t>* 2</a:t>
            </a:r>
          </a:p>
          <a:p>
            <a:endParaRPr lang="en-US" sz="2400" dirty="0" smtClean="0"/>
          </a:p>
          <a:p>
            <a:r>
              <a:rPr lang="en-US" sz="2400" dirty="0" smtClean="0"/>
              <a:t>And the tables below show the selection of T.L for the networks.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85800" y="533400"/>
          <a:ext cx="7772400" cy="2743200"/>
        </p:xfrm>
        <a:graphic>
          <a:graphicData uri="http://schemas.openxmlformats.org/drawingml/2006/table">
            <a:tbl>
              <a:tblPr>
                <a:tableStyleId>{5940675A-B579-460E-94D1-54222C63F5DA}</a:tableStyleId>
              </a:tblPr>
              <a:tblGrid>
                <a:gridCol w="905337"/>
                <a:gridCol w="1304463"/>
                <a:gridCol w="1143000"/>
                <a:gridCol w="1219200"/>
                <a:gridCol w="1295400"/>
                <a:gridCol w="1905000"/>
              </a:tblGrid>
              <a:tr h="685800">
                <a:tc>
                  <a:txBody>
                    <a:bodyPr/>
                    <a:lstStyle/>
                    <a:p>
                      <a:pPr algn="ctr" rtl="0">
                        <a:lnSpc>
                          <a:spcPct val="115000"/>
                        </a:lnSpc>
                        <a:spcAft>
                          <a:spcPts val="1000"/>
                        </a:spcAft>
                      </a:pPr>
                      <a:r>
                        <a:rPr lang="en-US" sz="1600" dirty="0"/>
                        <a:t>Branch</a:t>
                      </a:r>
                      <a:endParaRPr lang="en-US" sz="1600" dirty="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Distance(KM)</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V</a:t>
                      </a:r>
                      <a:r>
                        <a:rPr lang="en-US" sz="1600" baseline="-25000"/>
                        <a:t>nom </a:t>
                      </a:r>
                      <a:r>
                        <a:rPr lang="en-US" sz="1600"/>
                        <a:t>(kV)</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I</a:t>
                      </a:r>
                      <a:r>
                        <a:rPr lang="en-US" sz="1600" baseline="-25000"/>
                        <a:t>nom</a:t>
                      </a:r>
                      <a:r>
                        <a:rPr lang="en-US" sz="1600"/>
                        <a:t>(A)</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800"/>
                        <a:t>I</a:t>
                      </a:r>
                      <a:r>
                        <a:rPr lang="en-US" sz="1800" baseline="-25000"/>
                        <a:t> worst case</a:t>
                      </a:r>
                      <a:r>
                        <a:rPr lang="en-US" sz="1100"/>
                        <a:t> </a:t>
                      </a:r>
                      <a:r>
                        <a:rPr lang="en-US" sz="1600"/>
                        <a:t>(A)</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Cross section (mm</a:t>
                      </a:r>
                      <a:r>
                        <a:rPr lang="en-US" sz="1600" baseline="30000"/>
                        <a:t>2</a:t>
                      </a:r>
                      <a:r>
                        <a:rPr lang="en-US" sz="1600"/>
                        <a:t>)</a:t>
                      </a:r>
                      <a:endParaRPr lang="en-US" sz="1600">
                        <a:latin typeface="Calibri"/>
                        <a:ea typeface="Calibri"/>
                        <a:cs typeface="Arial"/>
                      </a:endParaRPr>
                    </a:p>
                  </a:txBody>
                  <a:tcPr marL="67311" marR="67311" marT="0" marB="0" anchor="ctr"/>
                </a:tc>
              </a:tr>
              <a:tr h="342900">
                <a:tc>
                  <a:txBody>
                    <a:bodyPr/>
                    <a:lstStyle/>
                    <a:p>
                      <a:pPr algn="ctr" rtl="0">
                        <a:lnSpc>
                          <a:spcPct val="115000"/>
                        </a:lnSpc>
                        <a:spcAft>
                          <a:spcPts val="1000"/>
                        </a:spcAft>
                      </a:pPr>
                      <a:r>
                        <a:rPr lang="en-US" sz="1600"/>
                        <a:t>A-1</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75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195.2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390.5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240</a:t>
                      </a:r>
                      <a:endParaRPr lang="en-US" sz="1600">
                        <a:latin typeface="Calibri"/>
                        <a:ea typeface="Calibri"/>
                        <a:cs typeface="Arial"/>
                      </a:endParaRPr>
                    </a:p>
                  </a:txBody>
                  <a:tcPr marL="67311" marR="67311" marT="0" marB="0" anchor="ctr"/>
                </a:tc>
              </a:tr>
              <a:tr h="342900">
                <a:tc>
                  <a:txBody>
                    <a:bodyPr/>
                    <a:lstStyle/>
                    <a:p>
                      <a:pPr algn="ctr" rtl="0">
                        <a:lnSpc>
                          <a:spcPct val="115000"/>
                        </a:lnSpc>
                        <a:spcAft>
                          <a:spcPts val="1000"/>
                        </a:spcAft>
                      </a:pPr>
                      <a:r>
                        <a:rPr lang="en-US" sz="1600"/>
                        <a:t>A-2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65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150.58</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301</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95</a:t>
                      </a:r>
                      <a:endParaRPr lang="en-US" sz="1600">
                        <a:latin typeface="Calibri"/>
                        <a:ea typeface="Calibri"/>
                        <a:cs typeface="Arial"/>
                      </a:endParaRPr>
                    </a:p>
                  </a:txBody>
                  <a:tcPr marL="67311" marR="67311" marT="0" marB="0" anchor="ctr"/>
                </a:tc>
              </a:tr>
              <a:tr h="342900">
                <a:tc>
                  <a:txBody>
                    <a:bodyPr/>
                    <a:lstStyle/>
                    <a:p>
                      <a:pPr algn="ctr" rtl="0">
                        <a:lnSpc>
                          <a:spcPct val="115000"/>
                        </a:lnSpc>
                        <a:spcAft>
                          <a:spcPts val="1000"/>
                        </a:spcAft>
                      </a:pPr>
                      <a:r>
                        <a:rPr lang="en-US" sz="1600"/>
                        <a:t>1-3</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127.59</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255.1</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240</a:t>
                      </a:r>
                      <a:endParaRPr lang="en-US" sz="1600">
                        <a:latin typeface="Calibri"/>
                        <a:ea typeface="Calibri"/>
                        <a:cs typeface="Arial"/>
                      </a:endParaRPr>
                    </a:p>
                  </a:txBody>
                  <a:tcPr marL="67311" marR="67311" marT="0" marB="0" anchor="ctr"/>
                </a:tc>
              </a:tr>
              <a:tr h="342900">
                <a:tc>
                  <a:txBody>
                    <a:bodyPr/>
                    <a:lstStyle/>
                    <a:p>
                      <a:pPr algn="ctr" rtl="0">
                        <a:lnSpc>
                          <a:spcPct val="115000"/>
                        </a:lnSpc>
                        <a:spcAft>
                          <a:spcPts val="1000"/>
                        </a:spcAft>
                      </a:pPr>
                      <a:r>
                        <a:rPr lang="en-US" sz="1600"/>
                        <a:t>3-4</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56.3</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112.6</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70</a:t>
                      </a:r>
                      <a:endParaRPr lang="en-US" sz="1600">
                        <a:latin typeface="Calibri"/>
                        <a:ea typeface="Calibri"/>
                        <a:cs typeface="Arial"/>
                      </a:endParaRPr>
                    </a:p>
                  </a:txBody>
                  <a:tcPr marL="67311" marR="67311" marT="0" marB="0" anchor="ctr"/>
                </a:tc>
              </a:tr>
              <a:tr h="342900">
                <a:tc>
                  <a:txBody>
                    <a:bodyPr/>
                    <a:lstStyle/>
                    <a:p>
                      <a:pPr algn="ctr" rtl="0">
                        <a:lnSpc>
                          <a:spcPct val="115000"/>
                        </a:lnSpc>
                        <a:spcAft>
                          <a:spcPts val="1000"/>
                        </a:spcAft>
                      </a:pPr>
                      <a:r>
                        <a:rPr lang="en-US" sz="1600"/>
                        <a:t>3-5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107.69</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215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70</a:t>
                      </a:r>
                      <a:endParaRPr lang="en-US" sz="1600">
                        <a:latin typeface="Calibri"/>
                        <a:ea typeface="Calibri"/>
                        <a:cs typeface="Arial"/>
                      </a:endParaRPr>
                    </a:p>
                  </a:txBody>
                  <a:tcPr marL="67311" marR="67311" marT="0" marB="0" anchor="ctr"/>
                </a:tc>
              </a:tr>
              <a:tr h="342900">
                <a:tc>
                  <a:txBody>
                    <a:bodyPr/>
                    <a:lstStyle/>
                    <a:p>
                      <a:pPr algn="ctr" rtl="0">
                        <a:lnSpc>
                          <a:spcPct val="115000"/>
                        </a:lnSpc>
                        <a:spcAft>
                          <a:spcPts val="1000"/>
                        </a:spcAft>
                      </a:pPr>
                      <a:r>
                        <a:rPr lang="en-US" sz="1600"/>
                        <a:t>5-6</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34.5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69.07</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dirty="0"/>
                        <a:t>70</a:t>
                      </a:r>
                      <a:endParaRPr lang="en-US" sz="1600" dirty="0">
                        <a:latin typeface="Calibri"/>
                        <a:ea typeface="Calibri"/>
                        <a:cs typeface="Arial"/>
                      </a:endParaRPr>
                    </a:p>
                  </a:txBody>
                  <a:tcPr marL="67311" marR="67311" marT="0" marB="0" anchor="ctr"/>
                </a:tc>
              </a:tr>
            </a:tbl>
          </a:graphicData>
        </a:graphic>
      </p:graphicFrame>
      <p:sp>
        <p:nvSpPr>
          <p:cNvPr id="3" name="TextBox 2"/>
          <p:cNvSpPr txBox="1"/>
          <p:nvPr/>
        </p:nvSpPr>
        <p:spPr>
          <a:xfrm>
            <a:off x="2438400" y="228600"/>
            <a:ext cx="3733800" cy="369332"/>
          </a:xfrm>
          <a:prstGeom prst="rect">
            <a:avLst/>
          </a:prstGeom>
          <a:noFill/>
        </p:spPr>
        <p:txBody>
          <a:bodyPr wrap="square" rtlCol="1">
            <a:spAutoFit/>
          </a:bodyPr>
          <a:lstStyle/>
          <a:p>
            <a:pPr algn="ctr"/>
            <a:r>
              <a:rPr lang="en-US" dirty="0" smtClean="0"/>
              <a:t>Table (5) for network #1 </a:t>
            </a:r>
            <a:endParaRPr lang="ar-JO" dirty="0"/>
          </a:p>
        </p:txBody>
      </p:sp>
      <p:sp>
        <p:nvSpPr>
          <p:cNvPr id="5" name="TextBox 4"/>
          <p:cNvSpPr txBox="1"/>
          <p:nvPr/>
        </p:nvSpPr>
        <p:spPr>
          <a:xfrm>
            <a:off x="2362200" y="3505200"/>
            <a:ext cx="3733800" cy="369332"/>
          </a:xfrm>
          <a:prstGeom prst="rect">
            <a:avLst/>
          </a:prstGeom>
          <a:noFill/>
        </p:spPr>
        <p:txBody>
          <a:bodyPr wrap="square" rtlCol="1">
            <a:spAutoFit/>
          </a:bodyPr>
          <a:lstStyle/>
          <a:p>
            <a:pPr algn="ctr"/>
            <a:r>
              <a:rPr lang="en-US" dirty="0" smtClean="0"/>
              <a:t>Table (6) for network #4 </a:t>
            </a:r>
            <a:endParaRPr lang="ar-JO" dirty="0"/>
          </a:p>
        </p:txBody>
      </p:sp>
      <p:graphicFrame>
        <p:nvGraphicFramePr>
          <p:cNvPr id="6" name="Table 5"/>
          <p:cNvGraphicFramePr>
            <a:graphicFrameLocks noGrp="1"/>
          </p:cNvGraphicFramePr>
          <p:nvPr/>
        </p:nvGraphicFramePr>
        <p:xfrm>
          <a:off x="609600" y="3810000"/>
          <a:ext cx="7924801" cy="3048000"/>
        </p:xfrm>
        <a:graphic>
          <a:graphicData uri="http://schemas.openxmlformats.org/drawingml/2006/table">
            <a:tbl>
              <a:tblPr>
                <a:tableStyleId>{5940675A-B579-460E-94D1-54222C63F5DA}</a:tableStyleId>
              </a:tblPr>
              <a:tblGrid>
                <a:gridCol w="912312"/>
                <a:gridCol w="1255037"/>
                <a:gridCol w="1048429"/>
                <a:gridCol w="1114868"/>
                <a:gridCol w="1182118"/>
                <a:gridCol w="2412037"/>
              </a:tblGrid>
              <a:tr h="701040">
                <a:tc>
                  <a:txBody>
                    <a:bodyPr/>
                    <a:lstStyle/>
                    <a:p>
                      <a:pPr algn="ctr" rtl="0">
                        <a:lnSpc>
                          <a:spcPct val="115000"/>
                        </a:lnSpc>
                        <a:spcAft>
                          <a:spcPts val="1000"/>
                        </a:spcAft>
                      </a:pPr>
                      <a:r>
                        <a:rPr lang="en-US" sz="1600" dirty="0"/>
                        <a:t>Branch</a:t>
                      </a:r>
                      <a:endParaRPr lang="en-US" sz="1600" dirty="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Distance(KM)</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V</a:t>
                      </a:r>
                      <a:r>
                        <a:rPr lang="en-US" sz="1600" baseline="-25000"/>
                        <a:t>nom </a:t>
                      </a:r>
                      <a:r>
                        <a:rPr lang="en-US" sz="1600"/>
                        <a:t>(kV)</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I</a:t>
                      </a:r>
                      <a:r>
                        <a:rPr lang="en-US" sz="1600" baseline="-25000"/>
                        <a:t>nom</a:t>
                      </a:r>
                      <a:r>
                        <a:rPr lang="en-US" sz="1600"/>
                        <a:t>(A)</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800" dirty="0"/>
                        <a:t>I</a:t>
                      </a:r>
                      <a:r>
                        <a:rPr lang="en-US" sz="1800" baseline="-25000" dirty="0"/>
                        <a:t> worst case</a:t>
                      </a:r>
                      <a:r>
                        <a:rPr lang="en-US" sz="1100" dirty="0"/>
                        <a:t> </a:t>
                      </a:r>
                      <a:r>
                        <a:rPr lang="en-US" sz="1600" dirty="0"/>
                        <a:t>(A)</a:t>
                      </a:r>
                      <a:endParaRPr lang="en-US" sz="1600" dirty="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Cross section (mm</a:t>
                      </a:r>
                      <a:r>
                        <a:rPr lang="en-US" sz="1600" baseline="30000"/>
                        <a:t>2</a:t>
                      </a:r>
                      <a:r>
                        <a:rPr lang="en-US" sz="1600"/>
                        <a:t>)</a:t>
                      </a:r>
                      <a:endParaRPr lang="en-US" sz="1600">
                        <a:latin typeface="Calibri"/>
                        <a:ea typeface="Calibri"/>
                        <a:cs typeface="Arial"/>
                      </a:endParaRPr>
                    </a:p>
                  </a:txBody>
                  <a:tcPr marL="67311" marR="67311" marT="0" marB="0" anchor="ctr"/>
                </a:tc>
              </a:tr>
              <a:tr h="335280">
                <a:tc>
                  <a:txBody>
                    <a:bodyPr/>
                    <a:lstStyle/>
                    <a:p>
                      <a:pPr algn="ctr" rtl="0">
                        <a:lnSpc>
                          <a:spcPct val="115000"/>
                        </a:lnSpc>
                        <a:spcAft>
                          <a:spcPts val="1000"/>
                        </a:spcAft>
                      </a:pPr>
                      <a:r>
                        <a:rPr lang="en-US" sz="1600"/>
                        <a:t>A-1</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75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244.1</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288.32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240</a:t>
                      </a:r>
                      <a:endParaRPr lang="en-US" sz="1600">
                        <a:latin typeface="Calibri"/>
                        <a:ea typeface="Calibri"/>
                        <a:cs typeface="Arial"/>
                      </a:endParaRPr>
                    </a:p>
                  </a:txBody>
                  <a:tcPr marL="67311" marR="67311" marT="0" marB="0" anchor="ctr"/>
                </a:tc>
              </a:tr>
              <a:tr h="335280">
                <a:tc>
                  <a:txBody>
                    <a:bodyPr/>
                    <a:lstStyle/>
                    <a:p>
                      <a:pPr algn="ctr" rtl="0">
                        <a:lnSpc>
                          <a:spcPct val="115000"/>
                        </a:lnSpc>
                        <a:spcAft>
                          <a:spcPts val="1000"/>
                        </a:spcAft>
                      </a:pPr>
                      <a:r>
                        <a:rPr lang="en-US" sz="1600"/>
                        <a:t>A-2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65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199.97</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400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dirty="0"/>
                        <a:t>240</a:t>
                      </a:r>
                      <a:endParaRPr lang="en-US" sz="1600" dirty="0">
                        <a:latin typeface="Calibri"/>
                        <a:ea typeface="Calibri"/>
                        <a:cs typeface="Arial"/>
                      </a:endParaRPr>
                    </a:p>
                  </a:txBody>
                  <a:tcPr marL="67311" marR="67311" marT="0" marB="0" anchor="ctr"/>
                </a:tc>
              </a:tr>
              <a:tr h="335280">
                <a:tc>
                  <a:txBody>
                    <a:bodyPr/>
                    <a:lstStyle/>
                    <a:p>
                      <a:pPr algn="ctr" rtl="0">
                        <a:lnSpc>
                          <a:spcPct val="115000"/>
                        </a:lnSpc>
                        <a:spcAft>
                          <a:spcPts val="1000"/>
                        </a:spcAft>
                      </a:pPr>
                      <a:r>
                        <a:rPr lang="en-US" sz="1600"/>
                        <a:t>1-4</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25</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I</a:t>
                      </a:r>
                      <a:r>
                        <a:rPr lang="en-US" sz="1600" baseline="-25000"/>
                        <a:t>max fault</a:t>
                      </a:r>
                      <a:r>
                        <a:rPr lang="en-US" sz="1600"/>
                        <a:t>=113.85</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113.85</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70</a:t>
                      </a:r>
                      <a:endParaRPr lang="en-US" sz="1600">
                        <a:latin typeface="Calibri"/>
                        <a:ea typeface="Calibri"/>
                        <a:cs typeface="Arial"/>
                      </a:endParaRPr>
                    </a:p>
                  </a:txBody>
                  <a:tcPr marL="67311" marR="67311" marT="0" marB="0" anchor="ctr"/>
                </a:tc>
              </a:tr>
              <a:tr h="335280">
                <a:tc>
                  <a:txBody>
                    <a:bodyPr/>
                    <a:lstStyle/>
                    <a:p>
                      <a:pPr algn="ctr" rtl="0">
                        <a:lnSpc>
                          <a:spcPct val="115000"/>
                        </a:lnSpc>
                        <a:spcAft>
                          <a:spcPts val="1000"/>
                        </a:spcAft>
                      </a:pPr>
                      <a:r>
                        <a:rPr lang="en-US" sz="1600"/>
                        <a:t>1-3</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20</a:t>
                      </a:r>
                      <a:endParaRPr lang="en-US" sz="1600">
                        <a:latin typeface="Calibri"/>
                        <a:ea typeface="Calibri"/>
                        <a:cs typeface="Arial"/>
                      </a:endParaRPr>
                    </a:p>
                  </a:txBody>
                  <a:tcPr marL="67311" marR="67311" marT="0" marB="0" anchor="ct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335280">
                <a:tc>
                  <a:txBody>
                    <a:bodyPr/>
                    <a:lstStyle/>
                    <a:p>
                      <a:pPr algn="ctr" rtl="0">
                        <a:lnSpc>
                          <a:spcPct val="115000"/>
                        </a:lnSpc>
                        <a:spcAft>
                          <a:spcPts val="1000"/>
                        </a:spcAft>
                      </a:pPr>
                      <a:r>
                        <a:rPr lang="en-US" sz="1600"/>
                        <a:t>3-4</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a:t>
                      </a:r>
                      <a:endParaRPr lang="en-US" sz="1600">
                        <a:latin typeface="Calibri"/>
                        <a:ea typeface="Calibri"/>
                        <a:cs typeface="Arial"/>
                      </a:endParaRPr>
                    </a:p>
                  </a:txBody>
                  <a:tcPr marL="67311" marR="67311" marT="0" marB="0" anchor="ct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335280">
                <a:tc>
                  <a:txBody>
                    <a:bodyPr/>
                    <a:lstStyle/>
                    <a:p>
                      <a:pPr algn="ctr" rtl="0">
                        <a:lnSpc>
                          <a:spcPct val="115000"/>
                        </a:lnSpc>
                        <a:spcAft>
                          <a:spcPts val="1000"/>
                        </a:spcAft>
                      </a:pPr>
                      <a:r>
                        <a:rPr lang="en-US" sz="1600"/>
                        <a:t>2-5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145.2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284</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95</a:t>
                      </a:r>
                      <a:endParaRPr lang="en-US" sz="1600">
                        <a:latin typeface="Calibri"/>
                        <a:ea typeface="Calibri"/>
                        <a:cs typeface="Arial"/>
                      </a:endParaRPr>
                    </a:p>
                  </a:txBody>
                  <a:tcPr marL="67311" marR="67311" marT="0" marB="0" anchor="ctr"/>
                </a:tc>
              </a:tr>
              <a:tr h="335280">
                <a:tc>
                  <a:txBody>
                    <a:bodyPr/>
                    <a:lstStyle/>
                    <a:p>
                      <a:pPr algn="ctr" rtl="0">
                        <a:lnSpc>
                          <a:spcPct val="115000"/>
                        </a:lnSpc>
                        <a:spcAft>
                          <a:spcPts val="1000"/>
                        </a:spcAft>
                      </a:pPr>
                      <a:r>
                        <a:rPr lang="en-US" sz="1600"/>
                        <a:t>5-6</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dirty="0"/>
                        <a:t>34.5</a:t>
                      </a:r>
                      <a:endParaRPr lang="en-US" sz="1600" dirty="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dirty="0"/>
                        <a:t>69.07</a:t>
                      </a:r>
                      <a:endParaRPr lang="en-US" sz="1600" dirty="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dirty="0"/>
                        <a:t>70</a:t>
                      </a:r>
                      <a:endParaRPr lang="en-US" sz="1600" dirty="0">
                        <a:latin typeface="Calibri"/>
                        <a:ea typeface="Calibri"/>
                        <a:cs typeface="Arial"/>
                      </a:endParaRPr>
                    </a:p>
                  </a:txBody>
                  <a:tcPr marL="67311" marR="67311" marT="0" marB="0" anchor="ct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0" y="228600"/>
            <a:ext cx="3733800" cy="369332"/>
          </a:xfrm>
          <a:prstGeom prst="rect">
            <a:avLst/>
          </a:prstGeom>
          <a:noFill/>
        </p:spPr>
        <p:txBody>
          <a:bodyPr wrap="square" rtlCol="1">
            <a:spAutoFit/>
          </a:bodyPr>
          <a:lstStyle/>
          <a:p>
            <a:pPr algn="ctr"/>
            <a:r>
              <a:rPr lang="en-US" dirty="0" smtClean="0"/>
              <a:t>Table (7) for network #8 </a:t>
            </a:r>
            <a:endParaRPr lang="ar-JO" dirty="0"/>
          </a:p>
        </p:txBody>
      </p:sp>
      <p:sp>
        <p:nvSpPr>
          <p:cNvPr id="4" name="TextBox 3"/>
          <p:cNvSpPr txBox="1"/>
          <p:nvPr/>
        </p:nvSpPr>
        <p:spPr>
          <a:xfrm>
            <a:off x="2514600" y="3581400"/>
            <a:ext cx="3733800" cy="369332"/>
          </a:xfrm>
          <a:prstGeom prst="rect">
            <a:avLst/>
          </a:prstGeom>
          <a:noFill/>
        </p:spPr>
        <p:txBody>
          <a:bodyPr wrap="square" rtlCol="1">
            <a:spAutoFit/>
          </a:bodyPr>
          <a:lstStyle/>
          <a:p>
            <a:pPr algn="ctr"/>
            <a:r>
              <a:rPr lang="en-US" dirty="0" smtClean="0"/>
              <a:t>Table (8) for network #9 </a:t>
            </a:r>
            <a:endParaRPr lang="ar-JO" dirty="0"/>
          </a:p>
        </p:txBody>
      </p:sp>
      <p:graphicFrame>
        <p:nvGraphicFramePr>
          <p:cNvPr id="6" name="Table 5"/>
          <p:cNvGraphicFramePr>
            <a:graphicFrameLocks noGrp="1"/>
          </p:cNvGraphicFramePr>
          <p:nvPr/>
        </p:nvGraphicFramePr>
        <p:xfrm>
          <a:off x="381000" y="3962400"/>
          <a:ext cx="8153399" cy="2666999"/>
        </p:xfrm>
        <a:graphic>
          <a:graphicData uri="http://schemas.openxmlformats.org/drawingml/2006/table">
            <a:tbl>
              <a:tblPr>
                <a:tableStyleId>{5940675A-B579-460E-94D1-54222C63F5DA}</a:tableStyleId>
              </a:tblPr>
              <a:tblGrid>
                <a:gridCol w="938629"/>
                <a:gridCol w="1291240"/>
                <a:gridCol w="1157032"/>
                <a:gridCol w="1068669"/>
                <a:gridCol w="1279568"/>
                <a:gridCol w="2418261"/>
              </a:tblGrid>
              <a:tr h="594754">
                <a:tc>
                  <a:txBody>
                    <a:bodyPr/>
                    <a:lstStyle/>
                    <a:p>
                      <a:pPr algn="ctr" rtl="0">
                        <a:lnSpc>
                          <a:spcPct val="115000"/>
                        </a:lnSpc>
                        <a:spcAft>
                          <a:spcPts val="1000"/>
                        </a:spcAft>
                      </a:pPr>
                      <a:r>
                        <a:rPr lang="en-US" sz="1600" dirty="0"/>
                        <a:t>Branch</a:t>
                      </a:r>
                      <a:endParaRPr lang="en-US" sz="1600" dirty="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Distance(KM)</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V</a:t>
                      </a:r>
                      <a:r>
                        <a:rPr lang="en-US" sz="1600" baseline="-25000"/>
                        <a:t>nom </a:t>
                      </a:r>
                      <a:r>
                        <a:rPr lang="en-US" sz="1600"/>
                        <a:t>(kV)</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I</a:t>
                      </a:r>
                      <a:r>
                        <a:rPr lang="en-US" sz="1600" baseline="-25000"/>
                        <a:t>nom</a:t>
                      </a:r>
                      <a:r>
                        <a:rPr lang="en-US" sz="1600"/>
                        <a:t>(A)</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800"/>
                        <a:t>I</a:t>
                      </a:r>
                      <a:r>
                        <a:rPr lang="en-US" sz="1800" baseline="-25000"/>
                        <a:t> worst case</a:t>
                      </a:r>
                      <a:r>
                        <a:rPr lang="en-US" sz="1100"/>
                        <a:t> </a:t>
                      </a:r>
                      <a:r>
                        <a:rPr lang="en-US" sz="1600"/>
                        <a:t>(A)</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dirty="0"/>
                        <a:t>Cross section (mm</a:t>
                      </a:r>
                      <a:r>
                        <a:rPr lang="en-US" sz="1600" baseline="30000" dirty="0"/>
                        <a:t>2</a:t>
                      </a:r>
                      <a:r>
                        <a:rPr lang="en-US" sz="1600" dirty="0"/>
                        <a:t>)</a:t>
                      </a:r>
                      <a:endParaRPr lang="en-US" sz="1600" dirty="0">
                        <a:latin typeface="Calibri"/>
                        <a:ea typeface="Calibri"/>
                        <a:cs typeface="Arial"/>
                      </a:endParaRPr>
                    </a:p>
                  </a:txBody>
                  <a:tcPr marL="67311" marR="67311" marT="0" marB="0" anchor="ctr"/>
                </a:tc>
              </a:tr>
              <a:tr h="296035">
                <a:tc>
                  <a:txBody>
                    <a:bodyPr/>
                    <a:lstStyle/>
                    <a:p>
                      <a:pPr algn="ctr" rtl="0">
                        <a:lnSpc>
                          <a:spcPct val="115000"/>
                        </a:lnSpc>
                        <a:spcAft>
                          <a:spcPts val="1000"/>
                        </a:spcAft>
                      </a:pPr>
                      <a:r>
                        <a:rPr lang="en-US" sz="1600"/>
                        <a:t>A-2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65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311.85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623.7</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300</a:t>
                      </a:r>
                      <a:endParaRPr lang="en-US" sz="1600">
                        <a:latin typeface="Calibri"/>
                        <a:ea typeface="Calibri"/>
                        <a:cs typeface="Arial"/>
                      </a:endParaRPr>
                    </a:p>
                  </a:txBody>
                  <a:tcPr marL="67311" marR="67311" marT="0" marB="0" anchor="ctr"/>
                </a:tc>
              </a:tr>
              <a:tr h="296035">
                <a:tc>
                  <a:txBody>
                    <a:bodyPr/>
                    <a:lstStyle/>
                    <a:p>
                      <a:pPr algn="ctr" rtl="0">
                        <a:lnSpc>
                          <a:spcPct val="115000"/>
                        </a:lnSpc>
                        <a:spcAft>
                          <a:spcPts val="1000"/>
                        </a:spcAft>
                      </a:pPr>
                      <a:r>
                        <a:rPr lang="en-US" sz="1600"/>
                        <a:t>2-3</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63.122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165.65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240</a:t>
                      </a:r>
                      <a:endParaRPr lang="en-US" sz="1600">
                        <a:latin typeface="Calibri"/>
                        <a:ea typeface="Calibri"/>
                        <a:cs typeface="Arial"/>
                      </a:endParaRPr>
                    </a:p>
                  </a:txBody>
                  <a:tcPr marL="67311" marR="67311" marT="0" marB="0" anchor="ctr"/>
                </a:tc>
              </a:tr>
              <a:tr h="296035">
                <a:tc>
                  <a:txBody>
                    <a:bodyPr/>
                    <a:lstStyle/>
                    <a:p>
                      <a:pPr algn="ctr" rtl="0">
                        <a:lnSpc>
                          <a:spcPct val="115000"/>
                        </a:lnSpc>
                        <a:spcAft>
                          <a:spcPts val="1000"/>
                        </a:spcAft>
                      </a:pPr>
                      <a:r>
                        <a:rPr lang="en-US" sz="1600"/>
                        <a:t>4-1</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25</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I</a:t>
                      </a:r>
                      <a:r>
                        <a:rPr lang="en-US" sz="1600" baseline="-25000"/>
                        <a:t>max fault</a:t>
                      </a:r>
                      <a:r>
                        <a:rPr lang="en-US" sz="1600"/>
                        <a:t>=171.17</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171.17</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70</a:t>
                      </a:r>
                      <a:endParaRPr lang="en-US" sz="1600">
                        <a:latin typeface="Calibri"/>
                        <a:ea typeface="Calibri"/>
                        <a:cs typeface="Arial"/>
                      </a:endParaRPr>
                    </a:p>
                  </a:txBody>
                  <a:tcPr marL="67311" marR="67311" marT="0" marB="0" anchor="ctr"/>
                </a:tc>
              </a:tr>
              <a:tr h="296035">
                <a:tc>
                  <a:txBody>
                    <a:bodyPr/>
                    <a:lstStyle/>
                    <a:p>
                      <a:pPr algn="ctr" rtl="0">
                        <a:lnSpc>
                          <a:spcPct val="115000"/>
                        </a:lnSpc>
                        <a:spcAft>
                          <a:spcPts val="1000"/>
                        </a:spcAft>
                      </a:pPr>
                      <a:r>
                        <a:rPr lang="en-US" sz="1600"/>
                        <a:t>3-1</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20</a:t>
                      </a:r>
                      <a:endParaRPr lang="en-US" sz="1600">
                        <a:latin typeface="Calibri"/>
                        <a:ea typeface="Calibri"/>
                        <a:cs typeface="Arial"/>
                      </a:endParaRPr>
                    </a:p>
                  </a:txBody>
                  <a:tcPr marL="67311" marR="67311" marT="0" marB="0" anchor="ct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296035">
                <a:tc>
                  <a:txBody>
                    <a:bodyPr/>
                    <a:lstStyle/>
                    <a:p>
                      <a:pPr algn="ctr" rtl="0">
                        <a:lnSpc>
                          <a:spcPct val="115000"/>
                        </a:lnSpc>
                        <a:spcAft>
                          <a:spcPts val="1000"/>
                        </a:spcAft>
                      </a:pPr>
                      <a:r>
                        <a:rPr lang="en-US" sz="1600"/>
                        <a:t>3-4</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a:t>
                      </a:r>
                      <a:endParaRPr lang="en-US" sz="1600">
                        <a:latin typeface="Calibri"/>
                        <a:ea typeface="Calibri"/>
                        <a:cs typeface="Arial"/>
                      </a:endParaRPr>
                    </a:p>
                  </a:txBody>
                  <a:tcPr marL="67311" marR="67311" marT="0" marB="0" anchor="ct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296035">
                <a:tc>
                  <a:txBody>
                    <a:bodyPr/>
                    <a:lstStyle/>
                    <a:p>
                      <a:pPr algn="ctr" rtl="0">
                        <a:lnSpc>
                          <a:spcPct val="115000"/>
                        </a:lnSpc>
                        <a:spcAft>
                          <a:spcPts val="1000"/>
                        </a:spcAft>
                      </a:pPr>
                      <a:r>
                        <a:rPr lang="en-US" sz="1600"/>
                        <a:t>2-5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145.2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284</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95</a:t>
                      </a:r>
                      <a:endParaRPr lang="en-US" sz="1600">
                        <a:latin typeface="Calibri"/>
                        <a:ea typeface="Calibri"/>
                        <a:cs typeface="Arial"/>
                      </a:endParaRPr>
                    </a:p>
                  </a:txBody>
                  <a:tcPr marL="67311" marR="67311" marT="0" marB="0" anchor="ctr"/>
                </a:tc>
              </a:tr>
              <a:tr h="296035">
                <a:tc>
                  <a:txBody>
                    <a:bodyPr/>
                    <a:lstStyle/>
                    <a:p>
                      <a:pPr algn="ctr" rtl="0">
                        <a:lnSpc>
                          <a:spcPct val="115000"/>
                        </a:lnSpc>
                        <a:spcAft>
                          <a:spcPts val="1000"/>
                        </a:spcAft>
                      </a:pPr>
                      <a:r>
                        <a:rPr lang="en-US" sz="1600"/>
                        <a:t>5-6</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34.5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69.07</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dirty="0"/>
                        <a:t>70</a:t>
                      </a:r>
                      <a:endParaRPr lang="en-US" sz="1600" dirty="0">
                        <a:latin typeface="Calibri"/>
                        <a:ea typeface="Calibri"/>
                        <a:cs typeface="Arial"/>
                      </a:endParaRPr>
                    </a:p>
                  </a:txBody>
                  <a:tcPr marL="67311" marR="67311" marT="0" marB="0" anchor="ctr"/>
                </a:tc>
              </a:tr>
            </a:tbl>
          </a:graphicData>
        </a:graphic>
      </p:graphicFrame>
      <p:graphicFrame>
        <p:nvGraphicFramePr>
          <p:cNvPr id="7" name="Table 6"/>
          <p:cNvGraphicFramePr>
            <a:graphicFrameLocks noGrp="1"/>
          </p:cNvGraphicFramePr>
          <p:nvPr/>
        </p:nvGraphicFramePr>
        <p:xfrm>
          <a:off x="457198" y="609600"/>
          <a:ext cx="8153401" cy="2895599"/>
        </p:xfrm>
        <a:graphic>
          <a:graphicData uri="http://schemas.openxmlformats.org/drawingml/2006/table">
            <a:tbl>
              <a:tblPr>
                <a:tableStyleId>{5940675A-B579-460E-94D1-54222C63F5DA}</a:tableStyleId>
              </a:tblPr>
              <a:tblGrid>
                <a:gridCol w="938630"/>
                <a:gridCol w="1291240"/>
                <a:gridCol w="1078672"/>
                <a:gridCol w="1147027"/>
                <a:gridCol w="1216217"/>
                <a:gridCol w="2481615"/>
              </a:tblGrid>
              <a:tr h="390418">
                <a:tc>
                  <a:txBody>
                    <a:bodyPr/>
                    <a:lstStyle/>
                    <a:p>
                      <a:pPr algn="ctr" rtl="0">
                        <a:lnSpc>
                          <a:spcPct val="115000"/>
                        </a:lnSpc>
                        <a:spcAft>
                          <a:spcPts val="1000"/>
                        </a:spcAft>
                      </a:pPr>
                      <a:r>
                        <a:rPr lang="en-US" sz="1600" dirty="0"/>
                        <a:t>Branch</a:t>
                      </a:r>
                      <a:endParaRPr lang="en-US" sz="1600" dirty="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Distance(KM)</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V</a:t>
                      </a:r>
                      <a:r>
                        <a:rPr lang="en-US" sz="1600" baseline="-25000"/>
                        <a:t>nom </a:t>
                      </a:r>
                      <a:r>
                        <a:rPr lang="en-US" sz="1600"/>
                        <a:t>(kV)</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I</a:t>
                      </a:r>
                      <a:r>
                        <a:rPr lang="en-US" sz="1600" baseline="-25000"/>
                        <a:t>nom</a:t>
                      </a:r>
                      <a:r>
                        <a:rPr lang="en-US" sz="1600"/>
                        <a:t>(A)</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800"/>
                        <a:t>I</a:t>
                      </a:r>
                      <a:r>
                        <a:rPr lang="en-US" sz="1800" baseline="-25000"/>
                        <a:t> worst case</a:t>
                      </a:r>
                      <a:r>
                        <a:rPr lang="en-US" sz="1100"/>
                        <a:t> </a:t>
                      </a:r>
                      <a:r>
                        <a:rPr lang="en-US" sz="1600"/>
                        <a:t>(A)</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Cross section (mm</a:t>
                      </a:r>
                      <a:r>
                        <a:rPr lang="en-US" sz="1600" baseline="30000"/>
                        <a:t>2</a:t>
                      </a:r>
                      <a:r>
                        <a:rPr lang="en-US" sz="1600"/>
                        <a:t>)</a:t>
                      </a:r>
                      <a:endParaRPr lang="en-US" sz="1600">
                        <a:latin typeface="Calibri"/>
                        <a:ea typeface="Calibri"/>
                        <a:cs typeface="Arial"/>
                      </a:endParaRPr>
                    </a:p>
                  </a:txBody>
                  <a:tcPr marL="67311" marR="67311" marT="0" marB="0" anchor="ctr"/>
                </a:tc>
              </a:tr>
              <a:tr h="357883">
                <a:tc>
                  <a:txBody>
                    <a:bodyPr/>
                    <a:lstStyle/>
                    <a:p>
                      <a:pPr algn="ctr" rtl="0">
                        <a:lnSpc>
                          <a:spcPct val="115000"/>
                        </a:lnSpc>
                        <a:spcAft>
                          <a:spcPts val="1000"/>
                        </a:spcAft>
                      </a:pPr>
                      <a:r>
                        <a:rPr lang="en-US" sz="1600"/>
                        <a:t>A-1</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75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244.1</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288.32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240</a:t>
                      </a:r>
                      <a:endParaRPr lang="en-US" sz="1600">
                        <a:latin typeface="Calibri"/>
                        <a:ea typeface="Calibri"/>
                        <a:cs typeface="Arial"/>
                      </a:endParaRPr>
                    </a:p>
                  </a:txBody>
                  <a:tcPr marL="67311" marR="67311" marT="0" marB="0" anchor="ctr"/>
                </a:tc>
              </a:tr>
              <a:tr h="357883">
                <a:tc>
                  <a:txBody>
                    <a:bodyPr/>
                    <a:lstStyle/>
                    <a:p>
                      <a:pPr algn="ctr" rtl="0">
                        <a:lnSpc>
                          <a:spcPct val="115000"/>
                        </a:lnSpc>
                        <a:spcAft>
                          <a:spcPts val="1000"/>
                        </a:spcAft>
                      </a:pPr>
                      <a:r>
                        <a:rPr lang="en-US" sz="1600"/>
                        <a:t>A-2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65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199.97</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400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240</a:t>
                      </a:r>
                      <a:endParaRPr lang="en-US" sz="1600">
                        <a:latin typeface="Calibri"/>
                        <a:ea typeface="Calibri"/>
                        <a:cs typeface="Arial"/>
                      </a:endParaRPr>
                    </a:p>
                  </a:txBody>
                  <a:tcPr marL="67311" marR="67311" marT="0" marB="0" anchor="ctr"/>
                </a:tc>
              </a:tr>
              <a:tr h="357883">
                <a:tc>
                  <a:txBody>
                    <a:bodyPr/>
                    <a:lstStyle/>
                    <a:p>
                      <a:pPr algn="ctr" rtl="0">
                        <a:lnSpc>
                          <a:spcPct val="115000"/>
                        </a:lnSpc>
                        <a:spcAft>
                          <a:spcPts val="1000"/>
                        </a:spcAft>
                      </a:pPr>
                      <a:r>
                        <a:rPr lang="en-US" sz="1600"/>
                        <a:t>1-4</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25</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I</a:t>
                      </a:r>
                      <a:r>
                        <a:rPr lang="en-US" sz="1600" baseline="-25000"/>
                        <a:t>max fault</a:t>
                      </a:r>
                      <a:r>
                        <a:rPr lang="en-US" sz="1600"/>
                        <a:t>=113.85</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a:t>113.85</a:t>
                      </a:r>
                      <a:endParaRPr lang="en-US" sz="1600">
                        <a:latin typeface="Calibri"/>
                        <a:ea typeface="Calibri"/>
                        <a:cs typeface="Arial"/>
                      </a:endParaRPr>
                    </a:p>
                  </a:txBody>
                  <a:tcPr marL="67311" marR="67311" marT="0" marB="0" anchor="ctr"/>
                </a:tc>
                <a:tc rowSpan="3">
                  <a:txBody>
                    <a:bodyPr/>
                    <a:lstStyle/>
                    <a:p>
                      <a:pPr algn="ctr" rtl="0">
                        <a:lnSpc>
                          <a:spcPct val="115000"/>
                        </a:lnSpc>
                        <a:spcAft>
                          <a:spcPts val="1000"/>
                        </a:spcAft>
                      </a:pPr>
                      <a:r>
                        <a:rPr lang="en-US" sz="1600" dirty="0"/>
                        <a:t>70</a:t>
                      </a:r>
                      <a:endParaRPr lang="en-US" sz="1600" dirty="0">
                        <a:latin typeface="Calibri"/>
                        <a:ea typeface="Calibri"/>
                        <a:cs typeface="Arial"/>
                      </a:endParaRPr>
                    </a:p>
                  </a:txBody>
                  <a:tcPr marL="67311" marR="67311" marT="0" marB="0" anchor="ctr"/>
                </a:tc>
              </a:tr>
              <a:tr h="357883">
                <a:tc>
                  <a:txBody>
                    <a:bodyPr/>
                    <a:lstStyle/>
                    <a:p>
                      <a:pPr algn="ctr" rtl="0">
                        <a:lnSpc>
                          <a:spcPct val="115000"/>
                        </a:lnSpc>
                        <a:spcAft>
                          <a:spcPts val="1000"/>
                        </a:spcAft>
                      </a:pPr>
                      <a:r>
                        <a:rPr lang="en-US" sz="1600"/>
                        <a:t>1-3</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20</a:t>
                      </a:r>
                      <a:endParaRPr lang="en-US" sz="1600">
                        <a:latin typeface="Calibri"/>
                        <a:ea typeface="Calibri"/>
                        <a:cs typeface="Arial"/>
                      </a:endParaRPr>
                    </a:p>
                  </a:txBody>
                  <a:tcPr marL="67311" marR="67311" marT="0" marB="0" anchor="ct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357883">
                <a:tc>
                  <a:txBody>
                    <a:bodyPr/>
                    <a:lstStyle/>
                    <a:p>
                      <a:pPr algn="ctr" rtl="0">
                        <a:lnSpc>
                          <a:spcPct val="115000"/>
                        </a:lnSpc>
                        <a:spcAft>
                          <a:spcPts val="1000"/>
                        </a:spcAft>
                      </a:pPr>
                      <a:r>
                        <a:rPr lang="en-US" sz="1600"/>
                        <a:t>3-4</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a:t>
                      </a:r>
                      <a:endParaRPr lang="en-US" sz="1600">
                        <a:latin typeface="Calibri"/>
                        <a:ea typeface="Calibri"/>
                        <a:cs typeface="Arial"/>
                      </a:endParaRPr>
                    </a:p>
                  </a:txBody>
                  <a:tcPr marL="67311" marR="67311" marT="0" marB="0" anchor="ct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r>
              <a:tr h="357883">
                <a:tc>
                  <a:txBody>
                    <a:bodyPr/>
                    <a:lstStyle/>
                    <a:p>
                      <a:pPr algn="ctr" rtl="0">
                        <a:lnSpc>
                          <a:spcPct val="115000"/>
                        </a:lnSpc>
                        <a:spcAft>
                          <a:spcPts val="1000"/>
                        </a:spcAft>
                      </a:pPr>
                      <a:r>
                        <a:rPr lang="en-US" sz="1600"/>
                        <a:t>2-5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145.2</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284</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95</a:t>
                      </a:r>
                      <a:endParaRPr lang="en-US" sz="1600">
                        <a:latin typeface="Calibri"/>
                        <a:ea typeface="Calibri"/>
                        <a:cs typeface="Arial"/>
                      </a:endParaRPr>
                    </a:p>
                  </a:txBody>
                  <a:tcPr marL="67311" marR="67311" marT="0" marB="0" anchor="ctr"/>
                </a:tc>
              </a:tr>
              <a:tr h="357883">
                <a:tc>
                  <a:txBody>
                    <a:bodyPr/>
                    <a:lstStyle/>
                    <a:p>
                      <a:pPr algn="ctr" rtl="0">
                        <a:lnSpc>
                          <a:spcPct val="115000"/>
                        </a:lnSpc>
                        <a:spcAft>
                          <a:spcPts val="1000"/>
                        </a:spcAft>
                      </a:pPr>
                      <a:r>
                        <a:rPr lang="en-US" sz="1600"/>
                        <a:t>5-6</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20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110</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34.5</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a:t>69.07</a:t>
                      </a:r>
                      <a:endParaRPr lang="en-US" sz="1600">
                        <a:latin typeface="Calibri"/>
                        <a:ea typeface="Calibri"/>
                        <a:cs typeface="Arial"/>
                      </a:endParaRPr>
                    </a:p>
                  </a:txBody>
                  <a:tcPr marL="67311" marR="67311" marT="0" marB="0" anchor="ctr"/>
                </a:tc>
                <a:tc>
                  <a:txBody>
                    <a:bodyPr/>
                    <a:lstStyle/>
                    <a:p>
                      <a:pPr algn="ctr" rtl="0">
                        <a:lnSpc>
                          <a:spcPct val="115000"/>
                        </a:lnSpc>
                        <a:spcAft>
                          <a:spcPts val="1000"/>
                        </a:spcAft>
                      </a:pPr>
                      <a:r>
                        <a:rPr lang="en-US" sz="1600" dirty="0"/>
                        <a:t>70</a:t>
                      </a:r>
                      <a:endParaRPr lang="en-US" sz="1600" dirty="0">
                        <a:latin typeface="Calibri"/>
                        <a:ea typeface="Calibri"/>
                        <a:cs typeface="Arial"/>
                      </a:endParaRPr>
                    </a:p>
                  </a:txBody>
                  <a:tcPr marL="67311" marR="67311" marT="0" marB="0" anchor="ct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28600"/>
            <a:ext cx="8382000" cy="2677656"/>
          </a:xfrm>
          <a:prstGeom prst="rect">
            <a:avLst/>
          </a:prstGeom>
          <a:noFill/>
        </p:spPr>
        <p:txBody>
          <a:bodyPr wrap="square" rtlCol="1">
            <a:spAutoFit/>
          </a:bodyPr>
          <a:lstStyle/>
          <a:p>
            <a:r>
              <a:rPr lang="en-US" sz="2400" dirty="0" smtClean="0"/>
              <a:t>     3- selection of switch gear: </a:t>
            </a:r>
          </a:p>
          <a:p>
            <a:r>
              <a:rPr lang="en-US" sz="2400" dirty="0" smtClean="0"/>
              <a:t>Choosing the switch gear depend on several factors such as operating voltage, number of lines that can be connected through the S.G and the possibility to link other lines in the future, and in the location of the S.G in the network.</a:t>
            </a:r>
          </a:p>
          <a:p>
            <a:endParaRPr lang="en-US" sz="2400" dirty="0" smtClean="0"/>
          </a:p>
          <a:p>
            <a:r>
              <a:rPr lang="en-US" sz="2400" dirty="0" smtClean="0"/>
              <a:t>And in the next tables shows the selection for the S.G.  </a:t>
            </a:r>
            <a:endParaRPr lang="ar-JO" sz="2400" dirty="0"/>
          </a:p>
        </p:txBody>
      </p:sp>
      <p:graphicFrame>
        <p:nvGraphicFramePr>
          <p:cNvPr id="3" name="Table 2"/>
          <p:cNvGraphicFramePr>
            <a:graphicFrameLocks noGrp="1"/>
          </p:cNvGraphicFramePr>
          <p:nvPr/>
        </p:nvGraphicFramePr>
        <p:xfrm>
          <a:off x="762000" y="3429000"/>
          <a:ext cx="7543800" cy="2667000"/>
        </p:xfrm>
        <a:graphic>
          <a:graphicData uri="http://schemas.openxmlformats.org/drawingml/2006/table">
            <a:tbl>
              <a:tblPr>
                <a:tableStyleId>{5940675A-B579-460E-94D1-54222C63F5DA}</a:tableStyleId>
              </a:tblPr>
              <a:tblGrid>
                <a:gridCol w="2514600"/>
                <a:gridCol w="2514600"/>
                <a:gridCol w="2514600"/>
              </a:tblGrid>
              <a:tr h="333375">
                <a:tc>
                  <a:txBody>
                    <a:bodyPr/>
                    <a:lstStyle/>
                    <a:p>
                      <a:pPr algn="ctr" rtl="0">
                        <a:lnSpc>
                          <a:spcPct val="115000"/>
                        </a:lnSpc>
                        <a:spcAft>
                          <a:spcPts val="0"/>
                        </a:spcAft>
                      </a:pPr>
                      <a:r>
                        <a:rPr lang="en-US" sz="1800" dirty="0"/>
                        <a:t>The bus</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a:t>Operating voltage</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 of S.G</a:t>
                      </a:r>
                      <a:endParaRPr lang="en-US" sz="1400">
                        <a:latin typeface="Calibri"/>
                        <a:ea typeface="Calibri"/>
                        <a:cs typeface="Arial"/>
                      </a:endParaRPr>
                    </a:p>
                  </a:txBody>
                  <a:tcPr marL="68580" marR="68580" marT="0" marB="0"/>
                </a:tc>
              </a:tr>
              <a:tr h="333375">
                <a:tc>
                  <a:txBody>
                    <a:bodyPr/>
                    <a:lstStyle/>
                    <a:p>
                      <a:pPr algn="ctr" rtl="0">
                        <a:lnSpc>
                          <a:spcPct val="115000"/>
                        </a:lnSpc>
                        <a:spcAft>
                          <a:spcPts val="0"/>
                        </a:spcAft>
                      </a:pPr>
                      <a:r>
                        <a:rPr lang="en-US" sz="1800"/>
                        <a:t>1</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220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a:t>
                      </a:r>
                      <a:endParaRPr lang="en-US" sz="1400">
                        <a:latin typeface="Calibri"/>
                        <a:ea typeface="Calibri"/>
                        <a:cs typeface="Arial"/>
                      </a:endParaRPr>
                    </a:p>
                  </a:txBody>
                  <a:tcPr marL="68580" marR="68580" marT="0" marB="0"/>
                </a:tc>
              </a:tr>
              <a:tr h="333375">
                <a:tc>
                  <a:txBody>
                    <a:bodyPr/>
                    <a:lstStyle/>
                    <a:p>
                      <a:pPr algn="ctr" rtl="0">
                        <a:lnSpc>
                          <a:spcPct val="115000"/>
                        </a:lnSpc>
                        <a:spcAft>
                          <a:spcPts val="0"/>
                        </a:spcAft>
                      </a:pPr>
                      <a:r>
                        <a:rPr lang="en-US" sz="1800"/>
                        <a:t>2</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dirty="0"/>
                        <a:t>4</a:t>
                      </a:r>
                      <a:endParaRPr lang="en-US" sz="1400" dirty="0">
                        <a:latin typeface="Calibri"/>
                        <a:ea typeface="Calibri"/>
                        <a:cs typeface="Arial"/>
                      </a:endParaRPr>
                    </a:p>
                  </a:txBody>
                  <a:tcPr marL="68580" marR="68580" marT="0" marB="0"/>
                </a:tc>
              </a:tr>
              <a:tr h="333375">
                <a:tc rowSpan="2">
                  <a:txBody>
                    <a:bodyPr/>
                    <a:lstStyle/>
                    <a:p>
                      <a:pPr algn="ctr" rtl="0">
                        <a:lnSpc>
                          <a:spcPct val="115000"/>
                        </a:lnSpc>
                        <a:spcAft>
                          <a:spcPts val="0"/>
                        </a:spcAft>
                      </a:pPr>
                      <a:r>
                        <a:rPr lang="en-US" sz="1800"/>
                        <a:t>3</a:t>
                      </a:r>
                      <a:endParaRPr lang="en-US" sz="1400">
                        <a:latin typeface="Calibri"/>
                        <a:ea typeface="Calibri"/>
                        <a:cs typeface="Arial"/>
                      </a:endParaRPr>
                    </a:p>
                  </a:txBody>
                  <a:tcPr marL="68580" marR="68580" marT="0" marB="0"/>
                </a:tc>
                <a:tc rowSpan="2">
                  <a:txBody>
                    <a:bodyPr/>
                    <a:lstStyle/>
                    <a:p>
                      <a:pPr algn="ctr" rtl="0">
                        <a:lnSpc>
                          <a:spcPct val="115000"/>
                        </a:lnSpc>
                        <a:spcAft>
                          <a:spcPts val="0"/>
                        </a:spcAft>
                      </a:pPr>
                      <a:r>
                        <a:rPr lang="en-US" sz="1800"/>
                        <a:t>H.T 220</a:t>
                      </a:r>
                      <a:endParaRPr lang="en-US" sz="1400"/>
                    </a:p>
                    <a:p>
                      <a:pPr algn="ctr" rtl="0">
                        <a:lnSpc>
                          <a:spcPct val="115000"/>
                        </a:lnSpc>
                        <a:spcAft>
                          <a:spcPts val="0"/>
                        </a:spcAft>
                      </a:pPr>
                      <a:r>
                        <a:rPr lang="en-US" sz="1800"/>
                        <a:t>M.T 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5</a:t>
                      </a:r>
                      <a:endParaRPr lang="en-US" sz="1400">
                        <a:latin typeface="Calibri"/>
                        <a:ea typeface="Calibri"/>
                        <a:cs typeface="Arial"/>
                      </a:endParaRPr>
                    </a:p>
                  </a:txBody>
                  <a:tcPr marL="68580" marR="68580" marT="0" marB="0"/>
                </a:tc>
              </a:tr>
              <a:tr h="333375">
                <a:tc vMerge="1">
                  <a:txBody>
                    <a:bodyPr/>
                    <a:lstStyle/>
                    <a:p>
                      <a:pPr rtl="1"/>
                      <a:endParaRPr lang="ar-JO"/>
                    </a:p>
                  </a:txBody>
                  <a:tcPr/>
                </a:tc>
                <a:tc vMerge="1">
                  <a:txBody>
                    <a:bodyPr/>
                    <a:lstStyle/>
                    <a:p>
                      <a:pPr rtl="1"/>
                      <a:endParaRPr lang="ar-JO"/>
                    </a:p>
                  </a:txBody>
                  <a:tcPr/>
                </a:tc>
                <a:tc>
                  <a:txBody>
                    <a:bodyPr/>
                    <a:lstStyle/>
                    <a:p>
                      <a:pPr algn="ctr" rtl="0">
                        <a:lnSpc>
                          <a:spcPct val="115000"/>
                        </a:lnSpc>
                        <a:spcAft>
                          <a:spcPts val="0"/>
                        </a:spcAft>
                      </a:pPr>
                      <a:r>
                        <a:rPr lang="en-US" sz="1800"/>
                        <a:t>11</a:t>
                      </a:r>
                      <a:endParaRPr lang="en-US" sz="1400">
                        <a:latin typeface="Calibri"/>
                        <a:ea typeface="Calibri"/>
                        <a:cs typeface="Arial"/>
                      </a:endParaRPr>
                    </a:p>
                  </a:txBody>
                  <a:tcPr marL="68580" marR="68580" marT="0" marB="0"/>
                </a:tc>
              </a:tr>
              <a:tr h="333375">
                <a:tc>
                  <a:txBody>
                    <a:bodyPr/>
                    <a:lstStyle/>
                    <a:p>
                      <a:pPr algn="ctr" rtl="0">
                        <a:lnSpc>
                          <a:spcPct val="115000"/>
                        </a:lnSpc>
                        <a:spcAft>
                          <a:spcPts val="0"/>
                        </a:spcAft>
                      </a:pPr>
                      <a:r>
                        <a:rPr lang="en-US" sz="1800"/>
                        <a:t>4</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4</a:t>
                      </a:r>
                      <a:endParaRPr lang="en-US" sz="1400">
                        <a:latin typeface="Calibri"/>
                        <a:ea typeface="Calibri"/>
                        <a:cs typeface="Arial"/>
                      </a:endParaRPr>
                    </a:p>
                  </a:txBody>
                  <a:tcPr marL="68580" marR="68580" marT="0" marB="0"/>
                </a:tc>
              </a:tr>
              <a:tr h="333375">
                <a:tc>
                  <a:txBody>
                    <a:bodyPr/>
                    <a:lstStyle/>
                    <a:p>
                      <a:pPr algn="ctr" rtl="0">
                        <a:lnSpc>
                          <a:spcPct val="115000"/>
                        </a:lnSpc>
                        <a:spcAft>
                          <a:spcPts val="0"/>
                        </a:spcAft>
                      </a:pPr>
                      <a:r>
                        <a:rPr lang="en-US" sz="1800"/>
                        <a:t>5</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a:t>
                      </a:r>
                      <a:endParaRPr lang="en-US" sz="1400">
                        <a:latin typeface="Calibri"/>
                        <a:ea typeface="Calibri"/>
                        <a:cs typeface="Arial"/>
                      </a:endParaRPr>
                    </a:p>
                  </a:txBody>
                  <a:tcPr marL="68580" marR="68580" marT="0" marB="0"/>
                </a:tc>
              </a:tr>
              <a:tr h="333375">
                <a:tc>
                  <a:txBody>
                    <a:bodyPr/>
                    <a:lstStyle/>
                    <a:p>
                      <a:pPr algn="ctr" rtl="0">
                        <a:lnSpc>
                          <a:spcPct val="115000"/>
                        </a:lnSpc>
                        <a:spcAft>
                          <a:spcPts val="0"/>
                        </a:spcAft>
                      </a:pPr>
                      <a:r>
                        <a:rPr lang="en-US" sz="1800"/>
                        <a:t>6</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dirty="0"/>
                        <a:t>4</a:t>
                      </a:r>
                      <a:endParaRPr lang="en-US" sz="1400" dirty="0">
                        <a:latin typeface="Calibri"/>
                        <a:ea typeface="Calibri"/>
                        <a:cs typeface="Arial"/>
                      </a:endParaRPr>
                    </a:p>
                  </a:txBody>
                  <a:tcPr marL="68580" marR="68580" marT="0" marB="0"/>
                </a:tc>
              </a:tr>
            </a:tbl>
          </a:graphicData>
        </a:graphic>
      </p:graphicFrame>
      <p:sp>
        <p:nvSpPr>
          <p:cNvPr id="4" name="TextBox 3"/>
          <p:cNvSpPr txBox="1"/>
          <p:nvPr/>
        </p:nvSpPr>
        <p:spPr>
          <a:xfrm>
            <a:off x="2971800" y="3048000"/>
            <a:ext cx="2971800" cy="369332"/>
          </a:xfrm>
          <a:prstGeom prst="rect">
            <a:avLst/>
          </a:prstGeom>
          <a:noFill/>
        </p:spPr>
        <p:txBody>
          <a:bodyPr wrap="square" rtlCol="1">
            <a:spAutoFit/>
          </a:bodyPr>
          <a:lstStyle/>
          <a:p>
            <a:pPr algn="ctr"/>
            <a:r>
              <a:rPr lang="en-US" dirty="0" smtClean="0"/>
              <a:t>For  network # 1 </a:t>
            </a:r>
            <a:endParaRPr lang="ar-JO"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71800" y="152400"/>
            <a:ext cx="2971800" cy="369332"/>
          </a:xfrm>
          <a:prstGeom prst="rect">
            <a:avLst/>
          </a:prstGeom>
          <a:noFill/>
        </p:spPr>
        <p:txBody>
          <a:bodyPr wrap="square" rtlCol="1">
            <a:spAutoFit/>
          </a:bodyPr>
          <a:lstStyle/>
          <a:p>
            <a:pPr algn="ctr"/>
            <a:r>
              <a:rPr lang="en-US" dirty="0" smtClean="0"/>
              <a:t>For  network # 4 </a:t>
            </a:r>
            <a:endParaRPr lang="ar-JO" dirty="0"/>
          </a:p>
        </p:txBody>
      </p:sp>
      <p:graphicFrame>
        <p:nvGraphicFramePr>
          <p:cNvPr id="3" name="Table 2"/>
          <p:cNvGraphicFramePr>
            <a:graphicFrameLocks noGrp="1"/>
          </p:cNvGraphicFramePr>
          <p:nvPr/>
        </p:nvGraphicFramePr>
        <p:xfrm>
          <a:off x="762000" y="685800"/>
          <a:ext cx="7772400" cy="2839212"/>
        </p:xfrm>
        <a:graphic>
          <a:graphicData uri="http://schemas.openxmlformats.org/drawingml/2006/table">
            <a:tbl>
              <a:tblPr>
                <a:tableStyleId>{5940675A-B579-460E-94D1-54222C63F5DA}</a:tableStyleId>
              </a:tblPr>
              <a:tblGrid>
                <a:gridCol w="2590800"/>
                <a:gridCol w="2590800"/>
                <a:gridCol w="2590800"/>
              </a:tblGrid>
              <a:tr h="258149">
                <a:tc>
                  <a:txBody>
                    <a:bodyPr/>
                    <a:lstStyle/>
                    <a:p>
                      <a:pPr algn="ctr" rtl="0">
                        <a:lnSpc>
                          <a:spcPct val="115000"/>
                        </a:lnSpc>
                        <a:spcAft>
                          <a:spcPts val="0"/>
                        </a:spcAft>
                      </a:pPr>
                      <a:r>
                        <a:rPr lang="en-US" sz="1800" dirty="0"/>
                        <a:t>The bus</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a:t>Operating voltage</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 of S.G</a:t>
                      </a:r>
                      <a:endParaRPr lang="en-US" sz="1400">
                        <a:latin typeface="Calibri"/>
                        <a:ea typeface="Calibri"/>
                        <a:cs typeface="Arial"/>
                      </a:endParaRPr>
                    </a:p>
                  </a:txBody>
                  <a:tcPr marL="68580" marR="68580" marT="0" marB="0"/>
                </a:tc>
              </a:tr>
              <a:tr h="258149">
                <a:tc rowSpan="2">
                  <a:txBody>
                    <a:bodyPr/>
                    <a:lstStyle/>
                    <a:p>
                      <a:pPr algn="ctr" rtl="0">
                        <a:lnSpc>
                          <a:spcPct val="115000"/>
                        </a:lnSpc>
                        <a:spcAft>
                          <a:spcPts val="0"/>
                        </a:spcAft>
                      </a:pPr>
                      <a:r>
                        <a:rPr lang="en-US" sz="1800"/>
                        <a:t>1</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H.T 220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5</a:t>
                      </a:r>
                      <a:endParaRPr lang="en-US" sz="1400">
                        <a:latin typeface="Calibri"/>
                        <a:ea typeface="Calibri"/>
                        <a:cs typeface="Arial"/>
                      </a:endParaRPr>
                    </a:p>
                  </a:txBody>
                  <a:tcPr marL="68580" marR="68580" marT="0" marB="0"/>
                </a:tc>
              </a:tr>
              <a:tr h="258149">
                <a:tc vMerge="1">
                  <a:txBody>
                    <a:bodyPr/>
                    <a:lstStyle/>
                    <a:p>
                      <a:pPr rtl="1"/>
                      <a:endParaRPr lang="ar-JO"/>
                    </a:p>
                  </a:txBody>
                  <a:tcPr/>
                </a:tc>
                <a:tc>
                  <a:txBody>
                    <a:bodyPr/>
                    <a:lstStyle/>
                    <a:p>
                      <a:pPr algn="ctr" rtl="0">
                        <a:lnSpc>
                          <a:spcPct val="115000"/>
                        </a:lnSpc>
                        <a:spcAft>
                          <a:spcPts val="0"/>
                        </a:spcAft>
                      </a:pPr>
                      <a:r>
                        <a:rPr lang="en-US" sz="1800"/>
                        <a:t>M.T 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5</a:t>
                      </a:r>
                      <a:endParaRPr lang="en-US" sz="1400">
                        <a:latin typeface="Calibri"/>
                        <a:ea typeface="Calibri"/>
                        <a:cs typeface="Arial"/>
                      </a:endParaRPr>
                    </a:p>
                  </a:txBody>
                  <a:tcPr marL="68580" marR="68580" marT="0" marB="0"/>
                </a:tc>
              </a:tr>
              <a:tr h="258149">
                <a:tc rowSpan="2">
                  <a:txBody>
                    <a:bodyPr/>
                    <a:lstStyle/>
                    <a:p>
                      <a:pPr algn="ctr" rtl="0">
                        <a:lnSpc>
                          <a:spcPct val="115000"/>
                        </a:lnSpc>
                        <a:spcAft>
                          <a:spcPts val="0"/>
                        </a:spcAft>
                      </a:pPr>
                      <a:r>
                        <a:rPr lang="en-US" sz="1800"/>
                        <a:t>2</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H.T 220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a:t>
                      </a:r>
                      <a:endParaRPr lang="en-US" sz="1400">
                        <a:latin typeface="Calibri"/>
                        <a:ea typeface="Calibri"/>
                        <a:cs typeface="Arial"/>
                      </a:endParaRPr>
                    </a:p>
                  </a:txBody>
                  <a:tcPr marL="68580" marR="68580" marT="0" marB="0"/>
                </a:tc>
              </a:tr>
              <a:tr h="258149">
                <a:tc vMerge="1">
                  <a:txBody>
                    <a:bodyPr/>
                    <a:lstStyle/>
                    <a:p>
                      <a:pPr rtl="1"/>
                      <a:endParaRPr lang="ar-JO"/>
                    </a:p>
                  </a:txBody>
                  <a:tcPr/>
                </a:tc>
                <a:tc>
                  <a:txBody>
                    <a:bodyPr/>
                    <a:lstStyle/>
                    <a:p>
                      <a:pPr algn="ctr" rtl="0">
                        <a:lnSpc>
                          <a:spcPct val="115000"/>
                        </a:lnSpc>
                        <a:spcAft>
                          <a:spcPts val="0"/>
                        </a:spcAft>
                      </a:pPr>
                      <a:r>
                        <a:rPr lang="en-US" sz="1800"/>
                        <a:t>M.T 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5</a:t>
                      </a:r>
                      <a:endParaRPr lang="en-US" sz="1400">
                        <a:latin typeface="Calibri"/>
                        <a:ea typeface="Calibri"/>
                        <a:cs typeface="Arial"/>
                      </a:endParaRPr>
                    </a:p>
                  </a:txBody>
                  <a:tcPr marL="68580" marR="68580" marT="0" marB="0"/>
                </a:tc>
              </a:tr>
              <a:tr h="258149">
                <a:tc>
                  <a:txBody>
                    <a:bodyPr/>
                    <a:lstStyle/>
                    <a:p>
                      <a:pPr algn="ctr" rtl="0">
                        <a:lnSpc>
                          <a:spcPct val="115000"/>
                        </a:lnSpc>
                        <a:spcAft>
                          <a:spcPts val="0"/>
                        </a:spcAft>
                      </a:pPr>
                      <a:r>
                        <a:rPr lang="en-US" sz="1800"/>
                        <a:t>3</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a:t>
                      </a:r>
                      <a:endParaRPr lang="en-US" sz="1400">
                        <a:latin typeface="Calibri"/>
                        <a:ea typeface="Calibri"/>
                        <a:cs typeface="Arial"/>
                      </a:endParaRPr>
                    </a:p>
                  </a:txBody>
                  <a:tcPr marL="68580" marR="68580" marT="0" marB="0"/>
                </a:tc>
              </a:tr>
              <a:tr h="258149">
                <a:tc>
                  <a:txBody>
                    <a:bodyPr/>
                    <a:lstStyle/>
                    <a:p>
                      <a:pPr algn="ctr" rtl="0">
                        <a:lnSpc>
                          <a:spcPct val="115000"/>
                        </a:lnSpc>
                        <a:spcAft>
                          <a:spcPts val="0"/>
                        </a:spcAft>
                      </a:pPr>
                      <a:r>
                        <a:rPr lang="en-US" sz="1800"/>
                        <a:t>4</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4</a:t>
                      </a:r>
                      <a:endParaRPr lang="en-US" sz="1400">
                        <a:latin typeface="Calibri"/>
                        <a:ea typeface="Calibri"/>
                        <a:cs typeface="Arial"/>
                      </a:endParaRPr>
                    </a:p>
                  </a:txBody>
                  <a:tcPr marL="68580" marR="68580" marT="0" marB="0"/>
                </a:tc>
              </a:tr>
              <a:tr h="258149">
                <a:tc>
                  <a:txBody>
                    <a:bodyPr/>
                    <a:lstStyle/>
                    <a:p>
                      <a:pPr algn="ctr" rtl="0">
                        <a:lnSpc>
                          <a:spcPct val="115000"/>
                        </a:lnSpc>
                        <a:spcAft>
                          <a:spcPts val="0"/>
                        </a:spcAft>
                      </a:pPr>
                      <a:r>
                        <a:rPr lang="en-US" sz="1800"/>
                        <a:t>5</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110</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a:t>11</a:t>
                      </a:r>
                      <a:endParaRPr lang="en-US" sz="1400">
                        <a:latin typeface="Calibri"/>
                        <a:ea typeface="Calibri"/>
                        <a:cs typeface="Arial"/>
                      </a:endParaRPr>
                    </a:p>
                  </a:txBody>
                  <a:tcPr marL="68580" marR="68580" marT="0" marB="0"/>
                </a:tc>
              </a:tr>
              <a:tr h="258149">
                <a:tc>
                  <a:txBody>
                    <a:bodyPr/>
                    <a:lstStyle/>
                    <a:p>
                      <a:pPr algn="ctr" rtl="0">
                        <a:lnSpc>
                          <a:spcPct val="115000"/>
                        </a:lnSpc>
                        <a:spcAft>
                          <a:spcPts val="0"/>
                        </a:spcAft>
                      </a:pPr>
                      <a:r>
                        <a:rPr lang="en-US" sz="1800"/>
                        <a:t>6</a:t>
                      </a:r>
                      <a:endParaRPr lang="en-US" sz="1400">
                        <a:latin typeface="Calibri"/>
                        <a:ea typeface="Calibri"/>
                        <a:cs typeface="Arial"/>
                      </a:endParaRPr>
                    </a:p>
                  </a:txBody>
                  <a:tcPr marL="68580" marR="68580" marT="0" marB="0"/>
                </a:tc>
                <a:tc>
                  <a:txBody>
                    <a:bodyPr/>
                    <a:lstStyle/>
                    <a:p>
                      <a:pPr algn="ctr" rtl="0">
                        <a:lnSpc>
                          <a:spcPct val="115000"/>
                        </a:lnSpc>
                        <a:spcAft>
                          <a:spcPts val="0"/>
                        </a:spcAft>
                      </a:pPr>
                      <a:r>
                        <a:rPr lang="en-US" sz="1800" dirty="0"/>
                        <a:t>110</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t>4</a:t>
                      </a:r>
                      <a:endParaRPr lang="en-US" sz="1400" dirty="0">
                        <a:latin typeface="Calibri"/>
                        <a:ea typeface="Calibri"/>
                        <a:cs typeface="Arial"/>
                      </a:endParaRPr>
                    </a:p>
                  </a:txBody>
                  <a:tcPr marL="68580" marR="68580" marT="0" marB="0"/>
                </a:tc>
              </a:tr>
            </a:tbl>
          </a:graphicData>
        </a:graphic>
      </p:graphicFrame>
      <p:sp>
        <p:nvSpPr>
          <p:cNvPr id="4" name="TextBox 3"/>
          <p:cNvSpPr txBox="1"/>
          <p:nvPr/>
        </p:nvSpPr>
        <p:spPr>
          <a:xfrm>
            <a:off x="2895600" y="3505200"/>
            <a:ext cx="2971800" cy="369332"/>
          </a:xfrm>
          <a:prstGeom prst="rect">
            <a:avLst/>
          </a:prstGeom>
          <a:noFill/>
        </p:spPr>
        <p:txBody>
          <a:bodyPr wrap="square" rtlCol="1">
            <a:spAutoFit/>
          </a:bodyPr>
          <a:lstStyle/>
          <a:p>
            <a:pPr algn="ctr"/>
            <a:r>
              <a:rPr lang="en-US" dirty="0" smtClean="0"/>
              <a:t>For  network # 8 </a:t>
            </a:r>
            <a:endParaRPr lang="ar-JO" dirty="0"/>
          </a:p>
        </p:txBody>
      </p:sp>
      <p:graphicFrame>
        <p:nvGraphicFramePr>
          <p:cNvPr id="5" name="Table 4"/>
          <p:cNvGraphicFramePr>
            <a:graphicFrameLocks noGrp="1"/>
          </p:cNvGraphicFramePr>
          <p:nvPr/>
        </p:nvGraphicFramePr>
        <p:xfrm>
          <a:off x="762000" y="3886200"/>
          <a:ext cx="7848600" cy="2743200"/>
        </p:xfrm>
        <a:graphic>
          <a:graphicData uri="http://schemas.openxmlformats.org/drawingml/2006/table">
            <a:tbl>
              <a:tblPr>
                <a:tableStyleId>{5940675A-B579-460E-94D1-54222C63F5DA}</a:tableStyleId>
              </a:tblPr>
              <a:tblGrid>
                <a:gridCol w="2616200"/>
                <a:gridCol w="2616200"/>
                <a:gridCol w="2616200"/>
              </a:tblGrid>
              <a:tr h="304800">
                <a:tc>
                  <a:txBody>
                    <a:bodyPr/>
                    <a:lstStyle/>
                    <a:p>
                      <a:pPr algn="ctr" rtl="0">
                        <a:lnSpc>
                          <a:spcPct val="115000"/>
                        </a:lnSpc>
                        <a:spcAft>
                          <a:spcPts val="0"/>
                        </a:spcAft>
                      </a:pPr>
                      <a:r>
                        <a:rPr lang="en-US" sz="1600" dirty="0"/>
                        <a:t>The bus</a:t>
                      </a:r>
                      <a:endParaRPr lang="en-US" sz="1200" dirty="0">
                        <a:latin typeface="Calibri"/>
                        <a:ea typeface="Calibri"/>
                        <a:cs typeface="Arial"/>
                      </a:endParaRPr>
                    </a:p>
                  </a:txBody>
                  <a:tcPr marL="68580" marR="68580" marT="0" marB="0"/>
                </a:tc>
                <a:tc>
                  <a:txBody>
                    <a:bodyPr/>
                    <a:lstStyle/>
                    <a:p>
                      <a:pPr algn="ctr" rtl="0">
                        <a:lnSpc>
                          <a:spcPct val="115000"/>
                        </a:lnSpc>
                        <a:spcAft>
                          <a:spcPts val="0"/>
                        </a:spcAft>
                      </a:pPr>
                      <a:r>
                        <a:rPr lang="en-US" sz="1600"/>
                        <a:t>Operating voltage</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 of S.G</a:t>
                      </a:r>
                      <a:endParaRPr lang="en-US" sz="1200">
                        <a:latin typeface="Calibri"/>
                        <a:ea typeface="Calibri"/>
                        <a:cs typeface="Arial"/>
                      </a:endParaRPr>
                    </a:p>
                  </a:txBody>
                  <a:tcPr marL="68580" marR="68580" marT="0" marB="0"/>
                </a:tc>
              </a:tr>
              <a:tr h="304800">
                <a:tc rowSpan="2">
                  <a:txBody>
                    <a:bodyPr/>
                    <a:lstStyle/>
                    <a:p>
                      <a:pPr algn="ctr" rtl="0">
                        <a:lnSpc>
                          <a:spcPct val="115000"/>
                        </a:lnSpc>
                        <a:spcAft>
                          <a:spcPts val="0"/>
                        </a:spcAft>
                      </a:pPr>
                      <a:r>
                        <a:rPr lang="en-US" sz="1600"/>
                        <a:t>1</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H.T 220</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200">
                        <a:latin typeface="Calibri"/>
                        <a:ea typeface="Calibri"/>
                        <a:cs typeface="Arial"/>
                      </a:endParaRPr>
                    </a:p>
                  </a:txBody>
                  <a:tcPr marL="68580" marR="68580" marT="0" marB="0"/>
                </a:tc>
              </a:tr>
              <a:tr h="304800">
                <a:tc vMerge="1">
                  <a:txBody>
                    <a:bodyPr/>
                    <a:lstStyle/>
                    <a:p>
                      <a:pPr rtl="1"/>
                      <a:endParaRPr lang="ar-JO"/>
                    </a:p>
                  </a:txBody>
                  <a:tcPr/>
                </a:tc>
                <a:tc>
                  <a:txBody>
                    <a:bodyPr/>
                    <a:lstStyle/>
                    <a:p>
                      <a:pPr algn="ctr" rtl="0">
                        <a:lnSpc>
                          <a:spcPct val="115000"/>
                        </a:lnSpc>
                        <a:spcAft>
                          <a:spcPts val="0"/>
                        </a:spcAft>
                      </a:pPr>
                      <a:r>
                        <a:rPr lang="en-US" sz="1600"/>
                        <a:t>M.T 110</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200">
                        <a:latin typeface="Calibri"/>
                        <a:ea typeface="Calibri"/>
                        <a:cs typeface="Arial"/>
                      </a:endParaRPr>
                    </a:p>
                  </a:txBody>
                  <a:tcPr marL="68580" marR="68580" marT="0" marB="0"/>
                </a:tc>
              </a:tr>
              <a:tr h="304800">
                <a:tc rowSpan="2">
                  <a:txBody>
                    <a:bodyPr/>
                    <a:lstStyle/>
                    <a:p>
                      <a:pPr algn="ctr" rtl="0">
                        <a:lnSpc>
                          <a:spcPct val="115000"/>
                        </a:lnSpc>
                        <a:spcAft>
                          <a:spcPts val="0"/>
                        </a:spcAft>
                      </a:pPr>
                      <a:r>
                        <a:rPr lang="en-US" sz="1600"/>
                        <a:t>2</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H.T 220</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200">
                        <a:latin typeface="Calibri"/>
                        <a:ea typeface="Calibri"/>
                        <a:cs typeface="Arial"/>
                      </a:endParaRPr>
                    </a:p>
                  </a:txBody>
                  <a:tcPr marL="68580" marR="68580" marT="0" marB="0"/>
                </a:tc>
              </a:tr>
              <a:tr h="304800">
                <a:tc vMerge="1">
                  <a:txBody>
                    <a:bodyPr/>
                    <a:lstStyle/>
                    <a:p>
                      <a:pPr rtl="1"/>
                      <a:endParaRPr lang="ar-JO"/>
                    </a:p>
                  </a:txBody>
                  <a:tcPr/>
                </a:tc>
                <a:tc>
                  <a:txBody>
                    <a:bodyPr/>
                    <a:lstStyle/>
                    <a:p>
                      <a:pPr algn="ctr" rtl="0">
                        <a:lnSpc>
                          <a:spcPct val="115000"/>
                        </a:lnSpc>
                        <a:spcAft>
                          <a:spcPts val="0"/>
                        </a:spcAft>
                      </a:pPr>
                      <a:r>
                        <a:rPr lang="en-US" sz="1600"/>
                        <a:t>M.T 110</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200">
                        <a:latin typeface="Calibri"/>
                        <a:ea typeface="Calibri"/>
                        <a:cs typeface="Arial"/>
                      </a:endParaRPr>
                    </a:p>
                  </a:txBody>
                  <a:tcPr marL="68580" marR="68580" marT="0" marB="0"/>
                </a:tc>
              </a:tr>
              <a:tr h="304800">
                <a:tc>
                  <a:txBody>
                    <a:bodyPr/>
                    <a:lstStyle/>
                    <a:p>
                      <a:pPr algn="ctr" rtl="0">
                        <a:lnSpc>
                          <a:spcPct val="115000"/>
                        </a:lnSpc>
                        <a:spcAft>
                          <a:spcPts val="0"/>
                        </a:spcAft>
                      </a:pPr>
                      <a:r>
                        <a:rPr lang="en-US" sz="1600"/>
                        <a:t>3</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110</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200">
                        <a:latin typeface="Calibri"/>
                        <a:ea typeface="Calibri"/>
                        <a:cs typeface="Arial"/>
                      </a:endParaRPr>
                    </a:p>
                  </a:txBody>
                  <a:tcPr marL="68580" marR="68580" marT="0" marB="0"/>
                </a:tc>
              </a:tr>
              <a:tr h="304800">
                <a:tc>
                  <a:txBody>
                    <a:bodyPr/>
                    <a:lstStyle/>
                    <a:p>
                      <a:pPr algn="ctr" rtl="0">
                        <a:lnSpc>
                          <a:spcPct val="115000"/>
                        </a:lnSpc>
                        <a:spcAft>
                          <a:spcPts val="0"/>
                        </a:spcAft>
                      </a:pPr>
                      <a:r>
                        <a:rPr lang="en-US" sz="1600"/>
                        <a:t>4</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110</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200">
                        <a:latin typeface="Calibri"/>
                        <a:ea typeface="Calibri"/>
                        <a:cs typeface="Arial"/>
                      </a:endParaRPr>
                    </a:p>
                  </a:txBody>
                  <a:tcPr marL="68580" marR="68580" marT="0" marB="0"/>
                </a:tc>
              </a:tr>
              <a:tr h="304800">
                <a:tc>
                  <a:txBody>
                    <a:bodyPr/>
                    <a:lstStyle/>
                    <a:p>
                      <a:pPr algn="ctr" rtl="0">
                        <a:lnSpc>
                          <a:spcPct val="115000"/>
                        </a:lnSpc>
                        <a:spcAft>
                          <a:spcPts val="0"/>
                        </a:spcAft>
                      </a:pPr>
                      <a:r>
                        <a:rPr lang="en-US" sz="1600"/>
                        <a:t>5</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110</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a:t>11</a:t>
                      </a:r>
                      <a:endParaRPr lang="en-US" sz="1200">
                        <a:latin typeface="Calibri"/>
                        <a:ea typeface="Calibri"/>
                        <a:cs typeface="Arial"/>
                      </a:endParaRPr>
                    </a:p>
                  </a:txBody>
                  <a:tcPr marL="68580" marR="68580" marT="0" marB="0"/>
                </a:tc>
              </a:tr>
              <a:tr h="304800">
                <a:tc>
                  <a:txBody>
                    <a:bodyPr/>
                    <a:lstStyle/>
                    <a:p>
                      <a:pPr algn="ctr" rtl="0">
                        <a:lnSpc>
                          <a:spcPct val="115000"/>
                        </a:lnSpc>
                        <a:spcAft>
                          <a:spcPts val="0"/>
                        </a:spcAft>
                      </a:pPr>
                      <a:r>
                        <a:rPr lang="en-US" sz="1600"/>
                        <a:t>6</a:t>
                      </a:r>
                      <a:endParaRPr lang="en-US" sz="1200">
                        <a:latin typeface="Calibri"/>
                        <a:ea typeface="Calibri"/>
                        <a:cs typeface="Arial"/>
                      </a:endParaRPr>
                    </a:p>
                  </a:txBody>
                  <a:tcPr marL="68580" marR="68580" marT="0" marB="0"/>
                </a:tc>
                <a:tc>
                  <a:txBody>
                    <a:bodyPr/>
                    <a:lstStyle/>
                    <a:p>
                      <a:pPr algn="ctr" rtl="0">
                        <a:lnSpc>
                          <a:spcPct val="115000"/>
                        </a:lnSpc>
                        <a:spcAft>
                          <a:spcPts val="0"/>
                        </a:spcAft>
                      </a:pPr>
                      <a:r>
                        <a:rPr lang="en-US" sz="1600" dirty="0"/>
                        <a:t>110</a:t>
                      </a:r>
                      <a:endParaRPr lang="en-US" sz="1200" dirty="0">
                        <a:latin typeface="Calibri"/>
                        <a:ea typeface="Calibri"/>
                        <a:cs typeface="Arial"/>
                      </a:endParaRPr>
                    </a:p>
                  </a:txBody>
                  <a:tcPr marL="68580" marR="68580" marT="0" marB="0"/>
                </a:tc>
                <a:tc>
                  <a:txBody>
                    <a:bodyPr/>
                    <a:lstStyle/>
                    <a:p>
                      <a:pPr algn="ctr" rtl="0">
                        <a:lnSpc>
                          <a:spcPct val="115000"/>
                        </a:lnSpc>
                        <a:spcAft>
                          <a:spcPts val="0"/>
                        </a:spcAft>
                      </a:pPr>
                      <a:r>
                        <a:rPr lang="en-US" sz="1600" dirty="0"/>
                        <a:t>4</a:t>
                      </a:r>
                      <a:endParaRPr lang="en-US" sz="12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95600" y="381000"/>
            <a:ext cx="2971800" cy="369332"/>
          </a:xfrm>
          <a:prstGeom prst="rect">
            <a:avLst/>
          </a:prstGeom>
          <a:noFill/>
        </p:spPr>
        <p:txBody>
          <a:bodyPr wrap="square" rtlCol="1">
            <a:spAutoFit/>
          </a:bodyPr>
          <a:lstStyle/>
          <a:p>
            <a:pPr algn="ctr"/>
            <a:r>
              <a:rPr lang="en-US" dirty="0" smtClean="0"/>
              <a:t>For  network # 9 </a:t>
            </a:r>
            <a:endParaRPr lang="ar-JO" dirty="0"/>
          </a:p>
        </p:txBody>
      </p:sp>
      <p:graphicFrame>
        <p:nvGraphicFramePr>
          <p:cNvPr id="3" name="Table 2"/>
          <p:cNvGraphicFramePr>
            <a:graphicFrameLocks noGrp="1"/>
          </p:cNvGraphicFramePr>
          <p:nvPr/>
        </p:nvGraphicFramePr>
        <p:xfrm>
          <a:off x="609600" y="990600"/>
          <a:ext cx="7924800" cy="2819403"/>
        </p:xfrm>
        <a:graphic>
          <a:graphicData uri="http://schemas.openxmlformats.org/drawingml/2006/table">
            <a:tbl>
              <a:tblPr>
                <a:tableStyleId>{5940675A-B579-460E-94D1-54222C63F5DA}</a:tableStyleId>
              </a:tblPr>
              <a:tblGrid>
                <a:gridCol w="2641600"/>
                <a:gridCol w="2641600"/>
                <a:gridCol w="2641600"/>
              </a:tblGrid>
              <a:tr h="313267">
                <a:tc>
                  <a:txBody>
                    <a:bodyPr/>
                    <a:lstStyle/>
                    <a:p>
                      <a:pPr algn="ctr" rtl="0">
                        <a:lnSpc>
                          <a:spcPct val="115000"/>
                        </a:lnSpc>
                        <a:spcAft>
                          <a:spcPts val="0"/>
                        </a:spcAft>
                      </a:pPr>
                      <a:r>
                        <a:rPr lang="en-US" sz="1600" dirty="0"/>
                        <a:t>The bus</a:t>
                      </a:r>
                      <a:endParaRPr lang="en-US"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t>Operating voltage</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 of S.G</a:t>
                      </a:r>
                      <a:endParaRPr lang="en-US" sz="1600">
                        <a:latin typeface="Calibri"/>
                        <a:ea typeface="Calibri"/>
                        <a:cs typeface="Arial"/>
                      </a:endParaRPr>
                    </a:p>
                  </a:txBody>
                  <a:tcPr marL="68580" marR="68580" marT="0" marB="0"/>
                </a:tc>
              </a:tr>
              <a:tr h="313267">
                <a:tc>
                  <a:txBody>
                    <a:bodyPr/>
                    <a:lstStyle/>
                    <a:p>
                      <a:pPr algn="ctr" rtl="0">
                        <a:lnSpc>
                          <a:spcPct val="115000"/>
                        </a:lnSpc>
                        <a:spcAft>
                          <a:spcPts val="0"/>
                        </a:spcAft>
                      </a:pPr>
                      <a:r>
                        <a:rPr lang="en-US" sz="1600"/>
                        <a:t>1</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110</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600">
                        <a:latin typeface="Calibri"/>
                        <a:ea typeface="Calibri"/>
                        <a:cs typeface="Arial"/>
                      </a:endParaRPr>
                    </a:p>
                  </a:txBody>
                  <a:tcPr marL="68580" marR="68580" marT="0" marB="0"/>
                </a:tc>
              </a:tr>
              <a:tr h="313267">
                <a:tc rowSpan="2">
                  <a:txBody>
                    <a:bodyPr/>
                    <a:lstStyle/>
                    <a:p>
                      <a:pPr algn="ctr" rtl="0">
                        <a:lnSpc>
                          <a:spcPct val="115000"/>
                        </a:lnSpc>
                        <a:spcAft>
                          <a:spcPts val="0"/>
                        </a:spcAft>
                      </a:pPr>
                      <a:r>
                        <a:rPr lang="en-US" sz="1600"/>
                        <a:t>2</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H.T 220</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11</a:t>
                      </a:r>
                      <a:endParaRPr lang="en-US" sz="1600">
                        <a:latin typeface="Calibri"/>
                        <a:ea typeface="Calibri"/>
                        <a:cs typeface="Arial"/>
                      </a:endParaRPr>
                    </a:p>
                  </a:txBody>
                  <a:tcPr marL="68580" marR="68580" marT="0" marB="0"/>
                </a:tc>
              </a:tr>
              <a:tr h="313267">
                <a:tc vMerge="1">
                  <a:txBody>
                    <a:bodyPr/>
                    <a:lstStyle/>
                    <a:p>
                      <a:pPr rtl="1"/>
                      <a:endParaRPr lang="ar-JO"/>
                    </a:p>
                  </a:txBody>
                  <a:tcPr/>
                </a:tc>
                <a:tc>
                  <a:txBody>
                    <a:bodyPr/>
                    <a:lstStyle/>
                    <a:p>
                      <a:pPr algn="ctr" rtl="0">
                        <a:lnSpc>
                          <a:spcPct val="115000"/>
                        </a:lnSpc>
                        <a:spcAft>
                          <a:spcPts val="0"/>
                        </a:spcAft>
                      </a:pPr>
                      <a:r>
                        <a:rPr lang="en-US" sz="1600"/>
                        <a:t>M.T 110</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dirty="0"/>
                        <a:t>5</a:t>
                      </a:r>
                      <a:endParaRPr lang="en-US" sz="1600" dirty="0">
                        <a:latin typeface="Calibri"/>
                        <a:ea typeface="Calibri"/>
                        <a:cs typeface="Arial"/>
                      </a:endParaRPr>
                    </a:p>
                  </a:txBody>
                  <a:tcPr marL="68580" marR="68580" marT="0" marB="0"/>
                </a:tc>
              </a:tr>
              <a:tr h="313267">
                <a:tc rowSpan="2">
                  <a:txBody>
                    <a:bodyPr/>
                    <a:lstStyle/>
                    <a:p>
                      <a:pPr algn="ctr" rtl="0">
                        <a:lnSpc>
                          <a:spcPct val="115000"/>
                        </a:lnSpc>
                        <a:spcAft>
                          <a:spcPts val="0"/>
                        </a:spcAft>
                      </a:pPr>
                      <a:r>
                        <a:rPr lang="en-US" sz="1600"/>
                        <a:t>3</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H.T 220</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600">
                        <a:latin typeface="Calibri"/>
                        <a:ea typeface="Calibri"/>
                        <a:cs typeface="Arial"/>
                      </a:endParaRPr>
                    </a:p>
                  </a:txBody>
                  <a:tcPr marL="68580" marR="68580" marT="0" marB="0"/>
                </a:tc>
              </a:tr>
              <a:tr h="313267">
                <a:tc vMerge="1">
                  <a:txBody>
                    <a:bodyPr/>
                    <a:lstStyle/>
                    <a:p>
                      <a:pPr rtl="1"/>
                      <a:endParaRPr lang="ar-JO"/>
                    </a:p>
                  </a:txBody>
                  <a:tcPr/>
                </a:tc>
                <a:tc>
                  <a:txBody>
                    <a:bodyPr/>
                    <a:lstStyle/>
                    <a:p>
                      <a:pPr algn="ctr" rtl="0">
                        <a:lnSpc>
                          <a:spcPct val="115000"/>
                        </a:lnSpc>
                        <a:spcAft>
                          <a:spcPts val="0"/>
                        </a:spcAft>
                      </a:pPr>
                      <a:r>
                        <a:rPr lang="en-US" sz="1600"/>
                        <a:t>M.T 110</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600">
                        <a:latin typeface="Calibri"/>
                        <a:ea typeface="Calibri"/>
                        <a:cs typeface="Arial"/>
                      </a:endParaRPr>
                    </a:p>
                  </a:txBody>
                  <a:tcPr marL="68580" marR="68580" marT="0" marB="0"/>
                </a:tc>
              </a:tr>
              <a:tr h="313267">
                <a:tc>
                  <a:txBody>
                    <a:bodyPr/>
                    <a:lstStyle/>
                    <a:p>
                      <a:pPr algn="ctr" rtl="0">
                        <a:lnSpc>
                          <a:spcPct val="115000"/>
                        </a:lnSpc>
                        <a:spcAft>
                          <a:spcPts val="0"/>
                        </a:spcAft>
                      </a:pPr>
                      <a:r>
                        <a:rPr lang="en-US" sz="1600"/>
                        <a:t>4</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110</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5</a:t>
                      </a:r>
                      <a:endParaRPr lang="en-US" sz="1600">
                        <a:latin typeface="Calibri"/>
                        <a:ea typeface="Calibri"/>
                        <a:cs typeface="Arial"/>
                      </a:endParaRPr>
                    </a:p>
                  </a:txBody>
                  <a:tcPr marL="68580" marR="68580" marT="0" marB="0"/>
                </a:tc>
              </a:tr>
              <a:tr h="313267">
                <a:tc>
                  <a:txBody>
                    <a:bodyPr/>
                    <a:lstStyle/>
                    <a:p>
                      <a:pPr algn="ctr" rtl="0">
                        <a:lnSpc>
                          <a:spcPct val="115000"/>
                        </a:lnSpc>
                        <a:spcAft>
                          <a:spcPts val="0"/>
                        </a:spcAft>
                      </a:pPr>
                      <a:r>
                        <a:rPr lang="en-US" sz="1600"/>
                        <a:t>5</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110</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11</a:t>
                      </a:r>
                      <a:endParaRPr lang="en-US" sz="1600">
                        <a:latin typeface="Calibri"/>
                        <a:ea typeface="Calibri"/>
                        <a:cs typeface="Arial"/>
                      </a:endParaRPr>
                    </a:p>
                  </a:txBody>
                  <a:tcPr marL="68580" marR="68580" marT="0" marB="0"/>
                </a:tc>
              </a:tr>
              <a:tr h="313267">
                <a:tc>
                  <a:txBody>
                    <a:bodyPr/>
                    <a:lstStyle/>
                    <a:p>
                      <a:pPr algn="ctr" rtl="0">
                        <a:lnSpc>
                          <a:spcPct val="115000"/>
                        </a:lnSpc>
                        <a:spcAft>
                          <a:spcPts val="0"/>
                        </a:spcAft>
                      </a:pPr>
                      <a:r>
                        <a:rPr lang="en-US" sz="1600"/>
                        <a:t>6</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t>110</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dirty="0"/>
                        <a:t>4</a:t>
                      </a:r>
                      <a:endParaRPr lang="en-US" sz="16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990600"/>
            <a:ext cx="9416616" cy="3416320"/>
          </a:xfrm>
          <a:prstGeom prst="rect">
            <a:avLst/>
          </a:prstGeom>
          <a:noFill/>
        </p:spPr>
        <p:txBody>
          <a:bodyPr wrap="square" rtlCol="1">
            <a:spAutoFit/>
          </a:bodyPr>
          <a:lstStyle/>
          <a:p>
            <a:r>
              <a:rPr lang="en-US" sz="4400" dirty="0" smtClean="0">
                <a:ln w="10160">
                  <a:solidFill>
                    <a:schemeClr val="accent1"/>
                  </a:solidFill>
                  <a:prstDash val="solid"/>
                </a:ln>
                <a:solidFill>
                  <a:srgbClr val="FFFFFF"/>
                </a:solidFill>
                <a:effectLst>
                  <a:outerShdw blurRad="38100" dist="32000" dir="5400000" algn="tl">
                    <a:srgbClr val="000000">
                      <a:alpha val="30000"/>
                    </a:srgbClr>
                  </a:outerShdw>
                </a:effectLst>
              </a:rPr>
              <a:t>The objective of the project:</a:t>
            </a:r>
          </a:p>
          <a:p>
            <a:r>
              <a:rPr lang="en-US" sz="3200" dirty="0" smtClean="0">
                <a:ln w="10160">
                  <a:solidFill>
                    <a:schemeClr val="accent1"/>
                  </a:solidFill>
                  <a:prstDash val="solid"/>
                </a:ln>
                <a:solidFill>
                  <a:srgbClr val="FFFFFF"/>
                </a:solidFill>
                <a:effectLst>
                  <a:outerShdw blurRad="38100" dist="32000" dir="5400000" algn="tl">
                    <a:srgbClr val="000000">
                      <a:alpha val="30000"/>
                    </a:srgbClr>
                  </a:outerShdw>
                </a:effectLst>
              </a:rPr>
              <a:t>1-</a:t>
            </a:r>
            <a:r>
              <a:rPr lang="en-US" sz="4400"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en-US" sz="3200" dirty="0" smtClean="0">
                <a:ln w="10160">
                  <a:solidFill>
                    <a:schemeClr val="accent1"/>
                  </a:solidFill>
                  <a:prstDash val="solid"/>
                </a:ln>
                <a:solidFill>
                  <a:srgbClr val="FFFFFF"/>
                </a:solidFill>
                <a:effectLst>
                  <a:outerShdw blurRad="38100" dist="32000" dir="5400000" algn="tl">
                    <a:srgbClr val="000000">
                      <a:alpha val="30000"/>
                    </a:srgbClr>
                  </a:outerShdw>
                </a:effectLst>
              </a:rPr>
              <a:t>Achieve the balance of real and reactive power.</a:t>
            </a:r>
          </a:p>
          <a:p>
            <a:r>
              <a:rPr lang="en-US" sz="3200" dirty="0" smtClean="0">
                <a:ln w="10160">
                  <a:solidFill>
                    <a:schemeClr val="accent1"/>
                  </a:solidFill>
                  <a:prstDash val="solid"/>
                </a:ln>
                <a:solidFill>
                  <a:srgbClr val="FFFFFF"/>
                </a:solidFill>
                <a:effectLst>
                  <a:outerShdw blurRad="38100" dist="32000" dir="5400000" algn="tl">
                    <a:srgbClr val="000000">
                      <a:alpha val="30000"/>
                    </a:srgbClr>
                  </a:outerShdw>
                </a:effectLst>
              </a:rPr>
              <a:t>2- Choose the scheme of the network.</a:t>
            </a:r>
          </a:p>
          <a:p>
            <a:r>
              <a:rPr lang="en-US" sz="3200" dirty="0" smtClean="0">
                <a:ln w="10160">
                  <a:solidFill>
                    <a:schemeClr val="accent1"/>
                  </a:solidFill>
                  <a:prstDash val="solid"/>
                </a:ln>
                <a:solidFill>
                  <a:srgbClr val="FFFFFF"/>
                </a:solidFill>
                <a:effectLst>
                  <a:outerShdw blurRad="38100" dist="32000" dir="5400000" algn="tl">
                    <a:srgbClr val="000000">
                      <a:alpha val="30000"/>
                    </a:srgbClr>
                  </a:outerShdw>
                </a:effectLst>
              </a:rPr>
              <a:t>3- Choose the technical and economical network. </a:t>
            </a:r>
          </a:p>
          <a:p>
            <a:r>
              <a:rPr lang="en-US" sz="3200" dirty="0" smtClean="0">
                <a:ln w="10160">
                  <a:solidFill>
                    <a:schemeClr val="accent1"/>
                  </a:solidFill>
                  <a:prstDash val="solid"/>
                </a:ln>
                <a:solidFill>
                  <a:srgbClr val="FFFFFF"/>
                </a:solidFill>
                <a:effectLst>
                  <a:outerShdw blurRad="38100" dist="32000" dir="5400000" algn="tl">
                    <a:srgbClr val="000000">
                      <a:alpha val="30000"/>
                    </a:srgbClr>
                  </a:outerShdw>
                </a:effectLst>
              </a:rPr>
              <a:t>4- Load flow study of the chosen network.</a:t>
            </a:r>
          </a:p>
          <a:p>
            <a:r>
              <a:rPr lang="en-US" sz="3200" dirty="0" smtClean="0">
                <a:ln w="10160">
                  <a:solidFill>
                    <a:schemeClr val="accent1"/>
                  </a:solidFill>
                  <a:prstDash val="solid"/>
                </a:ln>
                <a:solidFill>
                  <a:srgbClr val="FFFFFF"/>
                </a:solidFill>
                <a:effectLst>
                  <a:outerShdw blurRad="38100" dist="32000" dir="5400000" algn="tl">
                    <a:srgbClr val="000000">
                      <a:alpha val="30000"/>
                    </a:srgbClr>
                  </a:outerShdw>
                </a:effectLst>
              </a:rPr>
              <a:t>5- MATLAB Code.</a:t>
            </a:r>
            <a:endParaRPr lang="en-US" sz="440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0"/>
            <a:ext cx="7467600" cy="523220"/>
          </a:xfrm>
          <a:prstGeom prst="rect">
            <a:avLst/>
          </a:prstGeom>
          <a:noFill/>
        </p:spPr>
        <p:txBody>
          <a:bodyPr wrap="square" rtlCol="1">
            <a:spAutoFit/>
          </a:bodyPr>
          <a:lstStyle/>
          <a:p>
            <a:r>
              <a:rPr lang="en-US" sz="2800" dirty="0" smtClean="0"/>
              <a:t>B- economical study of the networks  </a:t>
            </a:r>
            <a:endParaRPr lang="ar-JO" sz="2800" dirty="0"/>
          </a:p>
        </p:txBody>
      </p:sp>
      <p:sp>
        <p:nvSpPr>
          <p:cNvPr id="3" name="TextBox 2"/>
          <p:cNvSpPr txBox="1"/>
          <p:nvPr/>
        </p:nvSpPr>
        <p:spPr>
          <a:xfrm>
            <a:off x="152400" y="762000"/>
            <a:ext cx="8610600" cy="1200329"/>
          </a:xfrm>
          <a:prstGeom prst="rect">
            <a:avLst/>
          </a:prstGeom>
          <a:noFill/>
        </p:spPr>
        <p:txBody>
          <a:bodyPr wrap="square" rtlCol="1">
            <a:spAutoFit/>
          </a:bodyPr>
          <a:lstStyle/>
          <a:p>
            <a:r>
              <a:rPr lang="en-US" sz="2400" dirty="0" smtClean="0"/>
              <a:t>To calculate the capital and running cost we will use this equation:</a:t>
            </a:r>
          </a:p>
          <a:p>
            <a:r>
              <a:rPr lang="en-US" sz="2400" dirty="0" smtClean="0"/>
              <a:t>Z= E</a:t>
            </a:r>
            <a:r>
              <a:rPr lang="en-US" sz="2400" baseline="-25000" dirty="0" smtClean="0"/>
              <a:t>N</a:t>
            </a:r>
            <a:r>
              <a:rPr lang="en-US" sz="2400" dirty="0" smtClean="0"/>
              <a:t>*K + I</a:t>
            </a:r>
          </a:p>
          <a:p>
            <a:endParaRPr lang="ar-JO" sz="2400" dirty="0"/>
          </a:p>
        </p:txBody>
      </p:sp>
      <p:sp>
        <p:nvSpPr>
          <p:cNvPr id="4" name="TextBox 3"/>
          <p:cNvSpPr txBox="1"/>
          <p:nvPr/>
        </p:nvSpPr>
        <p:spPr>
          <a:xfrm>
            <a:off x="304800" y="1600200"/>
            <a:ext cx="8839200" cy="2000548"/>
          </a:xfrm>
          <a:prstGeom prst="rect">
            <a:avLst/>
          </a:prstGeom>
          <a:noFill/>
        </p:spPr>
        <p:txBody>
          <a:bodyPr wrap="square" rtlCol="1">
            <a:spAutoFit/>
          </a:bodyPr>
          <a:lstStyle/>
          <a:p>
            <a:r>
              <a:rPr lang="en-US" sz="2400" dirty="0" smtClean="0"/>
              <a:t>B-1 : capital cost</a:t>
            </a:r>
          </a:p>
          <a:p>
            <a:r>
              <a:rPr lang="en-US" sz="2000" dirty="0" smtClean="0"/>
              <a:t>  </a:t>
            </a:r>
          </a:p>
          <a:p>
            <a:r>
              <a:rPr lang="en-US" sz="2000" dirty="0" smtClean="0"/>
              <a:t>**Cost of the T.L:</a:t>
            </a:r>
          </a:p>
          <a:p>
            <a:r>
              <a:rPr lang="en-US" sz="2000" dirty="0" smtClean="0"/>
              <a:t>  depends on the cross sectional area , operating voltage and the length of the T.L</a:t>
            </a:r>
          </a:p>
          <a:p>
            <a:r>
              <a:rPr lang="en-US" sz="2000" dirty="0" smtClean="0"/>
              <a:t>  </a:t>
            </a:r>
          </a:p>
          <a:p>
            <a:r>
              <a:rPr lang="en-US" sz="2000" dirty="0" smtClean="0"/>
              <a:t>In the next table we will show  the calculation of network # 1</a:t>
            </a:r>
          </a:p>
        </p:txBody>
      </p:sp>
      <p:graphicFrame>
        <p:nvGraphicFramePr>
          <p:cNvPr id="5" name="Table 4"/>
          <p:cNvGraphicFramePr>
            <a:graphicFrameLocks noGrp="1"/>
          </p:cNvGraphicFramePr>
          <p:nvPr/>
        </p:nvGraphicFramePr>
        <p:xfrm>
          <a:off x="76201" y="3657601"/>
          <a:ext cx="8915399" cy="3208097"/>
        </p:xfrm>
        <a:graphic>
          <a:graphicData uri="http://schemas.openxmlformats.org/drawingml/2006/table">
            <a:tbl>
              <a:tblPr>
                <a:tableStyleId>{5940675A-B579-460E-94D1-54222C63F5DA}</a:tableStyleId>
              </a:tblPr>
              <a:tblGrid>
                <a:gridCol w="1273004"/>
                <a:gridCol w="1241595"/>
                <a:gridCol w="1371600"/>
                <a:gridCol w="1828800"/>
                <a:gridCol w="1600200"/>
                <a:gridCol w="1600200"/>
              </a:tblGrid>
              <a:tr h="766280">
                <a:tc>
                  <a:txBody>
                    <a:bodyPr/>
                    <a:lstStyle/>
                    <a:p>
                      <a:pPr marL="457200" algn="ctr" rtl="1">
                        <a:lnSpc>
                          <a:spcPct val="115000"/>
                        </a:lnSpc>
                        <a:spcAft>
                          <a:spcPts val="0"/>
                        </a:spcAft>
                      </a:pPr>
                      <a:r>
                        <a:rPr lang="en-US" sz="1600" dirty="0"/>
                        <a:t>Branch</a:t>
                      </a:r>
                      <a:endParaRPr lang="en-US" sz="11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600" dirty="0"/>
                        <a:t>Length (KM)</a:t>
                      </a:r>
                      <a:endParaRPr lang="en-US" sz="11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600" dirty="0"/>
                        <a:t>Voltage (KV)</a:t>
                      </a:r>
                      <a:endParaRPr lang="en-US" sz="11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600" dirty="0"/>
                        <a:t>Cross-sectional area (mm</a:t>
                      </a:r>
                      <a:r>
                        <a:rPr lang="en-US" sz="1600" baseline="30000" dirty="0"/>
                        <a:t>2</a:t>
                      </a:r>
                      <a:r>
                        <a:rPr lang="en-US" sz="1600" dirty="0"/>
                        <a:t>)</a:t>
                      </a:r>
                      <a:endParaRPr lang="en-US" sz="11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600" dirty="0"/>
                        <a:t>Cost \KM (10</a:t>
                      </a:r>
                      <a:r>
                        <a:rPr lang="en-US" sz="1600" baseline="30000" dirty="0"/>
                        <a:t>3</a:t>
                      </a:r>
                      <a:r>
                        <a:rPr lang="en-US" sz="1600" dirty="0"/>
                        <a:t>*Ruble)</a:t>
                      </a:r>
                      <a:endParaRPr lang="en-US" sz="11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600" dirty="0"/>
                        <a:t>Total cost  (10</a:t>
                      </a:r>
                      <a:r>
                        <a:rPr lang="en-US" sz="1600" baseline="30000" dirty="0"/>
                        <a:t>3</a:t>
                      </a:r>
                      <a:r>
                        <a:rPr lang="en-US" sz="1600" dirty="0"/>
                        <a:t>*Ruble)</a:t>
                      </a:r>
                      <a:endParaRPr lang="en-US" sz="1100" dirty="0">
                        <a:latin typeface="Calibri"/>
                        <a:ea typeface="Calibri"/>
                        <a:cs typeface="Arial"/>
                      </a:endParaRPr>
                    </a:p>
                  </a:txBody>
                  <a:tcPr marL="55604" marR="55604" marT="0" marB="0"/>
                </a:tc>
              </a:tr>
              <a:tr h="275880">
                <a:tc>
                  <a:txBody>
                    <a:bodyPr/>
                    <a:lstStyle/>
                    <a:p>
                      <a:pPr marL="457200" algn="ctr" rtl="1">
                        <a:lnSpc>
                          <a:spcPct val="115000"/>
                        </a:lnSpc>
                        <a:spcAft>
                          <a:spcPts val="0"/>
                        </a:spcAft>
                      </a:pPr>
                      <a:r>
                        <a:rPr lang="en-US" sz="1800" dirty="0"/>
                        <a:t>A-1</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150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220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240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27.8</a:t>
                      </a:r>
                      <a:endParaRPr lang="en-US" sz="180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4170</a:t>
                      </a:r>
                      <a:endParaRPr lang="en-US" sz="1800">
                        <a:latin typeface="Calibri"/>
                        <a:ea typeface="Calibri"/>
                        <a:cs typeface="Arial"/>
                      </a:endParaRPr>
                    </a:p>
                  </a:txBody>
                  <a:tcPr marL="55604" marR="55604" marT="0" marB="0"/>
                </a:tc>
              </a:tr>
              <a:tr h="275880">
                <a:tc>
                  <a:txBody>
                    <a:bodyPr/>
                    <a:lstStyle/>
                    <a:p>
                      <a:pPr marL="457200" algn="ctr" rtl="1">
                        <a:lnSpc>
                          <a:spcPct val="115000"/>
                        </a:lnSpc>
                        <a:spcAft>
                          <a:spcPts val="0"/>
                        </a:spcAft>
                      </a:pPr>
                      <a:r>
                        <a:rPr lang="en-US" sz="1800" dirty="0"/>
                        <a:t>A-2</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130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110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95</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16.9</a:t>
                      </a:r>
                      <a:endParaRPr lang="en-US" sz="180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2197</a:t>
                      </a:r>
                      <a:endParaRPr lang="en-US" sz="1800">
                        <a:latin typeface="Calibri"/>
                        <a:ea typeface="Calibri"/>
                        <a:cs typeface="Arial"/>
                      </a:endParaRPr>
                    </a:p>
                  </a:txBody>
                  <a:tcPr marL="55604" marR="55604" marT="0" marB="0"/>
                </a:tc>
              </a:tr>
              <a:tr h="275880">
                <a:tc>
                  <a:txBody>
                    <a:bodyPr/>
                    <a:lstStyle/>
                    <a:p>
                      <a:pPr marL="457200" algn="ctr" rtl="1">
                        <a:lnSpc>
                          <a:spcPct val="115000"/>
                        </a:lnSpc>
                        <a:spcAft>
                          <a:spcPts val="0"/>
                        </a:spcAft>
                      </a:pPr>
                      <a:r>
                        <a:rPr lang="en-US" sz="1800" dirty="0"/>
                        <a:t>1-3</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40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220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240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27.8</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1112</a:t>
                      </a:r>
                      <a:endParaRPr lang="en-US" sz="1800">
                        <a:latin typeface="Calibri"/>
                        <a:ea typeface="Calibri"/>
                        <a:cs typeface="Arial"/>
                      </a:endParaRPr>
                    </a:p>
                  </a:txBody>
                  <a:tcPr marL="55604" marR="55604" marT="0" marB="0"/>
                </a:tc>
              </a:tr>
              <a:tr h="275880">
                <a:tc>
                  <a:txBody>
                    <a:bodyPr/>
                    <a:lstStyle/>
                    <a:p>
                      <a:pPr marL="457200" algn="ctr" rtl="1">
                        <a:lnSpc>
                          <a:spcPct val="115000"/>
                        </a:lnSpc>
                        <a:spcAft>
                          <a:spcPts val="0"/>
                        </a:spcAft>
                      </a:pPr>
                      <a:r>
                        <a:rPr lang="en-US" sz="1800" dirty="0"/>
                        <a:t>3-4</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60</a:t>
                      </a:r>
                      <a:endParaRPr lang="en-US" sz="180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110</a:t>
                      </a:r>
                      <a:endParaRPr lang="en-US" sz="180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70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15.8</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948</a:t>
                      </a:r>
                      <a:endParaRPr lang="en-US" sz="1800">
                        <a:latin typeface="Calibri"/>
                        <a:ea typeface="Calibri"/>
                        <a:cs typeface="Arial"/>
                      </a:endParaRPr>
                    </a:p>
                  </a:txBody>
                  <a:tcPr marL="55604" marR="55604" marT="0" marB="0"/>
                </a:tc>
              </a:tr>
              <a:tr h="275880">
                <a:tc>
                  <a:txBody>
                    <a:bodyPr/>
                    <a:lstStyle/>
                    <a:p>
                      <a:pPr marL="457200" algn="ctr" rtl="1">
                        <a:lnSpc>
                          <a:spcPct val="115000"/>
                        </a:lnSpc>
                        <a:spcAft>
                          <a:spcPts val="0"/>
                        </a:spcAft>
                      </a:pPr>
                      <a:r>
                        <a:rPr lang="en-US" sz="1800" dirty="0"/>
                        <a:t>3-5</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60</a:t>
                      </a:r>
                      <a:endParaRPr lang="en-US" sz="180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110</a:t>
                      </a:r>
                      <a:endParaRPr lang="en-US" sz="180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70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15.8</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948</a:t>
                      </a:r>
                      <a:endParaRPr lang="en-US" sz="1800" dirty="0">
                        <a:latin typeface="Calibri"/>
                        <a:ea typeface="Calibri"/>
                        <a:cs typeface="Arial"/>
                      </a:endParaRPr>
                    </a:p>
                  </a:txBody>
                  <a:tcPr marL="55604" marR="55604" marT="0" marB="0"/>
                </a:tc>
              </a:tr>
              <a:tr h="275880">
                <a:tc>
                  <a:txBody>
                    <a:bodyPr/>
                    <a:lstStyle/>
                    <a:p>
                      <a:pPr marL="457200" algn="ctr" rtl="1">
                        <a:lnSpc>
                          <a:spcPct val="115000"/>
                        </a:lnSpc>
                        <a:spcAft>
                          <a:spcPts val="0"/>
                        </a:spcAft>
                      </a:pPr>
                      <a:r>
                        <a:rPr lang="en-US" sz="1800" dirty="0"/>
                        <a:t>5-6</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40</a:t>
                      </a:r>
                      <a:endParaRPr lang="en-US" sz="180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a:t>110</a:t>
                      </a:r>
                      <a:endParaRPr lang="en-US" sz="180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70</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15.8</a:t>
                      </a:r>
                      <a:endParaRPr lang="en-US" sz="1800" dirty="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632</a:t>
                      </a:r>
                      <a:endParaRPr lang="en-US" sz="1800" dirty="0">
                        <a:latin typeface="Calibri"/>
                        <a:ea typeface="Calibri"/>
                        <a:cs typeface="Arial"/>
                      </a:endParaRPr>
                    </a:p>
                  </a:txBody>
                  <a:tcPr marL="55604" marR="55604" marT="0" marB="0"/>
                </a:tc>
              </a:tr>
              <a:tr h="474041">
                <a:tc>
                  <a:txBody>
                    <a:bodyPr/>
                    <a:lstStyle/>
                    <a:p>
                      <a:pPr marL="457200" algn="ctr" rtl="1">
                        <a:lnSpc>
                          <a:spcPct val="115000"/>
                        </a:lnSpc>
                        <a:spcAft>
                          <a:spcPts val="0"/>
                        </a:spcAft>
                      </a:pPr>
                      <a:r>
                        <a:rPr lang="en-US" sz="1600" dirty="0"/>
                        <a:t>TOTAL</a:t>
                      </a:r>
                      <a:endParaRPr lang="en-US" sz="1100" dirty="0">
                        <a:latin typeface="Calibri"/>
                        <a:ea typeface="Calibri"/>
                        <a:cs typeface="Arial"/>
                      </a:endParaRPr>
                    </a:p>
                  </a:txBody>
                  <a:tcPr marL="55604" marR="55604" marT="0" marB="0"/>
                </a:tc>
                <a:tc>
                  <a:txBody>
                    <a:bodyPr/>
                    <a:lstStyle/>
                    <a:p>
                      <a:pPr marL="457200" algn="ctr" rtl="1">
                        <a:lnSpc>
                          <a:spcPct val="115000"/>
                        </a:lnSpc>
                        <a:spcAft>
                          <a:spcPts val="0"/>
                        </a:spcAft>
                      </a:pPr>
                      <a:endParaRPr lang="en-US" sz="1200" dirty="0">
                        <a:latin typeface="Calibri"/>
                        <a:ea typeface="Calibri"/>
                        <a:cs typeface="Arial"/>
                      </a:endParaRPr>
                    </a:p>
                  </a:txBody>
                  <a:tcPr marL="55604" marR="55604" marT="0" marB="0"/>
                </a:tc>
                <a:tc>
                  <a:txBody>
                    <a:bodyPr/>
                    <a:lstStyle/>
                    <a:p>
                      <a:pPr marL="457200" algn="ctr" rtl="1">
                        <a:lnSpc>
                          <a:spcPct val="115000"/>
                        </a:lnSpc>
                        <a:spcAft>
                          <a:spcPts val="0"/>
                        </a:spcAft>
                      </a:pPr>
                      <a:endParaRPr lang="en-US" sz="1200">
                        <a:latin typeface="Calibri"/>
                        <a:ea typeface="Calibri"/>
                        <a:cs typeface="Arial"/>
                      </a:endParaRPr>
                    </a:p>
                  </a:txBody>
                  <a:tcPr marL="55604" marR="55604" marT="0" marB="0"/>
                </a:tc>
                <a:tc>
                  <a:txBody>
                    <a:bodyPr/>
                    <a:lstStyle/>
                    <a:p>
                      <a:pPr marL="457200" algn="ctr" rtl="1">
                        <a:lnSpc>
                          <a:spcPct val="115000"/>
                        </a:lnSpc>
                        <a:spcAft>
                          <a:spcPts val="0"/>
                        </a:spcAft>
                      </a:pPr>
                      <a:endParaRPr lang="en-US" sz="1200">
                        <a:latin typeface="Calibri"/>
                        <a:ea typeface="Calibri"/>
                        <a:cs typeface="Arial"/>
                      </a:endParaRPr>
                    </a:p>
                  </a:txBody>
                  <a:tcPr marL="55604" marR="55604" marT="0" marB="0"/>
                </a:tc>
                <a:tc>
                  <a:txBody>
                    <a:bodyPr/>
                    <a:lstStyle/>
                    <a:p>
                      <a:pPr marL="457200" algn="ctr" rtl="1">
                        <a:lnSpc>
                          <a:spcPct val="115000"/>
                        </a:lnSpc>
                        <a:spcAft>
                          <a:spcPts val="0"/>
                        </a:spcAft>
                      </a:pPr>
                      <a:endParaRPr lang="en-US" sz="1200">
                        <a:latin typeface="Calibri"/>
                        <a:ea typeface="Calibri"/>
                        <a:cs typeface="Arial"/>
                      </a:endParaRPr>
                    </a:p>
                  </a:txBody>
                  <a:tcPr marL="55604" marR="55604" marT="0" marB="0"/>
                </a:tc>
                <a:tc>
                  <a:txBody>
                    <a:bodyPr/>
                    <a:lstStyle/>
                    <a:p>
                      <a:pPr marL="457200" algn="ctr" rtl="1">
                        <a:lnSpc>
                          <a:spcPct val="115000"/>
                        </a:lnSpc>
                        <a:spcAft>
                          <a:spcPts val="0"/>
                        </a:spcAft>
                      </a:pPr>
                      <a:r>
                        <a:rPr lang="en-US" sz="1800" dirty="0"/>
                        <a:t>10,007</a:t>
                      </a:r>
                      <a:endParaRPr lang="en-US" sz="1200" dirty="0">
                        <a:latin typeface="Calibri"/>
                        <a:ea typeface="Calibri"/>
                        <a:cs typeface="Arial"/>
                      </a:endParaRPr>
                    </a:p>
                  </a:txBody>
                  <a:tcPr marL="55604" marR="55604" marT="0" marB="0"/>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534400" cy="1323439"/>
          </a:xfrm>
          <a:prstGeom prst="rect">
            <a:avLst/>
          </a:prstGeom>
          <a:noFill/>
        </p:spPr>
        <p:txBody>
          <a:bodyPr wrap="square" rtlCol="1">
            <a:spAutoFit/>
          </a:bodyPr>
          <a:lstStyle/>
          <a:p>
            <a:r>
              <a:rPr lang="en-US" sz="2000" dirty="0" smtClean="0"/>
              <a:t>**Cost of the transformers</a:t>
            </a:r>
            <a:r>
              <a:rPr lang="en-US" sz="2000" b="1" dirty="0" smtClean="0"/>
              <a:t>:</a:t>
            </a:r>
          </a:p>
          <a:p>
            <a:r>
              <a:rPr lang="en-US" sz="2000" dirty="0" smtClean="0"/>
              <a:t>It depend on the rated power of the transformer and the operating voltage.</a:t>
            </a:r>
          </a:p>
          <a:p>
            <a:endParaRPr lang="en-US" sz="2000" dirty="0" smtClean="0"/>
          </a:p>
          <a:p>
            <a:r>
              <a:rPr lang="en-US" sz="2000" dirty="0" smtClean="0"/>
              <a:t>In the next table shows the calculation of  network #1 </a:t>
            </a:r>
          </a:p>
        </p:txBody>
      </p:sp>
      <p:graphicFrame>
        <p:nvGraphicFramePr>
          <p:cNvPr id="3" name="Table 2"/>
          <p:cNvGraphicFramePr>
            <a:graphicFrameLocks noGrp="1"/>
          </p:cNvGraphicFramePr>
          <p:nvPr/>
        </p:nvGraphicFramePr>
        <p:xfrm>
          <a:off x="381000" y="2057400"/>
          <a:ext cx="8610600" cy="4190998"/>
        </p:xfrm>
        <a:graphic>
          <a:graphicData uri="http://schemas.openxmlformats.org/drawingml/2006/table">
            <a:tbl>
              <a:tblPr>
                <a:tableStyleId>{5940675A-B579-460E-94D1-54222C63F5DA}</a:tableStyleId>
              </a:tblPr>
              <a:tblGrid>
                <a:gridCol w="1448002"/>
                <a:gridCol w="1455856"/>
                <a:gridCol w="1134741"/>
                <a:gridCol w="1371600"/>
                <a:gridCol w="1600200"/>
                <a:gridCol w="1600201"/>
              </a:tblGrid>
              <a:tr h="1102334">
                <a:tc>
                  <a:txBody>
                    <a:bodyPr/>
                    <a:lstStyle/>
                    <a:p>
                      <a:pPr marL="457200" algn="ctr" rtl="1">
                        <a:lnSpc>
                          <a:spcPct val="115000"/>
                        </a:lnSpc>
                        <a:spcAft>
                          <a:spcPts val="0"/>
                        </a:spcAft>
                      </a:pPr>
                      <a:r>
                        <a:rPr lang="en-US" sz="1600" dirty="0"/>
                        <a:t>Load Bus</a:t>
                      </a:r>
                      <a:endParaRPr lang="en-US" sz="1600" dirty="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Number of T.Rs </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S</a:t>
                      </a:r>
                      <a:r>
                        <a:rPr lang="en-US" sz="1600" baseline="-25000"/>
                        <a:t> nom </a:t>
                      </a:r>
                      <a:r>
                        <a:rPr lang="en-US" sz="1600"/>
                        <a:t>(MVA)</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voltage</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Cost \T.R</a:t>
                      </a:r>
                    </a:p>
                    <a:p>
                      <a:pPr marL="457200" algn="ctr" rtl="1">
                        <a:lnSpc>
                          <a:spcPct val="115000"/>
                        </a:lnSpc>
                        <a:spcAft>
                          <a:spcPts val="0"/>
                        </a:spcAft>
                      </a:pPr>
                      <a:r>
                        <a:rPr lang="en-US" sz="1600"/>
                        <a:t>(10</a:t>
                      </a:r>
                      <a:r>
                        <a:rPr lang="en-US" sz="1600" baseline="30000"/>
                        <a:t>3</a:t>
                      </a:r>
                      <a:r>
                        <a:rPr lang="en-US" sz="1600"/>
                        <a:t>*Ruble)</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Total cost  (10</a:t>
                      </a:r>
                      <a:r>
                        <a:rPr lang="en-US" sz="1600" baseline="30000"/>
                        <a:t>3</a:t>
                      </a:r>
                      <a:r>
                        <a:rPr lang="en-US" sz="1600"/>
                        <a:t>*Ruble)</a:t>
                      </a:r>
                      <a:endParaRPr lang="en-US" sz="1600">
                        <a:latin typeface="Calibri"/>
                        <a:ea typeface="Calibri"/>
                        <a:cs typeface="Arial"/>
                      </a:endParaRPr>
                    </a:p>
                  </a:txBody>
                  <a:tcPr marL="68580" marR="68580" marT="0" marB="0"/>
                </a:tc>
              </a:tr>
              <a:tr h="382279">
                <a:tc>
                  <a:txBody>
                    <a:bodyPr/>
                    <a:lstStyle/>
                    <a:p>
                      <a:pPr marL="457200" algn="ctr" rtl="1">
                        <a:lnSpc>
                          <a:spcPct val="115000"/>
                        </a:lnSpc>
                        <a:spcAft>
                          <a:spcPts val="0"/>
                        </a:spcAft>
                      </a:pPr>
                      <a:r>
                        <a:rPr lang="en-US" sz="1600"/>
                        <a:t>1</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40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220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169</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338</a:t>
                      </a:r>
                      <a:endParaRPr lang="en-US" sz="1600">
                        <a:latin typeface="Calibri"/>
                        <a:ea typeface="Calibri"/>
                        <a:cs typeface="Arial"/>
                      </a:endParaRPr>
                    </a:p>
                  </a:txBody>
                  <a:tcPr marL="68580" marR="68580" marT="0" marB="0"/>
                </a:tc>
              </a:tr>
              <a:tr h="382279">
                <a:tc>
                  <a:txBody>
                    <a:bodyPr/>
                    <a:lstStyle/>
                    <a:p>
                      <a:pPr marL="457200" algn="ctr" rtl="1">
                        <a:lnSpc>
                          <a:spcPct val="115000"/>
                        </a:lnSpc>
                        <a:spcAft>
                          <a:spcPts val="0"/>
                        </a:spcAft>
                      </a:pPr>
                      <a:r>
                        <a:rPr lang="en-US" sz="1600"/>
                        <a:t>2</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25</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110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66</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132</a:t>
                      </a:r>
                      <a:endParaRPr lang="en-US" sz="1600">
                        <a:latin typeface="Calibri"/>
                        <a:ea typeface="Calibri"/>
                        <a:cs typeface="Arial"/>
                      </a:endParaRPr>
                    </a:p>
                  </a:txBody>
                  <a:tcPr marL="68580" marR="68580" marT="0" marB="0"/>
                </a:tc>
              </a:tr>
              <a:tr h="382279">
                <a:tc>
                  <a:txBody>
                    <a:bodyPr/>
                    <a:lstStyle/>
                    <a:p>
                      <a:pPr marL="457200" algn="ctr" rtl="1">
                        <a:lnSpc>
                          <a:spcPct val="115000"/>
                        </a:lnSpc>
                        <a:spcAft>
                          <a:spcPts val="0"/>
                        </a:spcAft>
                      </a:pPr>
                      <a:r>
                        <a:rPr lang="en-US" sz="1600"/>
                        <a:t>3</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63</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220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159</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318</a:t>
                      </a:r>
                      <a:endParaRPr lang="en-US" sz="1600">
                        <a:latin typeface="Calibri"/>
                        <a:ea typeface="Calibri"/>
                        <a:cs typeface="Arial"/>
                      </a:endParaRPr>
                    </a:p>
                  </a:txBody>
                  <a:tcPr marL="68580" marR="68580" marT="0" marB="0"/>
                </a:tc>
              </a:tr>
              <a:tr h="382279">
                <a:tc>
                  <a:txBody>
                    <a:bodyPr/>
                    <a:lstStyle/>
                    <a:p>
                      <a:pPr marL="457200" algn="ctr" rtl="1">
                        <a:lnSpc>
                          <a:spcPct val="115000"/>
                        </a:lnSpc>
                        <a:spcAft>
                          <a:spcPts val="0"/>
                        </a:spcAft>
                      </a:pPr>
                      <a:r>
                        <a:rPr lang="en-US" sz="1600"/>
                        <a:t>4</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110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54</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108</a:t>
                      </a:r>
                      <a:endParaRPr lang="en-US" sz="1600">
                        <a:latin typeface="Calibri"/>
                        <a:ea typeface="Calibri"/>
                        <a:cs typeface="Arial"/>
                      </a:endParaRPr>
                    </a:p>
                  </a:txBody>
                  <a:tcPr marL="68580" marR="68580" marT="0" marB="0"/>
                </a:tc>
              </a:tr>
              <a:tr h="382279">
                <a:tc>
                  <a:txBody>
                    <a:bodyPr/>
                    <a:lstStyle/>
                    <a:p>
                      <a:pPr marL="457200" algn="ctr" rtl="1">
                        <a:lnSpc>
                          <a:spcPct val="115000"/>
                        </a:lnSpc>
                        <a:spcAft>
                          <a:spcPts val="0"/>
                        </a:spcAft>
                      </a:pPr>
                      <a:r>
                        <a:rPr lang="en-US" sz="1600"/>
                        <a:t>5</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110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54</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108</a:t>
                      </a:r>
                      <a:endParaRPr lang="en-US" sz="1600">
                        <a:latin typeface="Calibri"/>
                        <a:ea typeface="Calibri"/>
                        <a:cs typeface="Arial"/>
                      </a:endParaRPr>
                    </a:p>
                  </a:txBody>
                  <a:tcPr marL="68580" marR="68580" marT="0" marB="0"/>
                </a:tc>
              </a:tr>
              <a:tr h="382279">
                <a:tc>
                  <a:txBody>
                    <a:bodyPr/>
                    <a:lstStyle/>
                    <a:p>
                      <a:pPr marL="457200" algn="ctr" rtl="1">
                        <a:lnSpc>
                          <a:spcPct val="115000"/>
                        </a:lnSpc>
                        <a:spcAft>
                          <a:spcPts val="0"/>
                        </a:spcAft>
                      </a:pPr>
                      <a:r>
                        <a:rPr lang="en-US" sz="1600"/>
                        <a:t>6</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6.3</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110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49</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98</a:t>
                      </a:r>
                      <a:endParaRPr lang="en-US" sz="1600">
                        <a:latin typeface="Calibri"/>
                        <a:ea typeface="Calibri"/>
                        <a:cs typeface="Arial"/>
                      </a:endParaRPr>
                    </a:p>
                  </a:txBody>
                  <a:tcPr marL="68580" marR="68580" marT="0" marB="0"/>
                </a:tc>
              </a:tr>
              <a:tr h="397495">
                <a:tc>
                  <a:txBody>
                    <a:bodyPr/>
                    <a:lstStyle/>
                    <a:p>
                      <a:pPr marL="457200" algn="ctr" rtl="1">
                        <a:lnSpc>
                          <a:spcPct val="115000"/>
                        </a:lnSpc>
                        <a:spcAft>
                          <a:spcPts val="0"/>
                        </a:spcAft>
                      </a:pPr>
                      <a:r>
                        <a:rPr lang="en-US" sz="1600"/>
                        <a:t>A</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63</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220</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159</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r>
                        <a:rPr lang="en-US" sz="1600"/>
                        <a:t>318</a:t>
                      </a:r>
                      <a:endParaRPr lang="en-US" sz="1600">
                        <a:latin typeface="Calibri"/>
                        <a:ea typeface="Calibri"/>
                        <a:cs typeface="Arial"/>
                      </a:endParaRPr>
                    </a:p>
                  </a:txBody>
                  <a:tcPr marL="68580" marR="68580" marT="0" marB="0"/>
                </a:tc>
              </a:tr>
              <a:tr h="397495">
                <a:tc>
                  <a:txBody>
                    <a:bodyPr/>
                    <a:lstStyle/>
                    <a:p>
                      <a:pPr marL="457200" algn="ctr" rtl="1">
                        <a:lnSpc>
                          <a:spcPct val="115000"/>
                        </a:lnSpc>
                        <a:spcAft>
                          <a:spcPts val="0"/>
                        </a:spcAft>
                      </a:pPr>
                      <a:r>
                        <a:rPr lang="en-US" sz="1600"/>
                        <a:t>Total</a:t>
                      </a: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endParaRPr lang="en-US" sz="1600">
                        <a:latin typeface="Calibri"/>
                        <a:ea typeface="Calibri"/>
                        <a:cs typeface="Arial"/>
                      </a:endParaRPr>
                    </a:p>
                  </a:txBody>
                  <a:tcPr marL="68580" marR="68580" marT="0" marB="0"/>
                </a:tc>
                <a:tc>
                  <a:txBody>
                    <a:bodyPr/>
                    <a:lstStyle/>
                    <a:p>
                      <a:pPr marL="457200" algn="ctr" rtl="1">
                        <a:lnSpc>
                          <a:spcPct val="115000"/>
                        </a:lnSpc>
                        <a:spcAft>
                          <a:spcPts val="0"/>
                        </a:spcAft>
                      </a:pPr>
                      <a:endParaRPr lang="en-US" sz="1600">
                        <a:latin typeface="Calibri"/>
                        <a:ea typeface="Calibri"/>
                        <a:cs typeface="Arial"/>
                      </a:endParaRPr>
                    </a:p>
                  </a:txBody>
                  <a:tcPr marL="68580" marR="68580" marT="0" marB="0"/>
                </a:tc>
                <a:tc>
                  <a:txBody>
                    <a:bodyPr/>
                    <a:lstStyle/>
                    <a:p>
                      <a:pPr algn="ctr" rtl="1">
                        <a:lnSpc>
                          <a:spcPct val="115000"/>
                        </a:lnSpc>
                        <a:spcAft>
                          <a:spcPts val="0"/>
                        </a:spcAft>
                      </a:pPr>
                      <a:r>
                        <a:rPr lang="en-US" sz="1600" dirty="0"/>
                        <a:t>1420</a:t>
                      </a:r>
                      <a:endParaRPr lang="en-US" sz="1600" dirty="0">
                        <a:solidFill>
                          <a:schemeClr val="tx1"/>
                        </a:solidFill>
                        <a:latin typeface="+mn-lt"/>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81000"/>
            <a:ext cx="6629400" cy="1754326"/>
          </a:xfrm>
          <a:prstGeom prst="rect">
            <a:avLst/>
          </a:prstGeom>
          <a:noFill/>
        </p:spPr>
        <p:txBody>
          <a:bodyPr wrap="square" rtlCol="1">
            <a:spAutoFit/>
          </a:bodyPr>
          <a:lstStyle/>
          <a:p>
            <a:r>
              <a:rPr lang="en-US" b="1" dirty="0" smtClean="0"/>
              <a:t>**The cost of the switch gear and the auxiliary requirements: </a:t>
            </a:r>
            <a:endParaRPr lang="en-US" dirty="0" smtClean="0"/>
          </a:p>
          <a:p>
            <a:r>
              <a:rPr lang="en-US" b="1" dirty="0" smtClean="0"/>
              <a:t>The depend on the operating voltage and on the kind of the S.G that is used.</a:t>
            </a:r>
          </a:p>
          <a:p>
            <a:endParaRPr lang="en-US" b="1" dirty="0" smtClean="0"/>
          </a:p>
          <a:p>
            <a:r>
              <a:rPr lang="en-US" b="1" dirty="0" smtClean="0"/>
              <a:t>In the next table the calculation of  network # 1</a:t>
            </a:r>
          </a:p>
          <a:p>
            <a:endParaRPr lang="en-US" b="1" dirty="0" smtClean="0"/>
          </a:p>
        </p:txBody>
      </p:sp>
      <p:graphicFrame>
        <p:nvGraphicFramePr>
          <p:cNvPr id="3" name="Table 2"/>
          <p:cNvGraphicFramePr>
            <a:graphicFrameLocks noGrp="1"/>
          </p:cNvGraphicFramePr>
          <p:nvPr/>
        </p:nvGraphicFramePr>
        <p:xfrm>
          <a:off x="304800" y="1905000"/>
          <a:ext cx="8458199" cy="3733799"/>
        </p:xfrm>
        <a:graphic>
          <a:graphicData uri="http://schemas.openxmlformats.org/drawingml/2006/table">
            <a:tbl>
              <a:tblPr>
                <a:tableStyleId>{5940675A-B579-460E-94D1-54222C63F5DA}</a:tableStyleId>
              </a:tblPr>
              <a:tblGrid>
                <a:gridCol w="1988115"/>
                <a:gridCol w="1988115"/>
                <a:gridCol w="1737954"/>
                <a:gridCol w="1737954"/>
                <a:gridCol w="1006061"/>
              </a:tblGrid>
              <a:tr h="878541">
                <a:tc>
                  <a:txBody>
                    <a:bodyPr/>
                    <a:lstStyle/>
                    <a:p>
                      <a:pPr algn="ctr" rtl="0">
                        <a:lnSpc>
                          <a:spcPct val="115000"/>
                        </a:lnSpc>
                        <a:spcAft>
                          <a:spcPts val="0"/>
                        </a:spcAft>
                        <a:tabLst>
                          <a:tab pos="1474470" algn="l"/>
                        </a:tabLst>
                      </a:pPr>
                      <a:r>
                        <a:rPr lang="en-US" sz="1800" dirty="0"/>
                        <a:t>Bus #</a:t>
                      </a:r>
                      <a:endParaRPr lang="en-US" sz="1800" dirty="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Switchgear #</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Voltage (KV)</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Cost of S.G(10</a:t>
                      </a:r>
                      <a:r>
                        <a:rPr lang="en-US" sz="1800" baseline="30000"/>
                        <a:t>3</a:t>
                      </a:r>
                      <a:r>
                        <a:rPr lang="en-US" sz="1800"/>
                        <a:t>*Ruble)</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K constant</a:t>
                      </a:r>
                      <a:endParaRPr lang="en-US" sz="1800">
                        <a:solidFill>
                          <a:schemeClr val="tx1"/>
                        </a:solidFill>
                        <a:latin typeface="+mn-lt"/>
                        <a:ea typeface="Calibri"/>
                        <a:cs typeface="Arial"/>
                      </a:endParaRPr>
                    </a:p>
                  </a:txBody>
                  <a:tcPr marL="68580" marR="68580" marT="0" marB="0"/>
                </a:tc>
              </a:tr>
              <a:tr h="345141">
                <a:tc>
                  <a:txBody>
                    <a:bodyPr/>
                    <a:lstStyle/>
                    <a:p>
                      <a:pPr algn="ctr" rtl="0">
                        <a:lnSpc>
                          <a:spcPct val="115000"/>
                        </a:lnSpc>
                        <a:spcAft>
                          <a:spcPts val="0"/>
                        </a:spcAft>
                        <a:tabLst>
                          <a:tab pos="1474470" algn="l"/>
                        </a:tabLst>
                      </a:pPr>
                      <a:r>
                        <a:rPr lang="en-US" sz="1800" dirty="0"/>
                        <a:t>1</a:t>
                      </a:r>
                      <a:endParaRPr lang="en-US" sz="1800" dirty="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#11</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220</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595</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a:t>
                      </a:r>
                      <a:endParaRPr lang="en-US" sz="1800">
                        <a:solidFill>
                          <a:schemeClr val="tx1"/>
                        </a:solidFill>
                        <a:latin typeface="+mn-lt"/>
                        <a:ea typeface="Calibri"/>
                        <a:cs typeface="Arial"/>
                      </a:endParaRPr>
                    </a:p>
                  </a:txBody>
                  <a:tcPr marL="68580" marR="68580" marT="0" marB="0"/>
                </a:tc>
              </a:tr>
              <a:tr h="345141">
                <a:tc>
                  <a:txBody>
                    <a:bodyPr/>
                    <a:lstStyle/>
                    <a:p>
                      <a:pPr algn="ctr" rtl="0">
                        <a:lnSpc>
                          <a:spcPct val="115000"/>
                        </a:lnSpc>
                        <a:spcAft>
                          <a:spcPts val="0"/>
                        </a:spcAft>
                        <a:tabLst>
                          <a:tab pos="1474470" algn="l"/>
                        </a:tabLst>
                      </a:pPr>
                      <a:r>
                        <a:rPr lang="en-US" sz="1800"/>
                        <a:t>2</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#4</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110</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36.3</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130</a:t>
                      </a:r>
                      <a:endParaRPr lang="en-US" sz="1800">
                        <a:solidFill>
                          <a:schemeClr val="tx1"/>
                        </a:solidFill>
                        <a:latin typeface="+mn-lt"/>
                        <a:ea typeface="Calibri"/>
                        <a:cs typeface="Arial"/>
                      </a:endParaRPr>
                    </a:p>
                  </a:txBody>
                  <a:tcPr marL="68580" marR="68580" marT="0" marB="0"/>
                </a:tc>
              </a:tr>
              <a:tr h="345141">
                <a:tc rowSpan="2">
                  <a:txBody>
                    <a:bodyPr/>
                    <a:lstStyle/>
                    <a:p>
                      <a:pPr algn="ctr" rtl="0">
                        <a:lnSpc>
                          <a:spcPct val="115000"/>
                        </a:lnSpc>
                        <a:spcAft>
                          <a:spcPts val="0"/>
                        </a:spcAft>
                        <a:tabLst>
                          <a:tab pos="1474470" algn="l"/>
                        </a:tabLst>
                      </a:pPr>
                      <a:r>
                        <a:rPr lang="en-US" sz="1800"/>
                        <a:t>3</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#5 at H.T</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220</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180</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520</a:t>
                      </a:r>
                      <a:endParaRPr lang="en-US" sz="1800">
                        <a:solidFill>
                          <a:schemeClr val="tx1"/>
                        </a:solidFill>
                        <a:latin typeface="+mn-lt"/>
                        <a:ea typeface="Calibri"/>
                        <a:cs typeface="Arial"/>
                      </a:endParaRPr>
                    </a:p>
                  </a:txBody>
                  <a:tcPr marL="68580" marR="68580" marT="0" marB="0"/>
                </a:tc>
              </a:tr>
              <a:tr h="345141">
                <a:tc vMerge="1">
                  <a:txBody>
                    <a:bodyPr/>
                    <a:lstStyle/>
                    <a:p>
                      <a:pPr rtl="1"/>
                      <a:endParaRPr lang="ar-JO"/>
                    </a:p>
                  </a:txBody>
                  <a:tcPr/>
                </a:tc>
                <a:tc>
                  <a:txBody>
                    <a:bodyPr/>
                    <a:lstStyle/>
                    <a:p>
                      <a:pPr algn="ctr" rtl="0">
                        <a:lnSpc>
                          <a:spcPct val="115000"/>
                        </a:lnSpc>
                        <a:spcAft>
                          <a:spcPts val="0"/>
                        </a:spcAft>
                        <a:tabLst>
                          <a:tab pos="1474470" algn="l"/>
                        </a:tabLst>
                      </a:pPr>
                      <a:r>
                        <a:rPr lang="en-US" sz="1800"/>
                        <a:t># 11 at M.T</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110</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294</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290</a:t>
                      </a:r>
                      <a:endParaRPr lang="en-US" sz="1800">
                        <a:solidFill>
                          <a:schemeClr val="tx1"/>
                        </a:solidFill>
                        <a:latin typeface="+mn-lt"/>
                        <a:ea typeface="Calibri"/>
                        <a:cs typeface="Arial"/>
                      </a:endParaRPr>
                    </a:p>
                  </a:txBody>
                  <a:tcPr marL="68580" marR="68580" marT="0" marB="0"/>
                </a:tc>
              </a:tr>
              <a:tr h="345141">
                <a:tc>
                  <a:txBody>
                    <a:bodyPr/>
                    <a:lstStyle/>
                    <a:p>
                      <a:pPr algn="ctr" rtl="0">
                        <a:lnSpc>
                          <a:spcPct val="115000"/>
                        </a:lnSpc>
                        <a:spcAft>
                          <a:spcPts val="0"/>
                        </a:spcAft>
                        <a:tabLst>
                          <a:tab pos="1474470" algn="l"/>
                        </a:tabLst>
                      </a:pPr>
                      <a:r>
                        <a:rPr lang="en-US" sz="1800"/>
                        <a:t>4</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#4</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110</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36.3</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130</a:t>
                      </a:r>
                      <a:endParaRPr lang="en-US" sz="1800">
                        <a:solidFill>
                          <a:schemeClr val="tx1"/>
                        </a:solidFill>
                        <a:latin typeface="+mn-lt"/>
                        <a:ea typeface="Calibri"/>
                        <a:cs typeface="Arial"/>
                      </a:endParaRPr>
                    </a:p>
                  </a:txBody>
                  <a:tcPr marL="68580" marR="68580" marT="0" marB="0"/>
                </a:tc>
              </a:tr>
              <a:tr h="345141">
                <a:tc>
                  <a:txBody>
                    <a:bodyPr/>
                    <a:lstStyle/>
                    <a:p>
                      <a:pPr algn="ctr" rtl="0">
                        <a:lnSpc>
                          <a:spcPct val="115000"/>
                        </a:lnSpc>
                        <a:spcAft>
                          <a:spcPts val="0"/>
                        </a:spcAft>
                        <a:tabLst>
                          <a:tab pos="1474470" algn="l"/>
                        </a:tabLst>
                      </a:pPr>
                      <a:r>
                        <a:rPr lang="en-US" sz="1800"/>
                        <a:t>5</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#11</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110</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294</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290</a:t>
                      </a:r>
                      <a:endParaRPr lang="en-US" sz="1800">
                        <a:solidFill>
                          <a:schemeClr val="tx1"/>
                        </a:solidFill>
                        <a:latin typeface="+mn-lt"/>
                        <a:ea typeface="Calibri"/>
                        <a:cs typeface="Arial"/>
                      </a:endParaRPr>
                    </a:p>
                  </a:txBody>
                  <a:tcPr marL="68580" marR="68580" marT="0" marB="0"/>
                </a:tc>
              </a:tr>
              <a:tr h="345141">
                <a:tc>
                  <a:txBody>
                    <a:bodyPr/>
                    <a:lstStyle/>
                    <a:p>
                      <a:pPr algn="ctr" rtl="0">
                        <a:lnSpc>
                          <a:spcPct val="115000"/>
                        </a:lnSpc>
                        <a:spcAft>
                          <a:spcPts val="0"/>
                        </a:spcAft>
                        <a:tabLst>
                          <a:tab pos="1474470" algn="l"/>
                        </a:tabLst>
                      </a:pPr>
                      <a:r>
                        <a:rPr lang="en-US" sz="1800"/>
                        <a:t>6</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#4</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dirty="0"/>
                        <a:t>110</a:t>
                      </a:r>
                      <a:endParaRPr lang="en-US" sz="1800" dirty="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36.3</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r>
                        <a:rPr lang="en-US" sz="1800"/>
                        <a:t>130</a:t>
                      </a:r>
                      <a:endParaRPr lang="en-US" sz="1800">
                        <a:solidFill>
                          <a:schemeClr val="tx1"/>
                        </a:solidFill>
                        <a:latin typeface="+mn-lt"/>
                        <a:ea typeface="Calibri"/>
                        <a:cs typeface="Arial"/>
                      </a:endParaRPr>
                    </a:p>
                  </a:txBody>
                  <a:tcPr marL="68580" marR="68580" marT="0" marB="0"/>
                </a:tc>
              </a:tr>
              <a:tr h="439271">
                <a:tc>
                  <a:txBody>
                    <a:bodyPr/>
                    <a:lstStyle/>
                    <a:p>
                      <a:pPr algn="ctr" rtl="0">
                        <a:lnSpc>
                          <a:spcPct val="115000"/>
                        </a:lnSpc>
                        <a:spcAft>
                          <a:spcPts val="0"/>
                        </a:spcAft>
                        <a:tabLst>
                          <a:tab pos="1474470" algn="l"/>
                        </a:tabLst>
                      </a:pPr>
                      <a:r>
                        <a:rPr lang="en-US" sz="1800"/>
                        <a:t>Total </a:t>
                      </a: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tabLst>
                          <a:tab pos="1474470" algn="l"/>
                        </a:tabLst>
                      </a:pPr>
                      <a:endParaRPr lang="en-US" sz="1800">
                        <a:solidFill>
                          <a:schemeClr val="tx1"/>
                        </a:solidFill>
                        <a:latin typeface="+mn-lt"/>
                        <a:ea typeface="Calibri"/>
                        <a:cs typeface="Arial"/>
                      </a:endParaRPr>
                    </a:p>
                  </a:txBody>
                  <a:tcPr marL="68580" marR="68580" marT="0" marB="0"/>
                </a:tc>
                <a:tc>
                  <a:txBody>
                    <a:bodyPr/>
                    <a:lstStyle/>
                    <a:p>
                      <a:pPr algn="ctr" rtl="0">
                        <a:lnSpc>
                          <a:spcPct val="115000"/>
                        </a:lnSpc>
                        <a:spcAft>
                          <a:spcPts val="0"/>
                        </a:spcAft>
                      </a:pPr>
                      <a:r>
                        <a:rPr lang="en-US" sz="1800" dirty="0"/>
                        <a:t>1471.9</a:t>
                      </a:r>
                      <a:endParaRPr lang="en-US" sz="1800" dirty="0">
                        <a:solidFill>
                          <a:schemeClr val="tx1"/>
                        </a:solidFill>
                        <a:latin typeface="+mn-lt"/>
                        <a:ea typeface="Calibri"/>
                        <a:cs typeface="Arial"/>
                      </a:endParaRPr>
                    </a:p>
                  </a:txBody>
                  <a:tcPr marL="68580" marR="68580" marT="0" marB="0"/>
                </a:tc>
                <a:tc>
                  <a:txBody>
                    <a:bodyPr/>
                    <a:lstStyle/>
                    <a:p>
                      <a:pPr algn="ctr" rtl="0">
                        <a:lnSpc>
                          <a:spcPct val="115000"/>
                        </a:lnSpc>
                        <a:spcAft>
                          <a:spcPts val="0"/>
                        </a:spcAft>
                      </a:pPr>
                      <a:r>
                        <a:rPr lang="en-US" sz="1800" dirty="0"/>
                        <a:t>1490</a:t>
                      </a:r>
                      <a:endParaRPr lang="en-US" sz="1800" dirty="0">
                        <a:solidFill>
                          <a:schemeClr val="tx1"/>
                        </a:solidFill>
                        <a:latin typeface="+mn-lt"/>
                        <a:ea typeface="Calibri"/>
                        <a:cs typeface="Arial"/>
                      </a:endParaRPr>
                    </a:p>
                  </a:txBody>
                  <a:tcPr marL="68580" marR="68580" marT="0" marB="0"/>
                </a:tc>
              </a:tr>
            </a:tbl>
          </a:graphicData>
        </a:graphic>
      </p:graphicFrame>
      <p:sp>
        <p:nvSpPr>
          <p:cNvPr id="4" name="TextBox 3"/>
          <p:cNvSpPr txBox="1"/>
          <p:nvPr/>
        </p:nvSpPr>
        <p:spPr>
          <a:xfrm>
            <a:off x="457200" y="5657671"/>
            <a:ext cx="8153400" cy="1569660"/>
          </a:xfrm>
          <a:prstGeom prst="rect">
            <a:avLst/>
          </a:prstGeom>
          <a:noFill/>
        </p:spPr>
        <p:txBody>
          <a:bodyPr wrap="square" rtlCol="1">
            <a:spAutoFit/>
          </a:bodyPr>
          <a:lstStyle/>
          <a:p>
            <a:r>
              <a:rPr lang="en-US" sz="2400" dirty="0" smtClean="0"/>
              <a:t>The capital cost will be:</a:t>
            </a:r>
          </a:p>
          <a:p>
            <a:r>
              <a:rPr lang="en-US" sz="2400" dirty="0" smtClean="0"/>
              <a:t>K = K</a:t>
            </a:r>
            <a:r>
              <a:rPr lang="en-US" sz="2400" baseline="-25000" dirty="0" smtClean="0"/>
              <a:t>SUB </a:t>
            </a:r>
            <a:r>
              <a:rPr lang="en-US" sz="2400" dirty="0" smtClean="0"/>
              <a:t>+ K</a:t>
            </a:r>
            <a:r>
              <a:rPr lang="en-US" sz="2400" baseline="-25000" dirty="0" smtClean="0"/>
              <a:t>T.L</a:t>
            </a:r>
            <a:endParaRPr lang="en-US" sz="2400" dirty="0" smtClean="0"/>
          </a:p>
          <a:p>
            <a:r>
              <a:rPr lang="en-US" sz="2400" dirty="0" smtClean="0"/>
              <a:t>K=4381.9 +10007 =14388.9 * 10</a:t>
            </a:r>
            <a:r>
              <a:rPr lang="en-US" sz="2400" baseline="30000" dirty="0" smtClean="0"/>
              <a:t>3 </a:t>
            </a:r>
            <a:r>
              <a:rPr lang="en-US" sz="2400" dirty="0" smtClean="0"/>
              <a:t> Ruble.</a:t>
            </a:r>
          </a:p>
          <a:p>
            <a:endParaRPr lang="ar-JO"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8229600" cy="5509200"/>
          </a:xfrm>
          <a:prstGeom prst="rect">
            <a:avLst/>
          </a:prstGeom>
          <a:noFill/>
        </p:spPr>
        <p:txBody>
          <a:bodyPr wrap="square" rtlCol="1">
            <a:spAutoFit/>
          </a:bodyPr>
          <a:lstStyle/>
          <a:p>
            <a:r>
              <a:rPr lang="en-US" sz="2400" dirty="0" smtClean="0"/>
              <a:t>B-2 : Running cost:</a:t>
            </a:r>
          </a:p>
          <a:p>
            <a:r>
              <a:rPr lang="en-US" sz="2400" dirty="0" smtClean="0"/>
              <a:t>  </a:t>
            </a:r>
            <a:r>
              <a:rPr lang="en-US" sz="2000" dirty="0" smtClean="0"/>
              <a:t>the cost will be calculated as in the following equation:</a:t>
            </a:r>
          </a:p>
          <a:p>
            <a:r>
              <a:rPr lang="en-US" sz="2000" dirty="0" smtClean="0"/>
              <a:t>     I = I</a:t>
            </a:r>
            <a:r>
              <a:rPr lang="en-US" sz="2000" baseline="-25000" dirty="0" smtClean="0"/>
              <a:t>T.L </a:t>
            </a:r>
            <a:r>
              <a:rPr lang="en-US" sz="2000" dirty="0" smtClean="0"/>
              <a:t>+ I </a:t>
            </a:r>
            <a:r>
              <a:rPr lang="en-US" sz="2000" baseline="-25000" dirty="0" smtClean="0"/>
              <a:t>SUB </a:t>
            </a:r>
            <a:r>
              <a:rPr lang="en-US" sz="2000" dirty="0" smtClean="0"/>
              <a:t>+ I</a:t>
            </a:r>
            <a:r>
              <a:rPr lang="en-US" sz="2000" baseline="-25000" dirty="0" smtClean="0"/>
              <a:t> ∆w </a:t>
            </a:r>
            <a:r>
              <a:rPr lang="en-US" sz="2000" dirty="0" smtClean="0"/>
              <a:t>.</a:t>
            </a:r>
          </a:p>
          <a:p>
            <a:r>
              <a:rPr lang="en-US" sz="2400" dirty="0" smtClean="0"/>
              <a:t>   </a:t>
            </a:r>
            <a:r>
              <a:rPr lang="en-US" sz="2000" dirty="0" smtClean="0"/>
              <a:t>which is equal to this equation:</a:t>
            </a:r>
          </a:p>
          <a:p>
            <a:r>
              <a:rPr lang="en-US" sz="2000" dirty="0" smtClean="0"/>
              <a:t>      I = (n* K</a:t>
            </a:r>
            <a:r>
              <a:rPr lang="en-US" sz="2000" baseline="-25000" dirty="0" smtClean="0"/>
              <a:t>T.L</a:t>
            </a:r>
            <a:r>
              <a:rPr lang="en-US" sz="2000" dirty="0" smtClean="0"/>
              <a:t>) + (m*K </a:t>
            </a:r>
            <a:r>
              <a:rPr lang="en-US" sz="2000" baseline="-25000" dirty="0" smtClean="0"/>
              <a:t>sub­</a:t>
            </a:r>
            <a:r>
              <a:rPr lang="en-US" sz="2000" dirty="0" smtClean="0"/>
              <a:t>)+ Z </a:t>
            </a:r>
            <a:r>
              <a:rPr lang="en-US" sz="2000" baseline="-25000" dirty="0" smtClean="0"/>
              <a:t>losses</a:t>
            </a:r>
            <a:r>
              <a:rPr lang="en-US" sz="2000" dirty="0" smtClean="0"/>
              <a:t>.</a:t>
            </a:r>
          </a:p>
          <a:p>
            <a:endParaRPr lang="en-US" sz="2000" dirty="0" smtClean="0"/>
          </a:p>
          <a:p>
            <a:pPr lvl="0"/>
            <a:r>
              <a:rPr lang="en-US" sz="2000" dirty="0" smtClean="0"/>
              <a:t>Where  Z </a:t>
            </a:r>
            <a:r>
              <a:rPr lang="en-US" sz="2000" baseline="-25000" dirty="0" smtClean="0"/>
              <a:t>losses</a:t>
            </a:r>
            <a:r>
              <a:rPr lang="en-US" sz="2000" dirty="0" smtClean="0"/>
              <a:t>= z</a:t>
            </a:r>
            <a:r>
              <a:rPr lang="en-US" sz="2000" baseline="-25000" dirty="0" smtClean="0"/>
              <a:t> L </a:t>
            </a:r>
            <a:r>
              <a:rPr lang="en-US" sz="2000" dirty="0" smtClean="0"/>
              <a:t>* (∆W</a:t>
            </a:r>
            <a:r>
              <a:rPr lang="en-US" sz="2000" baseline="-25000" dirty="0" smtClean="0"/>
              <a:t>1 </a:t>
            </a:r>
            <a:r>
              <a:rPr lang="en-US" sz="2000" dirty="0" smtClean="0"/>
              <a:t>+∆W</a:t>
            </a:r>
            <a:r>
              <a:rPr lang="en-US" sz="2000" baseline="-25000" dirty="0" smtClean="0"/>
              <a:t>2</a:t>
            </a:r>
            <a:r>
              <a:rPr lang="en-US" sz="2000" dirty="0" smtClean="0"/>
              <a:t>)</a:t>
            </a:r>
          </a:p>
          <a:p>
            <a:pPr lvl="0"/>
            <a:endParaRPr lang="en-US" sz="2000" dirty="0" smtClean="0"/>
          </a:p>
          <a:p>
            <a:r>
              <a:rPr lang="en-US" sz="2000" dirty="0" smtClean="0"/>
              <a:t>∆W</a:t>
            </a:r>
            <a:r>
              <a:rPr lang="en-US" sz="2000" baseline="-25000" dirty="0" smtClean="0"/>
              <a:t>2</a:t>
            </a:r>
            <a:r>
              <a:rPr lang="en-US" sz="2000" dirty="0" smtClean="0"/>
              <a:t>= T *</a:t>
            </a:r>
            <a:r>
              <a:rPr lang="en-US" sz="2000" baseline="-25000" dirty="0" smtClean="0"/>
              <a:t>O.C</a:t>
            </a:r>
            <a:endParaRPr lang="en-US" sz="2000" dirty="0" smtClean="0"/>
          </a:p>
          <a:p>
            <a:r>
              <a:rPr lang="en-US" sz="2000" dirty="0" smtClean="0"/>
              <a:t>∆W</a:t>
            </a:r>
            <a:r>
              <a:rPr lang="en-US" sz="2000" baseline="-25000" dirty="0" smtClean="0"/>
              <a:t>1</a:t>
            </a:r>
            <a:r>
              <a:rPr lang="en-US" sz="2000" dirty="0" smtClean="0"/>
              <a:t>= Ʈ ( </a:t>
            </a:r>
            <a:r>
              <a:rPr lang="en-US" sz="2000" baseline="-25000" dirty="0" smtClean="0"/>
              <a:t>T.L </a:t>
            </a:r>
            <a:r>
              <a:rPr lang="en-US" sz="2000" dirty="0" smtClean="0"/>
              <a:t>+ </a:t>
            </a:r>
            <a:r>
              <a:rPr lang="en-US" sz="2000" baseline="-25000" dirty="0" smtClean="0"/>
              <a:t> T.R</a:t>
            </a:r>
            <a:r>
              <a:rPr lang="en-US" sz="2000" dirty="0" smtClean="0"/>
              <a:t>)</a:t>
            </a:r>
          </a:p>
          <a:p>
            <a:endParaRPr lang="en-US" sz="2000" dirty="0" smtClean="0"/>
          </a:p>
          <a:p>
            <a:r>
              <a:rPr lang="en-US" sz="2000" dirty="0" smtClean="0"/>
              <a:t>Where    Ʈ=(0.124 + </a:t>
            </a:r>
            <a:r>
              <a:rPr lang="en-US" sz="2000" dirty="0" err="1" smtClean="0"/>
              <a:t>T</a:t>
            </a:r>
            <a:r>
              <a:rPr lang="en-US" sz="2000" baseline="-25000" dirty="0" err="1" smtClean="0"/>
              <a:t>max</a:t>
            </a:r>
            <a:r>
              <a:rPr lang="en-US" sz="2000" dirty="0" smtClean="0"/>
              <a:t>*10</a:t>
            </a:r>
            <a:r>
              <a:rPr lang="en-US" sz="2000" baseline="30000" dirty="0" smtClean="0"/>
              <a:t>-4</a:t>
            </a:r>
            <a:r>
              <a:rPr lang="en-US" sz="2000" dirty="0" smtClean="0"/>
              <a:t>) *8760 ,taking </a:t>
            </a:r>
            <a:r>
              <a:rPr lang="en-US" sz="2000" dirty="0" err="1" smtClean="0"/>
              <a:t>T</a:t>
            </a:r>
            <a:r>
              <a:rPr lang="en-US" sz="2000" baseline="-25000" dirty="0" err="1" smtClean="0"/>
              <a:t>max</a:t>
            </a:r>
            <a:r>
              <a:rPr lang="en-US" sz="2000" dirty="0" smtClean="0"/>
              <a:t> = 4000 hours </a:t>
            </a:r>
          </a:p>
          <a:p>
            <a:r>
              <a:rPr lang="en-US" sz="2000" dirty="0" smtClean="0">
                <a:sym typeface="Wingdings"/>
              </a:rPr>
              <a:t></a:t>
            </a:r>
            <a:r>
              <a:rPr lang="en-US" sz="2000" dirty="0" smtClean="0"/>
              <a:t> Ʈ = 2405 hours</a:t>
            </a:r>
          </a:p>
          <a:p>
            <a:r>
              <a:rPr lang="en-US" sz="2000" dirty="0" smtClean="0"/>
              <a:t> </a:t>
            </a:r>
          </a:p>
          <a:p>
            <a:r>
              <a:rPr lang="en-US" sz="2000" dirty="0" smtClean="0"/>
              <a:t>In the next tables we will show the power losses in the transformers and in the T.L .</a:t>
            </a:r>
          </a:p>
          <a:p>
            <a:endParaRPr lang="en-US" sz="20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 y="1371600"/>
          <a:ext cx="8839199" cy="4572002"/>
        </p:xfrm>
        <a:graphic>
          <a:graphicData uri="http://schemas.openxmlformats.org/drawingml/2006/table">
            <a:tbl>
              <a:tblPr>
                <a:tableStyleId>{5940675A-B579-460E-94D1-54222C63F5DA}</a:tableStyleId>
              </a:tblPr>
              <a:tblGrid>
                <a:gridCol w="1767425"/>
                <a:gridCol w="1767425"/>
                <a:gridCol w="1948726"/>
                <a:gridCol w="1587161"/>
                <a:gridCol w="1768462"/>
              </a:tblGrid>
              <a:tr h="703382">
                <a:tc>
                  <a:txBody>
                    <a:bodyPr/>
                    <a:lstStyle/>
                    <a:p>
                      <a:pPr marL="457200" algn="ctr" rtl="1">
                        <a:lnSpc>
                          <a:spcPct val="115000"/>
                        </a:lnSpc>
                        <a:spcAft>
                          <a:spcPts val="0"/>
                        </a:spcAft>
                      </a:pPr>
                      <a:r>
                        <a:rPr lang="en-US" sz="1600" dirty="0"/>
                        <a:t>Branches</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Voltage (KV)</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P+jQ (MVA)</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R (Ω)</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∆P</a:t>
                      </a:r>
                      <a:r>
                        <a:rPr lang="en-US" sz="1600" baseline="-25000"/>
                        <a:t>T.L</a:t>
                      </a:r>
                      <a:r>
                        <a:rPr lang="en-US" sz="1600"/>
                        <a:t>(MW) </a:t>
                      </a:r>
                      <a:endParaRPr lang="en-US" sz="1600">
                        <a:solidFill>
                          <a:schemeClr val="tx1"/>
                        </a:solidFill>
                        <a:latin typeface="+mj-lt"/>
                        <a:ea typeface="Calibri"/>
                        <a:cs typeface="Arial"/>
                      </a:endParaRPr>
                    </a:p>
                  </a:txBody>
                  <a:tcPr marL="68580" marR="68580" marT="0" marB="0"/>
                </a:tc>
              </a:tr>
              <a:tr h="552660">
                <a:tc>
                  <a:txBody>
                    <a:bodyPr/>
                    <a:lstStyle/>
                    <a:p>
                      <a:pPr marL="457200" algn="ctr" rtl="1">
                        <a:lnSpc>
                          <a:spcPct val="115000"/>
                        </a:lnSpc>
                        <a:spcAft>
                          <a:spcPts val="0"/>
                        </a:spcAft>
                      </a:pPr>
                      <a:r>
                        <a:rPr lang="en-US" sz="1600" dirty="0"/>
                        <a:t>A-1</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220</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70.54+j23.66</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6.05</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0.6916</a:t>
                      </a:r>
                      <a:endParaRPr lang="en-US" sz="1600">
                        <a:solidFill>
                          <a:schemeClr val="tx1"/>
                        </a:solidFill>
                        <a:latin typeface="+mj-lt"/>
                        <a:ea typeface="Calibri"/>
                        <a:cs typeface="Arial"/>
                      </a:endParaRPr>
                    </a:p>
                  </a:txBody>
                  <a:tcPr marL="68580" marR="68580" marT="0" marB="0"/>
                </a:tc>
              </a:tr>
              <a:tr h="552660">
                <a:tc>
                  <a:txBody>
                    <a:bodyPr/>
                    <a:lstStyle/>
                    <a:p>
                      <a:pPr marL="457200" algn="ctr" rtl="1">
                        <a:lnSpc>
                          <a:spcPct val="115000"/>
                        </a:lnSpc>
                        <a:spcAft>
                          <a:spcPts val="0"/>
                        </a:spcAft>
                      </a:pPr>
                      <a:r>
                        <a:rPr lang="en-US" sz="1600"/>
                        <a:t>A-2</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110</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26.6+j10.75</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15.3</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0.898</a:t>
                      </a:r>
                      <a:endParaRPr lang="en-US" sz="1600">
                        <a:solidFill>
                          <a:schemeClr val="tx1"/>
                        </a:solidFill>
                        <a:latin typeface="+mj-lt"/>
                        <a:ea typeface="Calibri"/>
                        <a:cs typeface="Arial"/>
                      </a:endParaRPr>
                    </a:p>
                  </a:txBody>
                  <a:tcPr marL="68580" marR="68580" marT="0" marB="0"/>
                </a:tc>
              </a:tr>
              <a:tr h="552660">
                <a:tc>
                  <a:txBody>
                    <a:bodyPr/>
                    <a:lstStyle/>
                    <a:p>
                      <a:pPr marL="457200" algn="ctr" rtl="1">
                        <a:lnSpc>
                          <a:spcPct val="115000"/>
                        </a:lnSpc>
                        <a:spcAft>
                          <a:spcPts val="0"/>
                        </a:spcAft>
                      </a:pPr>
                      <a:r>
                        <a:rPr lang="en-US" sz="1600" dirty="0"/>
                        <a:t>1-3</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220</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46.54+j14.066</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6.05</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0.297</a:t>
                      </a:r>
                      <a:endParaRPr lang="en-US" sz="1600">
                        <a:solidFill>
                          <a:schemeClr val="tx1"/>
                        </a:solidFill>
                        <a:latin typeface="+mj-lt"/>
                        <a:ea typeface="Calibri"/>
                        <a:cs typeface="Arial"/>
                      </a:endParaRPr>
                    </a:p>
                  </a:txBody>
                  <a:tcPr marL="68580" marR="68580" marT="0" marB="0"/>
                </a:tc>
              </a:tr>
              <a:tr h="552660">
                <a:tc>
                  <a:txBody>
                    <a:bodyPr/>
                    <a:lstStyle/>
                    <a:p>
                      <a:pPr marL="457200" algn="ctr" rtl="1">
                        <a:lnSpc>
                          <a:spcPct val="115000"/>
                        </a:lnSpc>
                        <a:spcAft>
                          <a:spcPts val="0"/>
                        </a:spcAft>
                      </a:pPr>
                      <a:r>
                        <a:rPr lang="en-US" sz="1600"/>
                        <a:t>3-4</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110</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10.2+j3.32</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21.4</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0.203</a:t>
                      </a:r>
                      <a:endParaRPr lang="en-US" sz="1600">
                        <a:solidFill>
                          <a:schemeClr val="tx1"/>
                        </a:solidFill>
                        <a:latin typeface="+mj-lt"/>
                        <a:ea typeface="Calibri"/>
                        <a:cs typeface="Arial"/>
                      </a:endParaRPr>
                    </a:p>
                  </a:txBody>
                  <a:tcPr marL="68580" marR="68580" marT="0" marB="0"/>
                </a:tc>
              </a:tr>
              <a:tr h="552660">
                <a:tc>
                  <a:txBody>
                    <a:bodyPr/>
                    <a:lstStyle/>
                    <a:p>
                      <a:pPr marL="457200" algn="ctr" rtl="1">
                        <a:lnSpc>
                          <a:spcPct val="115000"/>
                        </a:lnSpc>
                        <a:spcAft>
                          <a:spcPts val="0"/>
                        </a:spcAft>
                      </a:pPr>
                      <a:r>
                        <a:rPr lang="en-US" sz="1600"/>
                        <a:t>3-5</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110</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19.74+j5.596</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21.4</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0.7445</a:t>
                      </a:r>
                      <a:endParaRPr lang="en-US" sz="1600" dirty="0">
                        <a:solidFill>
                          <a:schemeClr val="tx1"/>
                        </a:solidFill>
                        <a:latin typeface="+mj-lt"/>
                        <a:ea typeface="Calibri"/>
                        <a:cs typeface="Arial"/>
                      </a:endParaRPr>
                    </a:p>
                  </a:txBody>
                  <a:tcPr marL="68580" marR="68580" marT="0" marB="0"/>
                </a:tc>
              </a:tr>
              <a:tr h="552660">
                <a:tc>
                  <a:txBody>
                    <a:bodyPr/>
                    <a:lstStyle/>
                    <a:p>
                      <a:pPr marL="457200" algn="ctr" rtl="1">
                        <a:lnSpc>
                          <a:spcPct val="115000"/>
                        </a:lnSpc>
                        <a:spcAft>
                          <a:spcPts val="0"/>
                        </a:spcAft>
                      </a:pPr>
                      <a:r>
                        <a:rPr lang="en-US" sz="1600"/>
                        <a:t>5-6</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a:t>110</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6.24+j2.076</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21.4</a:t>
                      </a:r>
                      <a:endParaRPr lang="en-US" sz="1600" dirty="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r>
                        <a:rPr lang="en-US" sz="1600" dirty="0"/>
                        <a:t>0.076</a:t>
                      </a:r>
                      <a:endParaRPr lang="en-US" sz="1600" dirty="0">
                        <a:solidFill>
                          <a:schemeClr val="tx1"/>
                        </a:solidFill>
                        <a:latin typeface="+mj-lt"/>
                        <a:ea typeface="Calibri"/>
                        <a:cs typeface="Arial"/>
                      </a:endParaRPr>
                    </a:p>
                  </a:txBody>
                  <a:tcPr marL="68580" marR="68580" marT="0" marB="0"/>
                </a:tc>
              </a:tr>
              <a:tr h="552660">
                <a:tc>
                  <a:txBody>
                    <a:bodyPr/>
                    <a:lstStyle/>
                    <a:p>
                      <a:pPr marL="457200" algn="ctr" rtl="1">
                        <a:lnSpc>
                          <a:spcPct val="115000"/>
                        </a:lnSpc>
                        <a:spcAft>
                          <a:spcPts val="0"/>
                        </a:spcAft>
                      </a:pPr>
                      <a:r>
                        <a:rPr lang="en-US" sz="1600"/>
                        <a:t>Total</a:t>
                      </a: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endParaRPr lang="en-US" sz="1600">
                        <a:solidFill>
                          <a:schemeClr val="tx1"/>
                        </a:solidFill>
                        <a:latin typeface="+mj-lt"/>
                        <a:ea typeface="Calibri"/>
                        <a:cs typeface="Arial"/>
                      </a:endParaRPr>
                    </a:p>
                  </a:txBody>
                  <a:tcPr marL="68580" marR="68580" marT="0" marB="0"/>
                </a:tc>
                <a:tc>
                  <a:txBody>
                    <a:bodyPr/>
                    <a:lstStyle/>
                    <a:p>
                      <a:pPr marL="457200" algn="ctr" rtl="1">
                        <a:lnSpc>
                          <a:spcPct val="115000"/>
                        </a:lnSpc>
                        <a:spcAft>
                          <a:spcPts val="0"/>
                        </a:spcAft>
                      </a:pPr>
                      <a:endParaRPr lang="en-US" sz="1600">
                        <a:solidFill>
                          <a:schemeClr val="tx1"/>
                        </a:solidFill>
                        <a:latin typeface="+mj-lt"/>
                        <a:ea typeface="Calibri"/>
                        <a:cs typeface="Arial"/>
                      </a:endParaRPr>
                    </a:p>
                  </a:txBody>
                  <a:tcPr marL="68580" marR="68580" marT="0" marB="0"/>
                </a:tc>
                <a:tc>
                  <a:txBody>
                    <a:bodyPr/>
                    <a:lstStyle/>
                    <a:p>
                      <a:pPr algn="ctr" rtl="0">
                        <a:lnSpc>
                          <a:spcPct val="115000"/>
                        </a:lnSpc>
                        <a:spcAft>
                          <a:spcPts val="0"/>
                        </a:spcAft>
                      </a:pPr>
                      <a:r>
                        <a:rPr lang="en-US" sz="1600" dirty="0"/>
                        <a:t>2.9101</a:t>
                      </a:r>
                      <a:endParaRPr lang="en-US" sz="1600" dirty="0">
                        <a:solidFill>
                          <a:schemeClr val="tx1"/>
                        </a:solidFill>
                        <a:latin typeface="+mj-lt"/>
                        <a:ea typeface="Calibri"/>
                        <a:cs typeface="Arial"/>
                      </a:endParaRPr>
                    </a:p>
                  </a:txBody>
                  <a:tcPr marL="68580" marR="68580" marT="0" marB="0"/>
                </a:tc>
              </a:tr>
            </a:tbl>
          </a:graphicData>
        </a:graphic>
      </p:graphicFrame>
      <p:sp>
        <p:nvSpPr>
          <p:cNvPr id="3" name="TextBox 2"/>
          <p:cNvSpPr txBox="1"/>
          <p:nvPr/>
        </p:nvSpPr>
        <p:spPr>
          <a:xfrm>
            <a:off x="685800" y="152400"/>
            <a:ext cx="6172200" cy="381000"/>
          </a:xfrm>
          <a:prstGeom prst="rect">
            <a:avLst/>
          </a:prstGeom>
          <a:noFill/>
        </p:spPr>
        <p:txBody>
          <a:bodyPr wrap="square" rtlCol="1">
            <a:spAutoFit/>
          </a:bodyPr>
          <a:lstStyle/>
          <a:p>
            <a:r>
              <a:rPr lang="en-US" dirty="0" smtClean="0"/>
              <a:t>Power loss in the T.L</a:t>
            </a:r>
            <a:endParaRPr lang="ar-JO"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645651"/>
          <a:ext cx="8458200" cy="5161164"/>
        </p:xfrm>
        <a:graphic>
          <a:graphicData uri="http://schemas.openxmlformats.org/drawingml/2006/table">
            <a:tbl>
              <a:tblPr>
                <a:tableStyleId>{5940675A-B579-460E-94D1-54222C63F5DA}</a:tableStyleId>
              </a:tblPr>
              <a:tblGrid>
                <a:gridCol w="1752600"/>
                <a:gridCol w="1295400"/>
                <a:gridCol w="1905000"/>
                <a:gridCol w="990600"/>
                <a:gridCol w="1219200"/>
                <a:gridCol w="1295400"/>
              </a:tblGrid>
              <a:tr h="681109">
                <a:tc>
                  <a:txBody>
                    <a:bodyPr/>
                    <a:lstStyle/>
                    <a:p>
                      <a:pPr marL="457200" algn="ctr" rtl="1">
                        <a:lnSpc>
                          <a:spcPct val="115000"/>
                        </a:lnSpc>
                        <a:spcAft>
                          <a:spcPts val="0"/>
                        </a:spcAft>
                      </a:pPr>
                      <a:r>
                        <a:rPr lang="en-US" sz="1800" dirty="0" smtClean="0"/>
                        <a:t>Transformer </a:t>
                      </a:r>
                      <a:r>
                        <a:rPr lang="en-US" sz="1800" dirty="0"/>
                        <a:t>#</a:t>
                      </a:r>
                      <a:endParaRPr lang="en-US" sz="1800" dirty="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dirty="0"/>
                        <a:t>Voltage (KV)</a:t>
                      </a:r>
                      <a:endParaRPr lang="en-US" sz="1800" dirty="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P+jQ (MVA)</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R(Ω)</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dirty="0"/>
                        <a:t>∆</a:t>
                      </a:r>
                      <a:r>
                        <a:rPr lang="en-US" sz="1800" dirty="0" smtClean="0"/>
                        <a:t>P</a:t>
                      </a:r>
                      <a:r>
                        <a:rPr lang="en-US" sz="1800" baseline="-25000" dirty="0" smtClean="0"/>
                        <a:t>T.R </a:t>
                      </a:r>
                      <a:r>
                        <a:rPr lang="en-US" sz="1800" dirty="0" smtClean="0"/>
                        <a:t>(</a:t>
                      </a:r>
                      <a:r>
                        <a:rPr lang="en-US" sz="1800" dirty="0"/>
                        <a:t>MW)</a:t>
                      </a:r>
                      <a:endParaRPr lang="en-US" sz="1800" dirty="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dirty="0"/>
                        <a:t>P</a:t>
                      </a:r>
                      <a:r>
                        <a:rPr lang="en-US" sz="1800" baseline="-25000" dirty="0"/>
                        <a:t> </a:t>
                      </a:r>
                      <a:r>
                        <a:rPr lang="en-US" sz="1800" baseline="-25000" dirty="0" smtClean="0"/>
                        <a:t>O.C </a:t>
                      </a:r>
                      <a:r>
                        <a:rPr lang="en-US" sz="1800" dirty="0" smtClean="0"/>
                        <a:t>(</a:t>
                      </a:r>
                      <a:r>
                        <a:rPr lang="en-US" sz="1800" dirty="0"/>
                        <a:t>MW)</a:t>
                      </a:r>
                      <a:endParaRPr lang="en-US" sz="1800" dirty="0">
                        <a:solidFill>
                          <a:schemeClr val="tx1"/>
                        </a:solidFill>
                        <a:latin typeface="Calibri"/>
                        <a:ea typeface="Calibri"/>
                        <a:cs typeface="Arial"/>
                      </a:endParaRPr>
                    </a:p>
                  </a:txBody>
                  <a:tcPr marL="46499" marR="46499" marT="0" marB="0"/>
                </a:tc>
              </a:tr>
              <a:tr h="499238">
                <a:tc>
                  <a:txBody>
                    <a:bodyPr/>
                    <a:lstStyle/>
                    <a:p>
                      <a:pPr marL="457200" algn="ctr" rtl="1">
                        <a:lnSpc>
                          <a:spcPct val="115000"/>
                        </a:lnSpc>
                        <a:spcAft>
                          <a:spcPts val="0"/>
                        </a:spcAft>
                      </a:pPr>
                      <a:r>
                        <a:rPr lang="en-US" sz="1800" dirty="0"/>
                        <a:t>A</a:t>
                      </a:r>
                      <a:endParaRPr lang="en-US" sz="1800" dirty="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220</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26.6+j10,75</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dirty="0"/>
                        <a:t>2.54</a:t>
                      </a:r>
                      <a:endParaRPr lang="en-US" sz="1800" dirty="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0.0431</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0.027</a:t>
                      </a:r>
                      <a:endParaRPr lang="en-US" sz="1800">
                        <a:solidFill>
                          <a:schemeClr val="tx1"/>
                        </a:solidFill>
                        <a:latin typeface="Calibri"/>
                        <a:ea typeface="Calibri"/>
                        <a:cs typeface="Arial"/>
                      </a:endParaRPr>
                    </a:p>
                  </a:txBody>
                  <a:tcPr marL="46499" marR="46499" marT="0" marB="0"/>
                </a:tc>
              </a:tr>
              <a:tr h="499238">
                <a:tc>
                  <a:txBody>
                    <a:bodyPr/>
                    <a:lstStyle/>
                    <a:p>
                      <a:pPr marL="457200" algn="ctr" rtl="1">
                        <a:lnSpc>
                          <a:spcPct val="115000"/>
                        </a:lnSpc>
                        <a:spcAft>
                          <a:spcPts val="0"/>
                        </a:spcAft>
                      </a:pPr>
                      <a:r>
                        <a:rPr lang="en-US" sz="1800"/>
                        <a:t>1</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220</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70.54+j23.66</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5.6</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0.64</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0.05</a:t>
                      </a:r>
                      <a:endParaRPr lang="en-US" sz="1800">
                        <a:solidFill>
                          <a:schemeClr val="tx1"/>
                        </a:solidFill>
                        <a:latin typeface="Calibri"/>
                        <a:ea typeface="Calibri"/>
                        <a:cs typeface="Arial"/>
                      </a:endParaRPr>
                    </a:p>
                  </a:txBody>
                  <a:tcPr marL="46499" marR="46499" marT="0" marB="0"/>
                </a:tc>
              </a:tr>
              <a:tr h="499238">
                <a:tc>
                  <a:txBody>
                    <a:bodyPr/>
                    <a:lstStyle/>
                    <a:p>
                      <a:pPr marL="457200" algn="ctr" rtl="1">
                        <a:lnSpc>
                          <a:spcPct val="115000"/>
                        </a:lnSpc>
                        <a:spcAft>
                          <a:spcPts val="0"/>
                        </a:spcAft>
                      </a:pPr>
                      <a:r>
                        <a:rPr lang="en-US" sz="1800"/>
                        <a:t>2</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110</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26.6+j10.75</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2.54</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0.172</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0.027</a:t>
                      </a:r>
                      <a:endParaRPr lang="en-US" sz="1800">
                        <a:solidFill>
                          <a:schemeClr val="tx1"/>
                        </a:solidFill>
                        <a:latin typeface="Calibri"/>
                        <a:ea typeface="Calibri"/>
                        <a:cs typeface="Arial"/>
                      </a:endParaRPr>
                    </a:p>
                  </a:txBody>
                  <a:tcPr marL="46499" marR="46499" marT="0" marB="0"/>
                </a:tc>
              </a:tr>
              <a:tr h="499238">
                <a:tc rowSpan="3">
                  <a:txBody>
                    <a:bodyPr/>
                    <a:lstStyle/>
                    <a:p>
                      <a:pPr marL="457200" algn="ctr" rtl="1">
                        <a:lnSpc>
                          <a:spcPct val="115000"/>
                        </a:lnSpc>
                        <a:spcAft>
                          <a:spcPts val="0"/>
                        </a:spcAft>
                      </a:pPr>
                      <a:r>
                        <a:rPr lang="en-US" sz="1800"/>
                        <a:t>3</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dirty="0"/>
                        <a:t>220</a:t>
                      </a:r>
                      <a:endParaRPr lang="en-US" sz="1800" dirty="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46.54+j14.066</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1.4</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0.068</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0.045</a:t>
                      </a:r>
                      <a:endParaRPr lang="en-US" sz="1800">
                        <a:solidFill>
                          <a:schemeClr val="tx1"/>
                        </a:solidFill>
                        <a:latin typeface="Calibri"/>
                        <a:ea typeface="Calibri"/>
                        <a:cs typeface="Arial"/>
                      </a:endParaRPr>
                    </a:p>
                  </a:txBody>
                  <a:tcPr marL="46499" marR="46499" marT="0" marB="0"/>
                </a:tc>
              </a:tr>
              <a:tr h="369939">
                <a:tc vMerge="1">
                  <a:txBody>
                    <a:bodyPr/>
                    <a:lstStyle/>
                    <a:p>
                      <a:pPr rtl="1"/>
                      <a:endParaRPr lang="ar-JO"/>
                    </a:p>
                  </a:txBody>
                  <a:tcPr/>
                </a:tc>
                <a:tc>
                  <a:txBody>
                    <a:bodyPr/>
                    <a:lstStyle/>
                    <a:p>
                      <a:pPr marL="457200" algn="ctr" rtl="1">
                        <a:lnSpc>
                          <a:spcPct val="115000"/>
                        </a:lnSpc>
                        <a:spcAft>
                          <a:spcPts val="0"/>
                        </a:spcAft>
                      </a:pPr>
                      <a:r>
                        <a:rPr lang="en-US" sz="1800" dirty="0"/>
                        <a:t>220</a:t>
                      </a:r>
                      <a:endParaRPr lang="en-US" sz="1800" dirty="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29.94+j2.916</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1.4</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0.026</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a:t>
                      </a:r>
                      <a:endParaRPr lang="en-US" sz="1800">
                        <a:solidFill>
                          <a:schemeClr val="tx1"/>
                        </a:solidFill>
                        <a:latin typeface="Calibri"/>
                        <a:ea typeface="Calibri"/>
                        <a:cs typeface="Arial"/>
                      </a:endParaRPr>
                    </a:p>
                  </a:txBody>
                  <a:tcPr marL="46499" marR="46499" marT="0" marB="0"/>
                </a:tc>
              </a:tr>
              <a:tr h="381000">
                <a:tc vMerge="1">
                  <a:txBody>
                    <a:bodyPr/>
                    <a:lstStyle/>
                    <a:p>
                      <a:pPr rtl="1"/>
                      <a:endParaRPr lang="ar-JO"/>
                    </a:p>
                  </a:txBody>
                  <a:tcPr/>
                </a:tc>
                <a:tc>
                  <a:txBody>
                    <a:bodyPr/>
                    <a:lstStyle/>
                    <a:p>
                      <a:pPr marL="457200" algn="ctr" rtl="1">
                        <a:lnSpc>
                          <a:spcPct val="115000"/>
                        </a:lnSpc>
                        <a:spcAft>
                          <a:spcPts val="0"/>
                        </a:spcAft>
                      </a:pPr>
                      <a:r>
                        <a:rPr lang="en-US" sz="1800"/>
                        <a:t>220</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16.6+j5.15</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2.8</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0.175</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a:t>
                      </a:r>
                      <a:endParaRPr lang="en-US" sz="1800">
                        <a:solidFill>
                          <a:schemeClr val="tx1"/>
                        </a:solidFill>
                        <a:latin typeface="Calibri"/>
                        <a:ea typeface="Calibri"/>
                        <a:cs typeface="Arial"/>
                      </a:endParaRPr>
                    </a:p>
                  </a:txBody>
                  <a:tcPr marL="46499" marR="46499" marT="0" marB="0"/>
                </a:tc>
              </a:tr>
              <a:tr h="418220">
                <a:tc>
                  <a:txBody>
                    <a:bodyPr/>
                    <a:lstStyle/>
                    <a:p>
                      <a:pPr marL="457200" algn="ctr" rtl="1">
                        <a:lnSpc>
                          <a:spcPct val="115000"/>
                        </a:lnSpc>
                        <a:spcAft>
                          <a:spcPts val="0"/>
                        </a:spcAft>
                      </a:pPr>
                      <a:r>
                        <a:rPr lang="en-US" sz="1800"/>
                        <a:t>4</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110</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10.2+j3.32</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7.95</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0.0755</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0.014</a:t>
                      </a:r>
                      <a:endParaRPr lang="en-US" sz="1800">
                        <a:solidFill>
                          <a:schemeClr val="tx1"/>
                        </a:solidFill>
                        <a:latin typeface="Calibri"/>
                        <a:ea typeface="Calibri"/>
                        <a:cs typeface="Arial"/>
                      </a:endParaRPr>
                    </a:p>
                  </a:txBody>
                  <a:tcPr marL="46499" marR="46499" marT="0" marB="0"/>
                </a:tc>
              </a:tr>
              <a:tr h="499238">
                <a:tc>
                  <a:txBody>
                    <a:bodyPr/>
                    <a:lstStyle/>
                    <a:p>
                      <a:pPr marL="457200" algn="ctr" rtl="1">
                        <a:lnSpc>
                          <a:spcPct val="115000"/>
                        </a:lnSpc>
                        <a:spcAft>
                          <a:spcPts val="0"/>
                        </a:spcAft>
                      </a:pPr>
                      <a:r>
                        <a:rPr lang="en-US" sz="1800"/>
                        <a:t>5</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110</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19.74+j5.596</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7.95</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0.276</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0.014</a:t>
                      </a:r>
                      <a:endParaRPr lang="en-US" sz="1800">
                        <a:solidFill>
                          <a:schemeClr val="tx1"/>
                        </a:solidFill>
                        <a:latin typeface="Calibri"/>
                        <a:ea typeface="Calibri"/>
                        <a:cs typeface="Arial"/>
                      </a:endParaRPr>
                    </a:p>
                  </a:txBody>
                  <a:tcPr marL="46499" marR="46499" marT="0" marB="0"/>
                </a:tc>
              </a:tr>
              <a:tr h="499238">
                <a:tc>
                  <a:txBody>
                    <a:bodyPr/>
                    <a:lstStyle/>
                    <a:p>
                      <a:pPr marL="457200" algn="ctr" rtl="1">
                        <a:lnSpc>
                          <a:spcPct val="115000"/>
                        </a:lnSpc>
                        <a:spcAft>
                          <a:spcPts val="0"/>
                        </a:spcAft>
                      </a:pPr>
                      <a:r>
                        <a:rPr lang="en-US" sz="1800"/>
                        <a:t>6</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110</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6.24+j2.076</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14.7</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0.052</a:t>
                      </a:r>
                      <a:endParaRPr lang="en-US" sz="1800">
                        <a:solidFill>
                          <a:schemeClr val="tx1"/>
                        </a:solidFill>
                        <a:latin typeface="Calibri"/>
                        <a:ea typeface="Calibri"/>
                        <a:cs typeface="Arial"/>
                      </a:endParaRPr>
                    </a:p>
                  </a:txBody>
                  <a:tcPr marL="46499" marR="46499" marT="0" marB="0"/>
                </a:tc>
                <a:tc>
                  <a:txBody>
                    <a:bodyPr/>
                    <a:lstStyle/>
                    <a:p>
                      <a:pPr marL="457200" algn="ctr" rtl="1">
                        <a:lnSpc>
                          <a:spcPct val="115000"/>
                        </a:lnSpc>
                        <a:spcAft>
                          <a:spcPts val="0"/>
                        </a:spcAft>
                      </a:pPr>
                      <a:r>
                        <a:rPr lang="en-US" sz="1800"/>
                        <a:t>0.0115</a:t>
                      </a:r>
                      <a:endParaRPr lang="en-US" sz="1800">
                        <a:solidFill>
                          <a:schemeClr val="tx1"/>
                        </a:solidFill>
                        <a:latin typeface="Calibri"/>
                        <a:ea typeface="Calibri"/>
                        <a:cs typeface="Arial"/>
                      </a:endParaRPr>
                    </a:p>
                  </a:txBody>
                  <a:tcPr marL="46499" marR="46499" marT="0" marB="0"/>
                </a:tc>
              </a:tr>
              <a:tr h="242065">
                <a:tc>
                  <a:txBody>
                    <a:bodyPr/>
                    <a:lstStyle/>
                    <a:p>
                      <a:pPr marL="457200" algn="ctr" rtl="1">
                        <a:lnSpc>
                          <a:spcPct val="115000"/>
                        </a:lnSpc>
                        <a:spcAft>
                          <a:spcPts val="0"/>
                        </a:spcAft>
                      </a:pPr>
                      <a:r>
                        <a:rPr lang="en-US" sz="1800"/>
                        <a:t>Total</a:t>
                      </a:r>
                      <a:endParaRPr lang="en-US" sz="1800">
                        <a:solidFill>
                          <a:schemeClr val="tx1"/>
                        </a:solidFill>
                        <a:latin typeface="Calibri"/>
                        <a:ea typeface="Calibri"/>
                        <a:cs typeface="Arial"/>
                      </a:endParaRPr>
                    </a:p>
                  </a:txBody>
                  <a:tcPr marL="46499" marR="46499" marT="0" marB="0"/>
                </a:tc>
                <a:tc gridSpan="3">
                  <a:txBody>
                    <a:bodyPr/>
                    <a:lstStyle/>
                    <a:p>
                      <a:pPr marL="457200" algn="ctr" rtl="1">
                        <a:lnSpc>
                          <a:spcPct val="115000"/>
                        </a:lnSpc>
                        <a:spcAft>
                          <a:spcPts val="0"/>
                        </a:spcAft>
                      </a:pPr>
                      <a:endParaRPr lang="en-US" sz="1800" dirty="0">
                        <a:solidFill>
                          <a:schemeClr val="tx1"/>
                        </a:solidFill>
                        <a:latin typeface="Calibri"/>
                        <a:ea typeface="Calibri"/>
                        <a:cs typeface="Arial"/>
                      </a:endParaRPr>
                    </a:p>
                  </a:txBody>
                  <a:tcPr marL="46499" marR="46499" marT="0" marB="0"/>
                </a:tc>
                <a:tc hMerge="1">
                  <a:txBody>
                    <a:bodyPr/>
                    <a:lstStyle/>
                    <a:p>
                      <a:pPr rtl="1"/>
                      <a:endParaRPr lang="ar-JO"/>
                    </a:p>
                  </a:txBody>
                  <a:tcPr/>
                </a:tc>
                <a:tc hMerge="1">
                  <a:txBody>
                    <a:bodyPr/>
                    <a:lstStyle/>
                    <a:p>
                      <a:pPr rtl="1"/>
                      <a:endParaRPr lang="ar-JO"/>
                    </a:p>
                  </a:txBody>
                  <a:tcPr/>
                </a:tc>
                <a:tc>
                  <a:txBody>
                    <a:bodyPr/>
                    <a:lstStyle/>
                    <a:p>
                      <a:pPr algn="ctr" rtl="0">
                        <a:lnSpc>
                          <a:spcPct val="115000"/>
                        </a:lnSpc>
                        <a:spcAft>
                          <a:spcPts val="0"/>
                        </a:spcAft>
                      </a:pPr>
                      <a:r>
                        <a:rPr lang="en-US" sz="1800" dirty="0"/>
                        <a:t>1.5276</a:t>
                      </a:r>
                      <a:endParaRPr lang="en-US" sz="1800" dirty="0">
                        <a:solidFill>
                          <a:schemeClr val="tx1"/>
                        </a:solidFill>
                        <a:latin typeface="Calibri"/>
                        <a:ea typeface="Calibri"/>
                        <a:cs typeface="Arial"/>
                      </a:endParaRPr>
                    </a:p>
                  </a:txBody>
                  <a:tcPr marL="46499" marR="46499" marT="0" marB="0"/>
                </a:tc>
                <a:tc>
                  <a:txBody>
                    <a:bodyPr/>
                    <a:lstStyle/>
                    <a:p>
                      <a:pPr algn="ctr" rtl="0">
                        <a:lnSpc>
                          <a:spcPct val="115000"/>
                        </a:lnSpc>
                        <a:spcAft>
                          <a:spcPts val="0"/>
                        </a:spcAft>
                      </a:pPr>
                      <a:r>
                        <a:rPr lang="en-US" sz="1800" dirty="0"/>
                        <a:t>0.1885</a:t>
                      </a:r>
                      <a:endParaRPr lang="en-US" sz="1800" dirty="0">
                        <a:solidFill>
                          <a:schemeClr val="tx1"/>
                        </a:solidFill>
                        <a:latin typeface="Calibri"/>
                        <a:ea typeface="Calibri"/>
                        <a:cs typeface="Arial"/>
                      </a:endParaRPr>
                    </a:p>
                  </a:txBody>
                  <a:tcPr marL="46499" marR="46499" marT="0" marB="0"/>
                </a:tc>
              </a:tr>
            </a:tbl>
          </a:graphicData>
        </a:graphic>
      </p:graphicFrame>
      <p:sp>
        <p:nvSpPr>
          <p:cNvPr id="3" name="TextBox 2"/>
          <p:cNvSpPr txBox="1"/>
          <p:nvPr/>
        </p:nvSpPr>
        <p:spPr>
          <a:xfrm>
            <a:off x="838200" y="0"/>
            <a:ext cx="6172200" cy="381000"/>
          </a:xfrm>
          <a:prstGeom prst="rect">
            <a:avLst/>
          </a:prstGeom>
          <a:noFill/>
        </p:spPr>
        <p:txBody>
          <a:bodyPr wrap="square" rtlCol="1">
            <a:spAutoFit/>
          </a:bodyPr>
          <a:lstStyle/>
          <a:p>
            <a:r>
              <a:rPr lang="en-US" dirty="0" smtClean="0"/>
              <a:t>Power loss in the Transformer </a:t>
            </a:r>
            <a:endParaRPr lang="ar-JO"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839200" cy="3170099"/>
          </a:xfrm>
          <a:prstGeom prst="rect">
            <a:avLst/>
          </a:prstGeom>
          <a:noFill/>
        </p:spPr>
        <p:txBody>
          <a:bodyPr wrap="square" rtlCol="1">
            <a:spAutoFit/>
          </a:bodyPr>
          <a:lstStyle/>
          <a:p>
            <a:r>
              <a:rPr lang="en-US" sz="2000" dirty="0" smtClean="0"/>
              <a:t>∆W</a:t>
            </a:r>
            <a:r>
              <a:rPr lang="en-US" sz="2000" baseline="-25000" dirty="0" smtClean="0"/>
              <a:t>1  </a:t>
            </a:r>
            <a:r>
              <a:rPr lang="en-US" sz="2000" dirty="0" smtClean="0"/>
              <a:t> = 10,668.23  MW</a:t>
            </a:r>
          </a:p>
          <a:p>
            <a:r>
              <a:rPr lang="en-US" sz="2000" dirty="0" smtClean="0"/>
              <a:t>∆W</a:t>
            </a:r>
            <a:r>
              <a:rPr lang="en-US" sz="2000" baseline="-25000" dirty="0" smtClean="0"/>
              <a:t>2</a:t>
            </a:r>
            <a:r>
              <a:rPr lang="en-US" sz="2000" dirty="0" smtClean="0"/>
              <a:t>  = 1651.26 MW</a:t>
            </a:r>
          </a:p>
          <a:p>
            <a:r>
              <a:rPr lang="en-US" sz="2000" dirty="0" smtClean="0"/>
              <a:t>Z </a:t>
            </a:r>
            <a:r>
              <a:rPr lang="en-US" sz="2000" baseline="-25000" dirty="0" smtClean="0"/>
              <a:t>losses</a:t>
            </a:r>
            <a:r>
              <a:rPr lang="en-US" sz="2000" dirty="0" smtClean="0"/>
              <a:t>= 160 *(10,668.23 + 1651.26) = 1,971.12 * 10</a:t>
            </a:r>
            <a:r>
              <a:rPr lang="en-US" sz="2000" baseline="30000" dirty="0" smtClean="0"/>
              <a:t>3 </a:t>
            </a:r>
            <a:r>
              <a:rPr lang="en-US" sz="2000" dirty="0" smtClean="0"/>
              <a:t> Ruble</a:t>
            </a:r>
          </a:p>
          <a:p>
            <a:endParaRPr lang="en-US" sz="2000" dirty="0" smtClean="0"/>
          </a:p>
          <a:p>
            <a:r>
              <a:rPr lang="en-US" sz="2000" dirty="0" smtClean="0"/>
              <a:t>I = (n* K</a:t>
            </a:r>
            <a:r>
              <a:rPr lang="en-US" sz="2000" baseline="-25000" dirty="0" smtClean="0"/>
              <a:t>T.L</a:t>
            </a:r>
            <a:r>
              <a:rPr lang="en-US" sz="2000" dirty="0" smtClean="0"/>
              <a:t>) + (m*K </a:t>
            </a:r>
            <a:r>
              <a:rPr lang="en-US" sz="2000" baseline="-25000" dirty="0" smtClean="0"/>
              <a:t>sub­</a:t>
            </a:r>
            <a:r>
              <a:rPr lang="en-US" sz="2000" dirty="0" smtClean="0"/>
              <a:t>) + Z </a:t>
            </a:r>
            <a:r>
              <a:rPr lang="en-US" sz="2000" baseline="-25000" dirty="0" smtClean="0"/>
              <a:t>losses</a:t>
            </a:r>
            <a:r>
              <a:rPr lang="en-US" sz="2000" dirty="0" smtClean="0"/>
              <a:t>.</a:t>
            </a:r>
          </a:p>
          <a:p>
            <a:r>
              <a:rPr lang="en-US" sz="2000" dirty="0" smtClean="0"/>
              <a:t>    I = (2.8% * 10007) + (7.8% *2269) + (8.8% * 2112.9) + 1971 = 2614.2 * 10</a:t>
            </a:r>
            <a:r>
              <a:rPr lang="en-US" sz="2000" baseline="30000" dirty="0" smtClean="0"/>
              <a:t>3 </a:t>
            </a:r>
            <a:r>
              <a:rPr lang="en-US" sz="2000" dirty="0" smtClean="0"/>
              <a:t>  Ruble.</a:t>
            </a:r>
          </a:p>
          <a:p>
            <a:endParaRPr lang="en-US" sz="2000" dirty="0" smtClean="0"/>
          </a:p>
          <a:p>
            <a:r>
              <a:rPr lang="en-US" sz="2000" dirty="0" smtClean="0"/>
              <a:t>After founding the running cost now we will find the total cost which is equal to: </a:t>
            </a:r>
          </a:p>
          <a:p>
            <a:r>
              <a:rPr lang="en-US" sz="2000" dirty="0" smtClean="0"/>
              <a:t>Z= E</a:t>
            </a:r>
            <a:r>
              <a:rPr lang="en-US" sz="2000" baseline="-25000" dirty="0" smtClean="0"/>
              <a:t>N</a:t>
            </a:r>
            <a:r>
              <a:rPr lang="en-US" sz="2000" dirty="0" smtClean="0"/>
              <a:t>*K + I</a:t>
            </a:r>
          </a:p>
          <a:p>
            <a:r>
              <a:rPr lang="en-US" sz="2000" dirty="0" smtClean="0"/>
              <a:t>Z= (0.2 *14388.9) + 2614.2 = 5492*10</a:t>
            </a:r>
            <a:r>
              <a:rPr lang="en-US" sz="2000" baseline="30000" dirty="0" smtClean="0"/>
              <a:t>3 </a:t>
            </a:r>
            <a:r>
              <a:rPr lang="en-US" sz="2000" dirty="0" smtClean="0"/>
              <a:t>  Ruble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382000" cy="6555641"/>
          </a:xfrm>
          <a:prstGeom prst="rect">
            <a:avLst/>
          </a:prstGeom>
          <a:noFill/>
        </p:spPr>
        <p:txBody>
          <a:bodyPr wrap="square" rtlCol="1">
            <a:spAutoFit/>
          </a:bodyPr>
          <a:lstStyle/>
          <a:p>
            <a:r>
              <a:rPr lang="en-US" sz="2000" dirty="0" smtClean="0"/>
              <a:t>And for the other network is the same as the calculation in this network we will present the final cost for each network and it’s :</a:t>
            </a:r>
          </a:p>
          <a:p>
            <a:endParaRPr lang="en-US" sz="2000" dirty="0" smtClean="0"/>
          </a:p>
          <a:p>
            <a:r>
              <a:rPr lang="en-US" sz="2000" dirty="0" smtClean="0"/>
              <a:t> 1- for network # 4 </a:t>
            </a:r>
          </a:p>
          <a:p>
            <a:r>
              <a:rPr lang="en-US" sz="2000" dirty="0" smtClean="0"/>
              <a:t> </a:t>
            </a:r>
          </a:p>
          <a:p>
            <a:r>
              <a:rPr lang="en-US" sz="2000" dirty="0" smtClean="0"/>
              <a:t>Z= E</a:t>
            </a:r>
            <a:r>
              <a:rPr lang="en-US" sz="2000" baseline="-25000" dirty="0" smtClean="0"/>
              <a:t>N</a:t>
            </a:r>
            <a:r>
              <a:rPr lang="en-US" sz="2000" dirty="0" smtClean="0"/>
              <a:t>*K + I</a:t>
            </a:r>
          </a:p>
          <a:p>
            <a:r>
              <a:rPr lang="en-US" sz="2000" dirty="0" smtClean="0"/>
              <a:t>Z= (0.2 * 14647.3) + 2739.7 = 5669.2 *10</a:t>
            </a:r>
            <a:r>
              <a:rPr lang="en-US" sz="2000" baseline="30000" dirty="0" smtClean="0"/>
              <a:t>3 </a:t>
            </a:r>
            <a:r>
              <a:rPr lang="en-US" sz="2000" dirty="0" smtClean="0"/>
              <a:t>  Ruble</a:t>
            </a:r>
          </a:p>
          <a:p>
            <a:r>
              <a:rPr lang="en-US" sz="2000" dirty="0" smtClean="0"/>
              <a:t> </a:t>
            </a:r>
          </a:p>
          <a:p>
            <a:r>
              <a:rPr lang="en-US" sz="2000" dirty="0" smtClean="0"/>
              <a:t>2- for network # 8 </a:t>
            </a:r>
          </a:p>
          <a:p>
            <a:endParaRPr lang="en-US" sz="2000" dirty="0" smtClean="0"/>
          </a:p>
          <a:p>
            <a:r>
              <a:rPr lang="en-US" sz="2000" dirty="0" smtClean="0"/>
              <a:t>Z= E</a:t>
            </a:r>
            <a:r>
              <a:rPr lang="en-US" sz="2000" baseline="-25000" dirty="0" smtClean="0"/>
              <a:t>N</a:t>
            </a:r>
            <a:r>
              <a:rPr lang="en-US" sz="2000" dirty="0" smtClean="0"/>
              <a:t>*K + I</a:t>
            </a:r>
          </a:p>
          <a:p>
            <a:r>
              <a:rPr lang="en-US" sz="2000" dirty="0" smtClean="0"/>
              <a:t>Z= (0.2 *14646.8) + 2362.4 = 5291.6 *10</a:t>
            </a:r>
            <a:r>
              <a:rPr lang="en-US" sz="2000" baseline="30000" dirty="0" smtClean="0"/>
              <a:t>3 </a:t>
            </a:r>
            <a:r>
              <a:rPr lang="en-US" sz="2000" dirty="0" smtClean="0"/>
              <a:t>  Ruble.</a:t>
            </a:r>
          </a:p>
          <a:p>
            <a:endParaRPr lang="en-US" sz="2000" dirty="0" smtClean="0"/>
          </a:p>
          <a:p>
            <a:r>
              <a:rPr lang="en-US" sz="2000" dirty="0" smtClean="0"/>
              <a:t>3- for network #9 </a:t>
            </a:r>
          </a:p>
          <a:p>
            <a:endParaRPr lang="en-US" sz="2000" dirty="0" smtClean="0"/>
          </a:p>
          <a:p>
            <a:r>
              <a:rPr lang="en-US" sz="2000" dirty="0" smtClean="0"/>
              <a:t>Z= E</a:t>
            </a:r>
            <a:r>
              <a:rPr lang="en-US" sz="2000" baseline="-25000" dirty="0" smtClean="0"/>
              <a:t>N</a:t>
            </a:r>
            <a:r>
              <a:rPr lang="en-US" sz="2000" dirty="0" smtClean="0"/>
              <a:t>*K + I</a:t>
            </a:r>
          </a:p>
          <a:p>
            <a:r>
              <a:rPr lang="en-US" sz="2000" dirty="0" smtClean="0"/>
              <a:t>Z= (0.2 *13079.8) +3400.7 = 6016.66 *10</a:t>
            </a:r>
            <a:r>
              <a:rPr lang="en-US" sz="2000" baseline="30000" dirty="0" smtClean="0"/>
              <a:t>3 </a:t>
            </a:r>
            <a:r>
              <a:rPr lang="en-US" sz="2000" dirty="0" smtClean="0"/>
              <a:t>  Ruble.</a:t>
            </a:r>
          </a:p>
          <a:p>
            <a:endParaRPr lang="en-US" sz="2000" dirty="0" smtClean="0"/>
          </a:p>
          <a:p>
            <a:r>
              <a:rPr lang="en-US" sz="2000" dirty="0" smtClean="0"/>
              <a:t>From the previous calculation we obtain than network # 8 is the most economical network. So it will be selected to analysis it for load flow study.</a:t>
            </a:r>
          </a:p>
          <a:p>
            <a:endParaRPr lang="ar-JO"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rot="16200000">
            <a:off x="2806704" y="-1282704"/>
            <a:ext cx="3759199" cy="7086607"/>
            <a:chOff x="3657600" y="533399"/>
            <a:chExt cx="1990164" cy="5257809"/>
          </a:xfrm>
        </p:grpSpPr>
        <p:grpSp>
          <p:nvGrpSpPr>
            <p:cNvPr id="3" name="Group 102"/>
            <p:cNvGrpSpPr/>
            <p:nvPr/>
          </p:nvGrpSpPr>
          <p:grpSpPr>
            <a:xfrm rot="5400000">
              <a:off x="1943100" y="2247908"/>
              <a:ext cx="5257800" cy="1828800"/>
              <a:chOff x="762000" y="1066800"/>
              <a:chExt cx="7010400" cy="3429000"/>
            </a:xfrm>
          </p:grpSpPr>
          <p:sp>
            <p:nvSpPr>
              <p:cNvPr id="5" name="TextBox 4"/>
              <p:cNvSpPr txBox="1"/>
              <p:nvPr/>
            </p:nvSpPr>
            <p:spPr>
              <a:xfrm>
                <a:off x="762000" y="2743200"/>
                <a:ext cx="381000" cy="369332"/>
              </a:xfrm>
              <a:prstGeom prst="rect">
                <a:avLst/>
              </a:prstGeom>
              <a:noFill/>
            </p:spPr>
            <p:txBody>
              <a:bodyPr wrap="square" rtlCol="1">
                <a:spAutoFit/>
              </a:bodyPr>
              <a:lstStyle/>
              <a:p>
                <a:r>
                  <a:rPr lang="en-US" dirty="0" smtClean="0"/>
                  <a:t>A</a:t>
                </a:r>
                <a:endParaRPr lang="ar-JO" dirty="0"/>
              </a:p>
            </p:txBody>
          </p:sp>
          <p:sp>
            <p:nvSpPr>
              <p:cNvPr id="6" name="TextBox 5"/>
              <p:cNvSpPr txBox="1"/>
              <p:nvPr/>
            </p:nvSpPr>
            <p:spPr>
              <a:xfrm>
                <a:off x="5867400" y="1371600"/>
                <a:ext cx="304800" cy="381000"/>
              </a:xfrm>
              <a:prstGeom prst="rect">
                <a:avLst/>
              </a:prstGeom>
              <a:noFill/>
            </p:spPr>
            <p:txBody>
              <a:bodyPr wrap="square" rtlCol="1">
                <a:spAutoFit/>
              </a:bodyPr>
              <a:lstStyle/>
              <a:p>
                <a:r>
                  <a:rPr lang="en-US" dirty="0" smtClean="0"/>
                  <a:t>4</a:t>
                </a:r>
                <a:endParaRPr lang="ar-JO" dirty="0"/>
              </a:p>
            </p:txBody>
          </p:sp>
          <p:sp>
            <p:nvSpPr>
              <p:cNvPr id="7" name="TextBox 6"/>
              <p:cNvSpPr txBox="1"/>
              <p:nvPr/>
            </p:nvSpPr>
            <p:spPr>
              <a:xfrm>
                <a:off x="3810000" y="1447800"/>
                <a:ext cx="304800" cy="381000"/>
              </a:xfrm>
              <a:prstGeom prst="rect">
                <a:avLst/>
              </a:prstGeom>
              <a:noFill/>
            </p:spPr>
            <p:txBody>
              <a:bodyPr wrap="square" rtlCol="1">
                <a:spAutoFit/>
              </a:bodyPr>
              <a:lstStyle/>
              <a:p>
                <a:r>
                  <a:rPr lang="en-US" dirty="0" smtClean="0"/>
                  <a:t>1</a:t>
                </a:r>
                <a:endParaRPr lang="ar-JO" dirty="0"/>
              </a:p>
            </p:txBody>
          </p:sp>
          <p:sp>
            <p:nvSpPr>
              <p:cNvPr id="8" name="TextBox 7"/>
              <p:cNvSpPr txBox="1"/>
              <p:nvPr/>
            </p:nvSpPr>
            <p:spPr>
              <a:xfrm>
                <a:off x="5029200" y="2667000"/>
                <a:ext cx="304800" cy="381000"/>
              </a:xfrm>
              <a:prstGeom prst="rect">
                <a:avLst/>
              </a:prstGeom>
              <a:noFill/>
            </p:spPr>
            <p:txBody>
              <a:bodyPr wrap="square" rtlCol="1">
                <a:spAutoFit/>
              </a:bodyPr>
              <a:lstStyle/>
              <a:p>
                <a:r>
                  <a:rPr lang="en-US" dirty="0" smtClean="0"/>
                  <a:t>3</a:t>
                </a:r>
                <a:endParaRPr lang="ar-JO" dirty="0"/>
              </a:p>
            </p:txBody>
          </p:sp>
          <p:sp>
            <p:nvSpPr>
              <p:cNvPr id="9" name="TextBox 8"/>
              <p:cNvSpPr txBox="1"/>
              <p:nvPr/>
            </p:nvSpPr>
            <p:spPr>
              <a:xfrm>
                <a:off x="7467600" y="3962400"/>
                <a:ext cx="304800" cy="381000"/>
              </a:xfrm>
              <a:prstGeom prst="rect">
                <a:avLst/>
              </a:prstGeom>
              <a:noFill/>
            </p:spPr>
            <p:txBody>
              <a:bodyPr wrap="square" rtlCol="1">
                <a:spAutoFit/>
              </a:bodyPr>
              <a:lstStyle/>
              <a:p>
                <a:r>
                  <a:rPr lang="en-US" dirty="0" smtClean="0"/>
                  <a:t>6</a:t>
                </a:r>
                <a:endParaRPr lang="ar-JO" dirty="0"/>
              </a:p>
            </p:txBody>
          </p:sp>
          <p:sp>
            <p:nvSpPr>
              <p:cNvPr id="10" name="TextBox 9"/>
              <p:cNvSpPr txBox="1"/>
              <p:nvPr/>
            </p:nvSpPr>
            <p:spPr>
              <a:xfrm>
                <a:off x="5867400" y="4038600"/>
                <a:ext cx="304800" cy="381000"/>
              </a:xfrm>
              <a:prstGeom prst="rect">
                <a:avLst/>
              </a:prstGeom>
              <a:noFill/>
            </p:spPr>
            <p:txBody>
              <a:bodyPr wrap="square" rtlCol="1">
                <a:spAutoFit/>
              </a:bodyPr>
              <a:lstStyle/>
              <a:p>
                <a:r>
                  <a:rPr lang="en-US" dirty="0" smtClean="0"/>
                  <a:t>5</a:t>
                </a:r>
                <a:endParaRPr lang="ar-JO" dirty="0"/>
              </a:p>
            </p:txBody>
          </p:sp>
          <p:sp>
            <p:nvSpPr>
              <p:cNvPr id="11" name="TextBox 10"/>
              <p:cNvSpPr txBox="1"/>
              <p:nvPr/>
            </p:nvSpPr>
            <p:spPr>
              <a:xfrm>
                <a:off x="2895600" y="4114800"/>
                <a:ext cx="304800" cy="381000"/>
              </a:xfrm>
              <a:prstGeom prst="rect">
                <a:avLst/>
              </a:prstGeom>
              <a:noFill/>
            </p:spPr>
            <p:txBody>
              <a:bodyPr wrap="square" rtlCol="1">
                <a:spAutoFit/>
              </a:bodyPr>
              <a:lstStyle/>
              <a:p>
                <a:r>
                  <a:rPr lang="en-US" dirty="0" smtClean="0"/>
                  <a:t>2</a:t>
                </a:r>
                <a:endParaRPr lang="ar-JO" dirty="0"/>
              </a:p>
            </p:txBody>
          </p:sp>
          <p:cxnSp>
            <p:nvCxnSpPr>
              <p:cNvPr id="12" name="Straight Connector 11"/>
              <p:cNvCxnSpPr>
                <a:endCxn id="23" idx="2"/>
              </p:cNvCxnSpPr>
              <p:nvPr/>
            </p:nvCxnSpPr>
            <p:spPr>
              <a:xfrm flipV="1">
                <a:off x="990600" y="1181100"/>
                <a:ext cx="2819400" cy="12573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7" idx="6"/>
                <a:endCxn id="23" idx="3"/>
              </p:cNvCxnSpPr>
              <p:nvPr/>
            </p:nvCxnSpPr>
            <p:spPr>
              <a:xfrm flipV="1">
                <a:off x="1066800" y="1261922"/>
                <a:ext cx="2776678" cy="1214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23" idx="5"/>
                <a:endCxn id="22" idx="2"/>
              </p:cNvCxnSpPr>
              <p:nvPr/>
            </p:nvCxnSpPr>
            <p:spPr>
              <a:xfrm rot="16200000" flipH="1">
                <a:off x="3986072" y="1280972"/>
                <a:ext cx="1138378" cy="11002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9" idx="7"/>
                <a:endCxn id="20" idx="1"/>
              </p:cNvCxnSpPr>
              <p:nvPr/>
            </p:nvCxnSpPr>
            <p:spPr>
              <a:xfrm rot="5400000" flipH="1" flipV="1">
                <a:off x="4533900" y="2400300"/>
                <a:ext cx="0" cy="28863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23" idx="6"/>
                <a:endCxn id="21" idx="1"/>
              </p:cNvCxnSpPr>
              <p:nvPr/>
            </p:nvCxnSpPr>
            <p:spPr>
              <a:xfrm flipV="1">
                <a:off x="4038600" y="1176478"/>
                <a:ext cx="1938478" cy="462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838200" y="2362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8" name="Oval 17"/>
              <p:cNvSpPr/>
              <p:nvPr/>
            </p:nvSpPr>
            <p:spPr>
              <a:xfrm>
                <a:off x="7467600" y="3733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9" name="Oval 18"/>
              <p:cNvSpPr/>
              <p:nvPr/>
            </p:nvSpPr>
            <p:spPr>
              <a:xfrm>
                <a:off x="2895600" y="3810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0" name="Oval 19"/>
              <p:cNvSpPr/>
              <p:nvPr/>
            </p:nvSpPr>
            <p:spPr>
              <a:xfrm>
                <a:off x="5943600" y="3810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1" name="Oval 20"/>
              <p:cNvSpPr/>
              <p:nvPr/>
            </p:nvSpPr>
            <p:spPr>
              <a:xfrm>
                <a:off x="5943600" y="1143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2" name="Oval 21"/>
              <p:cNvSpPr/>
              <p:nvPr/>
            </p:nvSpPr>
            <p:spPr>
              <a:xfrm>
                <a:off x="5105400" y="2286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3" name="Oval 22"/>
              <p:cNvSpPr/>
              <p:nvPr/>
            </p:nvSpPr>
            <p:spPr>
              <a:xfrm>
                <a:off x="3810000" y="1066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24" name="Straight Connector 23"/>
              <p:cNvCxnSpPr>
                <a:stCxn id="17" idx="5"/>
                <a:endCxn id="19" idx="1"/>
              </p:cNvCxnSpPr>
              <p:nvPr/>
            </p:nvCxnSpPr>
            <p:spPr>
              <a:xfrm rot="16200000" flipH="1">
                <a:off x="1338122" y="2252522"/>
                <a:ext cx="1286156" cy="18957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7" idx="4"/>
                <a:endCxn id="19" idx="2"/>
              </p:cNvCxnSpPr>
              <p:nvPr/>
            </p:nvCxnSpPr>
            <p:spPr>
              <a:xfrm rot="16200000" flipH="1">
                <a:off x="1257300" y="2286000"/>
                <a:ext cx="1333500" cy="1943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6"/>
                <a:endCxn id="18" idx="3"/>
              </p:cNvCxnSpPr>
              <p:nvPr/>
            </p:nvCxnSpPr>
            <p:spPr>
              <a:xfrm>
                <a:off x="6172200" y="3924300"/>
                <a:ext cx="1328878" cy="462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0" idx="7"/>
                <a:endCxn id="18" idx="2"/>
              </p:cNvCxnSpPr>
              <p:nvPr/>
            </p:nvCxnSpPr>
            <p:spPr>
              <a:xfrm rot="16200000" flipH="1">
                <a:off x="6800850" y="3181350"/>
                <a:ext cx="4622" cy="13288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2" idx="6"/>
                <a:endCxn id="21" idx="4"/>
              </p:cNvCxnSpPr>
              <p:nvPr/>
            </p:nvCxnSpPr>
            <p:spPr>
              <a:xfrm flipV="1">
                <a:off x="5334000" y="1371600"/>
                <a:ext cx="723900" cy="10287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9" idx="6"/>
                <a:endCxn id="20" idx="2"/>
              </p:cNvCxnSpPr>
              <p:nvPr/>
            </p:nvCxnSpPr>
            <p:spPr>
              <a:xfrm>
                <a:off x="3124200" y="3924300"/>
                <a:ext cx="2819400" cy="0"/>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4" name="TextBox 3"/>
            <p:cNvSpPr txBox="1"/>
            <p:nvPr/>
          </p:nvSpPr>
          <p:spPr>
            <a:xfrm rot="5400000">
              <a:off x="5249021" y="668604"/>
              <a:ext cx="533947" cy="263538"/>
            </a:xfrm>
            <a:prstGeom prst="rect">
              <a:avLst/>
            </a:prstGeom>
            <a:noFill/>
          </p:spPr>
          <p:txBody>
            <a:bodyPr wrap="square" rtlCol="1">
              <a:spAutoFit/>
            </a:bodyPr>
            <a:lstStyle/>
            <a:p>
              <a:r>
                <a:rPr lang="en-US" dirty="0" smtClean="0"/>
                <a:t>8-</a:t>
              </a:r>
              <a:endParaRPr lang="ar-JO" dirty="0"/>
            </a:p>
          </p:txBody>
        </p:sp>
      </p:grpSp>
      <p:sp>
        <p:nvSpPr>
          <p:cNvPr id="30" name="TextBox 29"/>
          <p:cNvSpPr txBox="1"/>
          <p:nvPr/>
        </p:nvSpPr>
        <p:spPr>
          <a:xfrm>
            <a:off x="304800" y="4876800"/>
            <a:ext cx="8839200" cy="1200329"/>
          </a:xfrm>
          <a:prstGeom prst="rect">
            <a:avLst/>
          </a:prstGeom>
          <a:noFill/>
        </p:spPr>
        <p:txBody>
          <a:bodyPr wrap="square" rtlCol="1">
            <a:spAutoFit/>
          </a:bodyPr>
          <a:lstStyle/>
          <a:p>
            <a:r>
              <a:rPr lang="en-US" sz="3600" dirty="0" smtClean="0"/>
              <a:t>This is network # 8 that we chose for load flow study  </a:t>
            </a:r>
            <a:endParaRPr lang="ar-JO" sz="3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04800"/>
            <a:ext cx="8077200" cy="523220"/>
          </a:xfrm>
          <a:prstGeom prst="rect">
            <a:avLst/>
          </a:prstGeom>
          <a:noFill/>
        </p:spPr>
        <p:txBody>
          <a:bodyPr wrap="square" rtlCol="1">
            <a:spAutoFit/>
          </a:bodyPr>
          <a:lstStyle/>
          <a:p>
            <a:r>
              <a:rPr lang="en-US" sz="2800" dirty="0" smtClean="0"/>
              <a:t>4 – load flow study </a:t>
            </a:r>
            <a:endParaRPr lang="ar-JO" sz="2800" dirty="0"/>
          </a:p>
        </p:txBody>
      </p:sp>
      <p:sp>
        <p:nvSpPr>
          <p:cNvPr id="3" name="TextBox 2"/>
          <p:cNvSpPr txBox="1"/>
          <p:nvPr/>
        </p:nvSpPr>
        <p:spPr>
          <a:xfrm>
            <a:off x="381000" y="1066800"/>
            <a:ext cx="8153400" cy="3970318"/>
          </a:xfrm>
          <a:prstGeom prst="rect">
            <a:avLst/>
          </a:prstGeom>
          <a:noFill/>
        </p:spPr>
        <p:txBody>
          <a:bodyPr wrap="square" rtlCol="1">
            <a:spAutoFit/>
          </a:bodyPr>
          <a:lstStyle/>
          <a:p>
            <a:r>
              <a:rPr lang="en-US" sz="2800" dirty="0" smtClean="0"/>
              <a:t>In the load flow study we will study three cases:</a:t>
            </a:r>
          </a:p>
          <a:p>
            <a:endParaRPr lang="en-US" sz="2800" dirty="0" smtClean="0"/>
          </a:p>
          <a:p>
            <a:r>
              <a:rPr lang="en-US" sz="2800" dirty="0" smtClean="0"/>
              <a:t>A- Maximum load </a:t>
            </a:r>
          </a:p>
          <a:p>
            <a:r>
              <a:rPr lang="en-US" sz="2800" dirty="0" smtClean="0"/>
              <a:t>B- Minimum load </a:t>
            </a:r>
          </a:p>
          <a:p>
            <a:r>
              <a:rPr lang="en-US" sz="2800" dirty="0" smtClean="0"/>
              <a:t>C- After fault case   </a:t>
            </a:r>
          </a:p>
          <a:p>
            <a:endParaRPr lang="en-US" sz="2800" dirty="0" smtClean="0"/>
          </a:p>
          <a:p>
            <a:r>
              <a:rPr lang="en-US" sz="2800" dirty="0" smtClean="0"/>
              <a:t>We will use the (E-tap power station)  program to analysis the network in the previous cases.</a:t>
            </a:r>
          </a:p>
          <a:p>
            <a:r>
              <a:rPr lang="en-US" sz="2800" dirty="0" smtClean="0"/>
              <a:t> </a:t>
            </a:r>
            <a:endParaRPr lang="ar-JO"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90600"/>
            <a:ext cx="6625532" cy="1077218"/>
          </a:xfrm>
          <a:prstGeom prst="rect">
            <a:avLst/>
          </a:prstGeom>
          <a:noFill/>
        </p:spPr>
        <p:txBody>
          <a:bodyPr wrap="none" rtlCol="1">
            <a:spAutoFit/>
          </a:bodyPr>
          <a:lstStyle/>
          <a:p>
            <a:r>
              <a:rPr lang="en-US" sz="2800" dirty="0" smtClean="0"/>
              <a:t>1**The balance of real and reactive power  </a:t>
            </a:r>
            <a:r>
              <a:rPr lang="en-US" dirty="0" smtClean="0"/>
              <a:t>:</a:t>
            </a:r>
          </a:p>
          <a:p>
            <a:endParaRPr lang="en-US" dirty="0" smtClean="0"/>
          </a:p>
          <a:p>
            <a:r>
              <a:rPr lang="en-US" dirty="0" smtClean="0"/>
              <a:t>--For real power :</a:t>
            </a:r>
          </a:p>
        </p:txBody>
      </p:sp>
      <p:sp>
        <p:nvSpPr>
          <p:cNvPr id="57345" name="Rectangle 1"/>
          <p:cNvSpPr>
            <a:spLocks noChangeArrowheads="1"/>
          </p:cNvSpPr>
          <p:nvPr/>
        </p:nvSpPr>
        <p:spPr bwMode="auto">
          <a:xfrm>
            <a:off x="228600" y="1951930"/>
            <a:ext cx="6096000" cy="16517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G</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 </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load</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 </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loss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bmk="OLE_LINK2">
                <a:ln>
                  <a:noFill/>
                </a:ln>
                <a:solidFill>
                  <a:schemeClr val="tx1"/>
                </a:solidFill>
                <a:effectLst/>
                <a:latin typeface="Arial" pitchFamily="34" charset="0"/>
                <a:ea typeface="Calibri" pitchFamily="34" charset="0"/>
                <a:cs typeface="Arial" pitchFamily="34" charset="0"/>
              </a:rPr>
              <a:t>P</a:t>
            </a:r>
            <a:r>
              <a:rPr kumimoji="0" lang="en-US" sz="2400" b="0" i="0" u="none" strike="noStrike" cap="none" normalizeH="0" baseline="-30000" dirty="0" smtClean="0" bmk="OLE_LINK2">
                <a:ln>
                  <a:noFill/>
                </a:ln>
                <a:solidFill>
                  <a:schemeClr val="tx1"/>
                </a:solidFill>
                <a:effectLst/>
                <a:latin typeface="Arial" pitchFamily="34" charset="0"/>
                <a:ea typeface="Calibri" pitchFamily="34" charset="0"/>
                <a:cs typeface="Arial" pitchFamily="34" charset="0"/>
              </a:rPr>
              <a:t>G</a:t>
            </a:r>
            <a:r>
              <a:rPr kumimoji="0" lang="en-US" sz="2400" b="0" i="0" u="none" strike="noStrike" cap="none" normalizeH="0" baseline="0" dirty="0" smtClean="0" bmk="OLE_LINK2">
                <a:ln>
                  <a:noFill/>
                </a:ln>
                <a:solidFill>
                  <a:schemeClr val="tx1"/>
                </a:solidFill>
                <a:effectLst/>
                <a:latin typeface="Arial" pitchFamily="34" charset="0"/>
                <a:ea typeface="Calibri" pitchFamily="34" charset="0"/>
                <a:cs typeface="Arial" pitchFamily="34" charset="0"/>
              </a:rPr>
              <a:t>=</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0.9 P</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(0.05-0.075) P</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L</a:t>
            </a:r>
          </a:p>
          <a:p>
            <a:pPr lvl="0" eaLnBrk="0" fontAlgn="base" hangingPunct="0">
              <a:spcBef>
                <a:spcPct val="0"/>
              </a:spcBef>
              <a:spcAft>
                <a:spcPct val="0"/>
              </a:spcAft>
            </a:pPr>
            <a:r>
              <a:rPr lang="en-US" sz="3200" dirty="0" smtClean="0"/>
              <a:t>P</a:t>
            </a:r>
            <a:r>
              <a:rPr lang="en-US" sz="3200" baseline="-25000" dirty="0" smtClean="0"/>
              <a:t>G</a:t>
            </a:r>
            <a:r>
              <a:rPr lang="en-US" sz="3200" baseline="30000" dirty="0" smtClean="0"/>
              <a:t>'</a:t>
            </a:r>
            <a:r>
              <a:rPr lang="en-US" sz="3200" dirty="0" smtClean="0"/>
              <a:t>=1.2 P</a:t>
            </a:r>
            <a:r>
              <a:rPr lang="en-US" sz="3200" baseline="-25000" dirty="0" smtClean="0"/>
              <a:t>G</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 </a:t>
            </a:r>
            <a:endParaRPr kumimoji="0" lang="en-US" sz="2400" b="0" i="0" u="none" strike="noStrike" cap="none" normalizeH="0" baseline="-2500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25000" dirty="0" smtClean="0">
              <a:ln>
                <a:noFill/>
              </a:ln>
              <a:solidFill>
                <a:schemeClr val="tx1"/>
              </a:solidFill>
              <a:effectLst/>
              <a:latin typeface="Arial" pitchFamily="34" charset="0"/>
              <a:cs typeface="Arial" pitchFamily="34" charset="0"/>
            </a:endParaRPr>
          </a:p>
        </p:txBody>
      </p:sp>
      <p:sp>
        <p:nvSpPr>
          <p:cNvPr id="4" name="TextBox 3"/>
          <p:cNvSpPr txBox="1"/>
          <p:nvPr/>
        </p:nvSpPr>
        <p:spPr>
          <a:xfrm>
            <a:off x="457200" y="3429000"/>
            <a:ext cx="5257800" cy="646331"/>
          </a:xfrm>
          <a:prstGeom prst="rect">
            <a:avLst/>
          </a:prstGeom>
          <a:noFill/>
        </p:spPr>
        <p:txBody>
          <a:bodyPr wrap="square" rtlCol="1">
            <a:spAutoFit/>
          </a:bodyPr>
          <a:lstStyle/>
          <a:p>
            <a:r>
              <a:rPr lang="en-US" dirty="0" smtClean="0"/>
              <a:t>-- For reactive power:</a:t>
            </a:r>
          </a:p>
          <a:p>
            <a:r>
              <a:rPr lang="en-US" dirty="0" smtClean="0"/>
              <a:t>Our power factor is 0.8 and we improve it  to  0.933    </a:t>
            </a:r>
          </a:p>
        </p:txBody>
      </p:sp>
      <p:sp>
        <p:nvSpPr>
          <p:cNvPr id="57347" name="Rectangle 3"/>
          <p:cNvSpPr>
            <a:spLocks noChangeArrowheads="1"/>
          </p:cNvSpPr>
          <p:nvPr/>
        </p:nvSpPr>
        <p:spPr bwMode="auto">
          <a:xfrm>
            <a:off x="304800" y="4343400"/>
            <a:ext cx="58674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A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400" b="0" i="0" u="none" strike="noStrike" cap="none" normalizeH="0" baseline="0" dirty="0" smtClean="0" bmk="OLE_LINK7">
                <a:ln>
                  <a:noFill/>
                </a:ln>
                <a:solidFill>
                  <a:schemeClr val="tx1"/>
                </a:solidFill>
                <a:effectLst/>
                <a:latin typeface="Arial" pitchFamily="34" charset="0"/>
                <a:ea typeface="Calibri" pitchFamily="34" charset="0"/>
                <a:cs typeface="Arial" pitchFamily="34" charset="0"/>
              </a:rPr>
              <a:t>Q</a:t>
            </a:r>
            <a:r>
              <a:rPr kumimoji="0" lang="en-US" sz="2400" b="0" i="0" u="none" strike="noStrike" cap="none" normalizeH="0" baseline="-30000" dirty="0" smtClean="0" bmk="OLE_LINK7">
                <a:ln>
                  <a:noFill/>
                </a:ln>
                <a:solidFill>
                  <a:schemeClr val="tx1"/>
                </a:solidFill>
                <a:effectLst/>
                <a:latin typeface="Arial" pitchFamily="34" charset="0"/>
                <a:ea typeface="Calibri" pitchFamily="34" charset="0"/>
                <a:cs typeface="Arial" pitchFamily="34" charset="0"/>
              </a:rPr>
              <a:t>T.L </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 Q</a:t>
            </a:r>
            <a:r>
              <a:rPr kumimoji="0" lang="en-US" sz="2400" b="0" i="0" u="none" strike="noStrike" cap="none" normalizeH="0" baseline="-30000" dirty="0" smtClean="0" bmk="">
                <a:ln>
                  <a:noFill/>
                </a:ln>
                <a:solidFill>
                  <a:schemeClr val="tx1"/>
                </a:solidFill>
                <a:effectLst/>
                <a:latin typeface="Arial" pitchFamily="34" charset="0"/>
                <a:ea typeface="Calibri" pitchFamily="34" charset="0"/>
                <a:cs typeface="Arial" pitchFamily="34" charset="0"/>
              </a:rPr>
              <a:t>c</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 Q</a:t>
            </a:r>
            <a:r>
              <a:rPr kumimoji="0" lang="en-US" sz="2400" b="0" i="0" u="none" strike="noStrike" cap="none" normalizeH="0" baseline="-30000" dirty="0" smtClean="0" bmk="">
                <a:ln>
                  <a:noFill/>
                </a:ln>
                <a:solidFill>
                  <a:schemeClr val="tx1"/>
                </a:solidFill>
                <a:effectLst/>
                <a:latin typeface="Arial" pitchFamily="34" charset="0"/>
                <a:ea typeface="Calibri" pitchFamily="34" charset="0"/>
                <a:cs typeface="Arial" pitchFamily="34" charset="0"/>
              </a:rPr>
              <a:t>L</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en-US" sz="2400" b="0" i="0" u="none" strike="noStrike" cap="none" normalizeH="0" baseline="0" dirty="0" smtClean="0" bmk="OLE_LINK9">
                <a:ln>
                  <a:noFill/>
                </a:ln>
                <a:solidFill>
                  <a:schemeClr val="tx1"/>
                </a:solidFill>
                <a:effectLst/>
                <a:latin typeface="Arial" pitchFamily="34" charset="0"/>
                <a:ea typeface="Calibri" pitchFamily="34" charset="0"/>
                <a:cs typeface="Arial" pitchFamily="34" charset="0"/>
              </a:rPr>
              <a:t>∆ Q</a:t>
            </a:r>
            <a:r>
              <a:rPr kumimoji="0" lang="en-US" sz="2400" b="0" i="0" u="none" strike="noStrike" cap="none" normalizeH="0" baseline="-30000" dirty="0" smtClean="0" bmk="OLE_LINK9">
                <a:ln>
                  <a:noFill/>
                </a:ln>
                <a:solidFill>
                  <a:schemeClr val="tx1"/>
                </a:solidFill>
                <a:effectLst/>
                <a:latin typeface="Arial" pitchFamily="34" charset="0"/>
                <a:ea typeface="Calibri" pitchFamily="34" charset="0"/>
                <a:cs typeface="Arial" pitchFamily="34" charset="0"/>
              </a:rPr>
              <a:t>T.L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T.R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T.L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Q</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T.L</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T.R</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=10%*S*M*#</a:t>
            </a:r>
            <a:r>
              <a:rPr kumimoji="0" lang="en-US" sz="2400" b="0" i="0" u="none" strike="noStrike" cap="none" normalizeH="0" dirty="0" smtClean="0">
                <a:ln>
                  <a:noFill/>
                </a:ln>
                <a:solidFill>
                  <a:schemeClr val="tx1"/>
                </a:solidFill>
                <a:effectLst/>
                <a:latin typeface="Arial" pitchFamily="34" charset="0"/>
                <a:ea typeface="Calibri" pitchFamily="34" charset="0"/>
                <a:cs typeface="Arial" pitchFamily="34" charset="0"/>
              </a:rPr>
              <a:t> of T.R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P.F </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Arial" pitchFamily="34" charset="0"/>
              </a:rPr>
              <a:t>economical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734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09800" y="5562600"/>
            <a:ext cx="3505200" cy="392582"/>
          </a:xfrm>
          <a:prstGeom prst="rect">
            <a:avLst/>
          </a:prstGeom>
          <a:solidFill>
            <a:schemeClr val="tx1"/>
          </a:solidFill>
        </p:spPr>
      </p:pic>
      <p:sp>
        <p:nvSpPr>
          <p:cNvPr id="57348" name="Rectangle 4"/>
          <p:cNvSpPr>
            <a:spLocks noChangeArrowheads="1"/>
          </p:cNvSpPr>
          <p:nvPr/>
        </p:nvSpPr>
        <p:spPr bwMode="auto">
          <a:xfrm>
            <a:off x="0" y="723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0"/>
            <a:ext cx="7010400" cy="830997"/>
          </a:xfrm>
          <a:prstGeom prst="rect">
            <a:avLst/>
          </a:prstGeom>
          <a:noFill/>
        </p:spPr>
        <p:txBody>
          <a:bodyPr wrap="square" rtlCol="1">
            <a:spAutoFit/>
          </a:bodyPr>
          <a:lstStyle/>
          <a:p>
            <a:r>
              <a:rPr lang="en-US" sz="2400" dirty="0" smtClean="0"/>
              <a:t>4-A – maximum case:</a:t>
            </a:r>
          </a:p>
          <a:p>
            <a:pPr algn="ctr"/>
            <a:r>
              <a:rPr lang="en-US" sz="2400" dirty="0" smtClean="0"/>
              <a:t>The network figure and table of data after first run  </a:t>
            </a:r>
            <a:endParaRPr lang="ar-JO" sz="2400" dirty="0"/>
          </a:p>
        </p:txBody>
      </p:sp>
      <p:graphicFrame>
        <p:nvGraphicFramePr>
          <p:cNvPr id="4" name="Table 3"/>
          <p:cNvGraphicFramePr>
            <a:graphicFrameLocks noGrp="1"/>
          </p:cNvGraphicFramePr>
          <p:nvPr/>
        </p:nvGraphicFramePr>
        <p:xfrm>
          <a:off x="2" y="849145"/>
          <a:ext cx="9143998" cy="6008855"/>
        </p:xfrm>
        <a:graphic>
          <a:graphicData uri="http://schemas.openxmlformats.org/drawingml/2006/table">
            <a:tbl>
              <a:tblPr/>
              <a:tblGrid>
                <a:gridCol w="957799"/>
                <a:gridCol w="957799"/>
                <a:gridCol w="957799"/>
                <a:gridCol w="957799"/>
                <a:gridCol w="763926"/>
                <a:gridCol w="755922"/>
                <a:gridCol w="882207"/>
                <a:gridCol w="1013825"/>
                <a:gridCol w="883097"/>
                <a:gridCol w="1013825"/>
              </a:tblGrid>
              <a:tr h="463955">
                <a:tc>
                  <a:txBody>
                    <a:bodyPr/>
                    <a:lstStyle/>
                    <a:p>
                      <a:pPr algn="ctr" rtl="0">
                        <a:lnSpc>
                          <a:spcPct val="115000"/>
                        </a:lnSpc>
                        <a:spcAft>
                          <a:spcPts val="0"/>
                        </a:spcAft>
                      </a:pPr>
                      <a:r>
                        <a:rPr lang="en-US" sz="1400" dirty="0">
                          <a:solidFill>
                            <a:schemeClr val="tx1"/>
                          </a:solidFill>
                          <a:latin typeface="Arial"/>
                          <a:ea typeface="Times New Roman"/>
                          <a:cs typeface="Arial"/>
                        </a:rPr>
                        <a:t>CKT / Branch</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gridSpan="2">
                  <a:txBody>
                    <a:bodyPr/>
                    <a:lstStyle/>
                    <a:p>
                      <a:pPr algn="ctr" rtl="0">
                        <a:lnSpc>
                          <a:spcPct val="115000"/>
                        </a:lnSpc>
                        <a:spcAft>
                          <a:spcPts val="0"/>
                        </a:spcAft>
                      </a:pPr>
                      <a:r>
                        <a:rPr lang="en-US" sz="1400" dirty="0">
                          <a:solidFill>
                            <a:schemeClr val="tx1"/>
                          </a:solidFill>
                          <a:latin typeface="Arial"/>
                          <a:ea typeface="Times New Roman"/>
                          <a:cs typeface="Arial"/>
                        </a:rPr>
                        <a:t>From-To Bus Flow</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To-From Bus Flow</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dirty="0">
                          <a:solidFill>
                            <a:schemeClr val="tx1"/>
                          </a:solidFill>
                          <a:latin typeface="Arial"/>
                          <a:ea typeface="Times New Roman"/>
                          <a:cs typeface="Arial"/>
                        </a:rPr>
                        <a:t>Losses</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 Bus Voltage</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rowSpan="2">
                  <a:txBody>
                    <a:bodyPr/>
                    <a:lstStyle/>
                    <a:p>
                      <a:pPr algn="ctr" rtl="0">
                        <a:lnSpc>
                          <a:spcPct val="115000"/>
                        </a:lnSpc>
                        <a:spcAft>
                          <a:spcPts val="0"/>
                        </a:spcAft>
                      </a:pPr>
                      <a:r>
                        <a:rPr lang="en-US" sz="1400">
                          <a:solidFill>
                            <a:schemeClr val="tx1"/>
                          </a:solidFill>
                          <a:latin typeface="Arial"/>
                          <a:ea typeface="Times New Roman"/>
                          <a:cs typeface="Arial"/>
                        </a:rPr>
                        <a:t>Vd</a:t>
                      </a:r>
                      <a:endParaRPr lang="en-US" sz="1400">
                        <a:solidFill>
                          <a:schemeClr val="tx1"/>
                        </a:solidFill>
                        <a:latin typeface="Calibri"/>
                        <a:ea typeface="Calibri"/>
                        <a:cs typeface="Arial"/>
                      </a:endParaRPr>
                    </a:p>
                    <a:p>
                      <a:pPr algn="ctr" rtl="0">
                        <a:lnSpc>
                          <a:spcPct val="115000"/>
                        </a:lnSpc>
                        <a:spcAft>
                          <a:spcPts val="0"/>
                        </a:spcAft>
                      </a:pPr>
                      <a:r>
                        <a:rPr lang="en-US" sz="1400">
                          <a:solidFill>
                            <a:schemeClr val="tx1"/>
                          </a:solidFill>
                          <a:latin typeface="Arial"/>
                          <a:ea typeface="Times New Roman"/>
                          <a:cs typeface="Arial"/>
                        </a:rPr>
                        <a:t>%  Drop</a:t>
                      </a:r>
                      <a:endParaRPr lang="en-US" sz="1400">
                        <a:solidFill>
                          <a:schemeClr val="tx1"/>
                        </a:solidFill>
                        <a:latin typeface="Calibri"/>
                        <a:ea typeface="Calibri"/>
                        <a:cs typeface="Arial"/>
                      </a:endParaRPr>
                    </a:p>
                    <a:p>
                      <a:pPr algn="ctr" rtl="0">
                        <a:lnSpc>
                          <a:spcPct val="115000"/>
                        </a:lnSpc>
                        <a:spcAft>
                          <a:spcPts val="0"/>
                        </a:spcAft>
                      </a:pPr>
                      <a:r>
                        <a:rPr lang="en-US" sz="1400">
                          <a:solidFill>
                            <a:schemeClr val="tx1"/>
                          </a:solidFill>
                          <a:latin typeface="Arial"/>
                          <a:ea typeface="Times New Roman"/>
                          <a:cs typeface="Arial"/>
                        </a:rPr>
                        <a:t>in Vmag</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ctr" rtl="0">
                        <a:lnSpc>
                          <a:spcPct val="115000"/>
                        </a:lnSpc>
                        <a:spcAft>
                          <a:spcPts val="0"/>
                        </a:spcAft>
                      </a:pPr>
                      <a:r>
                        <a:rPr lang="en-US" sz="1400">
                          <a:solidFill>
                            <a:schemeClr val="tx1"/>
                          </a:solidFill>
                          <a:latin typeface="Arial"/>
                          <a:ea typeface="Times New Roman"/>
                          <a:cs typeface="Arial"/>
                        </a:rPr>
                        <a:t>ID</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MW</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kW</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Kvar</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From</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To</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vMerge="1">
                  <a:txBody>
                    <a:bodyPr/>
                    <a:lstStyle/>
                    <a:p>
                      <a:pPr rtl="1"/>
                      <a:endParaRPr lang="ar-JO"/>
                    </a:p>
                  </a:txBody>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Line 1-3</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-12.720</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-6.080</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13.770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6.935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1049.1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854.4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89.5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8.53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Line1-4</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-1.702</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-0.794</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1.720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0.760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18.4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-34.1</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89.5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90.6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1.12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T5</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14.422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6.874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-14.372</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-5.680</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50.4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1194.0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89.5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86.6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2.93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Line15</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-46.495</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-20.325</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46.826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21.269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331.3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943.2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100.0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1.53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Line A-1</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-49.689</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-22.350</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50.073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23.706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383.7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1355.7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100.0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1.67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Line 3-4</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-11.236</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-5.373</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12.034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6.009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798.4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636.5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90.6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98.1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7.44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T6</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9.516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4.613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-9.469</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-3.742</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46.8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870.9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90.6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83.5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3.37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Line2-5</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-18.930</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-8.901</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19.685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9.737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754.4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835.4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93.7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4.78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Line5-6</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6.124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2.794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-6.014</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-2.752</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109.8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42.0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93.7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91.7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1.94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T7</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6.403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3.054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-6.368</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-2.517</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34.6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536.9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93.7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90.4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3.25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T8</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6.403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3.054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-6.368</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-2.517</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34.6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536.9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93.7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90.4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3.25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T9</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3.007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1.376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-2.993</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-1.183</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14.2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193.0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91.7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89.3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2.46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T10</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3.007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1.376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-2.993</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-1.183</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14.2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193.0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91.7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89.3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2.46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T1</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23.248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10.163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-9.842</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-4.868</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98.4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0.02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r">
                        <a:lnSpc>
                          <a:spcPct val="115000"/>
                        </a:lnSpc>
                      </a:pPr>
                      <a:endParaRPr lang="en-US" sz="1400">
                        <a:solidFill>
                          <a:schemeClr val="tx1"/>
                        </a:solidFill>
                        <a:latin typeface="Calibri"/>
                        <a:ea typeface="Times New Roman"/>
                        <a:cs typeface="Arial"/>
                      </a:endParaRPr>
                    </a:p>
                  </a:txBody>
                  <a:tcPr marL="60237" marR="6023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-13.397</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-5.295</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98.4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T2</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23.248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10.163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-9.842</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-4.868</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0.02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r">
                        <a:lnSpc>
                          <a:spcPct val="115000"/>
                        </a:lnSpc>
                      </a:pPr>
                      <a:endParaRPr lang="en-US" sz="1400">
                        <a:solidFill>
                          <a:schemeClr val="tx1"/>
                        </a:solidFill>
                        <a:latin typeface="Calibri"/>
                        <a:ea typeface="Times New Roman"/>
                        <a:cs typeface="Arial"/>
                      </a:endParaRPr>
                    </a:p>
                  </a:txBody>
                  <a:tcPr marL="60237" marR="6023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-13.397</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-5.295</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T25</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24.217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11.277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-12.034</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-6.009</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88.7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98.1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0.25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r">
                        <a:lnSpc>
                          <a:spcPct val="115000"/>
                        </a:lnSpc>
                      </a:pPr>
                      <a:endParaRPr lang="en-US" sz="1400">
                        <a:solidFill>
                          <a:schemeClr val="tx1"/>
                        </a:solidFill>
                        <a:latin typeface="Calibri"/>
                        <a:ea typeface="Times New Roman"/>
                        <a:cs typeface="Arial"/>
                      </a:endParaRPr>
                    </a:p>
                  </a:txBody>
                  <a:tcPr marL="60237" marR="6023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-12.094</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-5.256</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97.9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0.39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l" rtl="0">
                        <a:lnSpc>
                          <a:spcPct val="115000"/>
                        </a:lnSpc>
                        <a:spcAft>
                          <a:spcPts val="0"/>
                        </a:spcAft>
                      </a:pPr>
                      <a:r>
                        <a:rPr lang="en-US" sz="1400">
                          <a:solidFill>
                            <a:schemeClr val="tx1"/>
                          </a:solidFill>
                          <a:latin typeface="Arial"/>
                          <a:ea typeface="Times New Roman"/>
                          <a:cs typeface="Arial"/>
                        </a:rPr>
                        <a:t>T26</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25.473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11.073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-13.770</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-6.935</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86.1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23.4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98.0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0.28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1977">
                <a:tc>
                  <a:txBody>
                    <a:bodyPr/>
                    <a:lstStyle/>
                    <a:p>
                      <a:pPr algn="r">
                        <a:lnSpc>
                          <a:spcPct val="115000"/>
                        </a:lnSpc>
                      </a:pPr>
                      <a:endParaRPr lang="en-US" sz="1400">
                        <a:solidFill>
                          <a:schemeClr val="tx1"/>
                        </a:solidFill>
                        <a:latin typeface="Calibri"/>
                        <a:ea typeface="Times New Roman"/>
                        <a:cs typeface="Arial"/>
                      </a:endParaRPr>
                    </a:p>
                  </a:txBody>
                  <a:tcPr marL="60237" marR="6023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-11.617</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-4.115</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98.3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97.9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0.39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363509">
                <a:tc>
                  <a:txBody>
                    <a:bodyPr/>
                    <a:lstStyle/>
                    <a:p>
                      <a:pPr algn="l" rtl="0">
                        <a:lnSpc>
                          <a:spcPct val="115000"/>
                        </a:lnSpc>
                        <a:spcAft>
                          <a:spcPts val="0"/>
                        </a:spcAft>
                      </a:pPr>
                      <a:r>
                        <a:rPr lang="en-US" sz="1400">
                          <a:solidFill>
                            <a:schemeClr val="tx1"/>
                          </a:solidFill>
                          <a:latin typeface="Arial"/>
                          <a:ea typeface="Times New Roman"/>
                          <a:cs typeface="Arial"/>
                        </a:rPr>
                        <a:t>Total </a:t>
                      </a:r>
                      <a:endParaRPr lang="en-US" sz="1400">
                        <a:solidFill>
                          <a:schemeClr val="tx1"/>
                        </a:solidFill>
                        <a:latin typeface="Calibri"/>
                        <a:ea typeface="Calibri"/>
                        <a:cs typeface="Arial"/>
                      </a:endParaRPr>
                    </a:p>
                  </a:txBody>
                  <a:tcPr marL="60237" marR="6023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 3831.8</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8193.6</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 </a:t>
                      </a:r>
                      <a:endParaRPr lang="en-US" sz="1400" dirty="0">
                        <a:solidFill>
                          <a:schemeClr val="tx1"/>
                        </a:solidFill>
                        <a:latin typeface="Calibri"/>
                        <a:ea typeface="Calibri"/>
                        <a:cs typeface="Arial"/>
                      </a:endParaRPr>
                    </a:p>
                  </a:txBody>
                  <a:tcPr marL="60237" marR="6023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991600" cy="1015663"/>
          </a:xfrm>
          <a:prstGeom prst="rect">
            <a:avLst/>
          </a:prstGeom>
          <a:noFill/>
        </p:spPr>
        <p:txBody>
          <a:bodyPr wrap="square" rtlCol="1">
            <a:spAutoFit/>
          </a:bodyPr>
          <a:lstStyle/>
          <a:p>
            <a:r>
              <a:rPr lang="en-US" sz="2000" dirty="0" smtClean="0"/>
              <a:t>From the table and the figure we saw that there is a drop voltage in many buses because of that we added capacitors in the buses that have the max drop and we get this table and figure. And we get a drop in the losses equal to 925.1 KW.</a:t>
            </a:r>
            <a:endParaRPr lang="ar-JO" sz="2000" dirty="0"/>
          </a:p>
        </p:txBody>
      </p:sp>
      <p:graphicFrame>
        <p:nvGraphicFramePr>
          <p:cNvPr id="3" name="Table 2"/>
          <p:cNvGraphicFramePr>
            <a:graphicFrameLocks noGrp="1"/>
          </p:cNvGraphicFramePr>
          <p:nvPr/>
        </p:nvGraphicFramePr>
        <p:xfrm>
          <a:off x="0" y="990600"/>
          <a:ext cx="9144000" cy="6172795"/>
        </p:xfrm>
        <a:graphic>
          <a:graphicData uri="http://schemas.openxmlformats.org/drawingml/2006/table">
            <a:tbl>
              <a:tblPr/>
              <a:tblGrid>
                <a:gridCol w="924051"/>
                <a:gridCol w="832569"/>
                <a:gridCol w="832569"/>
                <a:gridCol w="833410"/>
                <a:gridCol w="833410"/>
                <a:gridCol w="832569"/>
                <a:gridCol w="956784"/>
                <a:gridCol w="956784"/>
                <a:gridCol w="1070927"/>
                <a:gridCol w="1070927"/>
              </a:tblGrid>
              <a:tr h="460187">
                <a:tc>
                  <a:txBody>
                    <a:bodyPr/>
                    <a:lstStyle/>
                    <a:p>
                      <a:pPr algn="ctr" rtl="0">
                        <a:lnSpc>
                          <a:spcPct val="115000"/>
                        </a:lnSpc>
                        <a:spcAft>
                          <a:spcPts val="0"/>
                        </a:spcAft>
                      </a:pPr>
                      <a:r>
                        <a:rPr lang="en-US" sz="1400" dirty="0">
                          <a:solidFill>
                            <a:schemeClr val="tx1"/>
                          </a:solidFill>
                          <a:latin typeface="Arial"/>
                          <a:ea typeface="Times New Roman"/>
                          <a:cs typeface="Arial"/>
                        </a:rPr>
                        <a:t>CKT / Branch</a:t>
                      </a:r>
                      <a:endParaRPr lang="en-US" sz="1400" dirty="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gridSpan="2">
                  <a:txBody>
                    <a:bodyPr/>
                    <a:lstStyle/>
                    <a:p>
                      <a:pPr algn="ctr" rtl="0">
                        <a:lnSpc>
                          <a:spcPct val="115000"/>
                        </a:lnSpc>
                        <a:spcAft>
                          <a:spcPts val="0"/>
                        </a:spcAft>
                      </a:pPr>
                      <a:r>
                        <a:rPr lang="en-US" sz="1400">
                          <a:solidFill>
                            <a:schemeClr val="tx1"/>
                          </a:solidFill>
                          <a:latin typeface="Arial"/>
                          <a:ea typeface="Times New Roman"/>
                          <a:cs typeface="Arial"/>
                        </a:rPr>
                        <a:t>From-To Bus Flow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To-From Bus Flow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dirty="0">
                          <a:solidFill>
                            <a:schemeClr val="tx1"/>
                          </a:solidFill>
                          <a:latin typeface="Arial"/>
                          <a:ea typeface="Times New Roman"/>
                          <a:cs typeface="Arial"/>
                        </a:rPr>
                        <a:t>Losses</a:t>
                      </a:r>
                      <a:endParaRPr lang="en-US" sz="1400" dirty="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 Bus Voltage</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rowSpan="2">
                  <a:txBody>
                    <a:bodyPr/>
                    <a:lstStyle/>
                    <a:p>
                      <a:pPr algn="ctr" rtl="0">
                        <a:lnSpc>
                          <a:spcPct val="115000"/>
                        </a:lnSpc>
                        <a:spcAft>
                          <a:spcPts val="0"/>
                        </a:spcAft>
                      </a:pPr>
                      <a:r>
                        <a:rPr lang="en-US" sz="1400">
                          <a:solidFill>
                            <a:schemeClr val="tx1"/>
                          </a:solidFill>
                          <a:latin typeface="Arial"/>
                          <a:ea typeface="Times New Roman"/>
                          <a:cs typeface="Arial"/>
                        </a:rPr>
                        <a:t>Vd</a:t>
                      </a:r>
                      <a:endParaRPr lang="en-US" sz="1400">
                        <a:solidFill>
                          <a:schemeClr val="tx1"/>
                        </a:solidFill>
                        <a:latin typeface="Calibri"/>
                        <a:ea typeface="Calibri"/>
                        <a:cs typeface="Arial"/>
                      </a:endParaRPr>
                    </a:p>
                    <a:p>
                      <a:pPr algn="ctr" rtl="0">
                        <a:lnSpc>
                          <a:spcPct val="115000"/>
                        </a:lnSpc>
                        <a:spcAft>
                          <a:spcPts val="0"/>
                        </a:spcAft>
                      </a:pPr>
                      <a:r>
                        <a:rPr lang="en-US" sz="1400">
                          <a:solidFill>
                            <a:schemeClr val="tx1"/>
                          </a:solidFill>
                          <a:latin typeface="Arial"/>
                          <a:ea typeface="Times New Roman"/>
                          <a:cs typeface="Arial"/>
                        </a:rPr>
                        <a:t>%  Drop</a:t>
                      </a:r>
                      <a:endParaRPr lang="en-US" sz="1400">
                        <a:solidFill>
                          <a:schemeClr val="tx1"/>
                        </a:solidFill>
                        <a:latin typeface="Calibri"/>
                        <a:ea typeface="Calibri"/>
                        <a:cs typeface="Arial"/>
                      </a:endParaRPr>
                    </a:p>
                    <a:p>
                      <a:pPr algn="ctr" rtl="0">
                        <a:lnSpc>
                          <a:spcPct val="115000"/>
                        </a:lnSpc>
                        <a:spcAft>
                          <a:spcPts val="0"/>
                        </a:spcAft>
                      </a:pPr>
                      <a:r>
                        <a:rPr lang="en-US" sz="1400">
                          <a:solidFill>
                            <a:schemeClr val="tx1"/>
                          </a:solidFill>
                          <a:latin typeface="Arial"/>
                          <a:ea typeface="Times New Roman"/>
                          <a:cs typeface="Arial"/>
                        </a:rPr>
                        <a:t>in Vmag</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ctr" rtl="0">
                        <a:lnSpc>
                          <a:spcPct val="115000"/>
                        </a:lnSpc>
                        <a:spcAft>
                          <a:spcPts val="0"/>
                        </a:spcAft>
                      </a:pPr>
                      <a:r>
                        <a:rPr lang="en-US" sz="1400">
                          <a:solidFill>
                            <a:schemeClr val="tx1"/>
                          </a:solidFill>
                          <a:latin typeface="Arial"/>
                          <a:ea typeface="Times New Roman"/>
                          <a:cs typeface="Arial"/>
                        </a:rPr>
                        <a:t>ID</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kW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Kvar</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From</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To</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vMerge="1">
                  <a:txBody>
                    <a:bodyPr/>
                    <a:lstStyle/>
                    <a:p>
                      <a:pPr rtl="1"/>
                      <a:endParaRPr lang="ar-JO"/>
                    </a:p>
                  </a:txBody>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 1-3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-13.230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5.375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14.003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-4.778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772.4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597.6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105.9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3.63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Line1-4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-1.758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-1.770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1.782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1.720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23.1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-50.0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105.9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107.2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14.989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-3.605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-14.955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4.401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33.5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795.1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105.9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107.0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1.19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-47.304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-13.421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47.558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14.035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254.4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613.3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110.0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1.11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 A-1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-50.838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1.830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51.108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-0.889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269.9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941.2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110.0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 3-4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-11.751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7.220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12.455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-6.683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703.6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537.1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107.2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2.38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9.970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-8.939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-9.916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9.938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53.7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999.1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107.2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107.5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5.19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Line2-5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-19.401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-2.065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19.916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2.603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515.5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538.1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105.7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3.16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Line5-6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6.264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-0.595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-6.189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0.591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75.0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105.7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104.6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6.568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1.330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-6.544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-0.954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24.3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376.1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105.7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104.3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6.568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1.330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-6.544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-0.954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24.3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376.1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105.7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104.3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3.094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-0.296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0.427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9.7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131.2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104.6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104.8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0.19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T10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3.094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-0.296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-3.085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0.427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9.7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131.2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dirty="0">
                          <a:solidFill>
                            <a:schemeClr val="tx1"/>
                          </a:solidFill>
                          <a:latin typeface="Arial"/>
                          <a:ea typeface="Times New Roman"/>
                          <a:cs typeface="Arial"/>
                        </a:rPr>
                        <a:t>104.6</a:t>
                      </a:r>
                      <a:endParaRPr lang="en-US" sz="1400" dirty="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104.8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0.19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rowSpan="2">
                  <a:txBody>
                    <a:bodyPr/>
                    <a:lstStyle/>
                    <a:p>
                      <a:pPr algn="l" rtl="0">
                        <a:lnSpc>
                          <a:spcPct val="115000"/>
                        </a:lnSpc>
                        <a:spcAft>
                          <a:spcPts val="0"/>
                        </a:spcAft>
                      </a:pPr>
                      <a:r>
                        <a:rPr lang="en-US" sz="1400">
                          <a:solidFill>
                            <a:schemeClr val="tx1"/>
                          </a:solidFill>
                          <a:latin typeface="Arial"/>
                          <a:ea typeface="Times New Roman"/>
                          <a:cs typeface="Arial"/>
                        </a:rPr>
                        <a:t>T1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23.652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6.711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-9.958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-1.302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3">
                <a:tc vMerge="1">
                  <a:txBody>
                    <a:bodyPr/>
                    <a:lstStyle/>
                    <a:p>
                      <a:pPr rtl="1"/>
                      <a:endParaRPr lang="ar-JO"/>
                    </a:p>
                  </a:txBody>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-13.687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-5.409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0.04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rowSpan="2">
                  <a:txBody>
                    <a:bodyPr/>
                    <a:lstStyle/>
                    <a:p>
                      <a:pPr algn="l" rtl="0">
                        <a:lnSpc>
                          <a:spcPct val="115000"/>
                        </a:lnSpc>
                        <a:spcAft>
                          <a:spcPts val="0"/>
                        </a:spcAft>
                      </a:pPr>
                      <a:r>
                        <a:rPr lang="en-US" sz="1400">
                          <a:solidFill>
                            <a:schemeClr val="tx1"/>
                          </a:solidFill>
                          <a:latin typeface="Arial"/>
                          <a:ea typeface="Times New Roman"/>
                          <a:cs typeface="Arial"/>
                        </a:rPr>
                        <a:t>T2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23.652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6.711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-9.958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-1.302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3">
                <a:tc vMerge="1">
                  <a:txBody>
                    <a:bodyPr/>
                    <a:lstStyle/>
                    <a:p>
                      <a:pPr rtl="1"/>
                      <a:endParaRPr lang="ar-JO"/>
                    </a:p>
                  </a:txBody>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-13.687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-5.409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0.04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rowSpan="2">
                  <a:txBody>
                    <a:bodyPr/>
                    <a:lstStyle/>
                    <a:p>
                      <a:pPr algn="l" rtl="0">
                        <a:lnSpc>
                          <a:spcPct val="115000"/>
                        </a:lnSpc>
                        <a:spcAft>
                          <a:spcPts val="0"/>
                        </a:spcAft>
                      </a:pPr>
                      <a:r>
                        <a:rPr lang="en-US" sz="1400">
                          <a:solidFill>
                            <a:schemeClr val="tx1"/>
                          </a:solidFill>
                          <a:latin typeface="Arial"/>
                          <a:ea typeface="Times New Roman"/>
                          <a:cs typeface="Arial"/>
                        </a:rPr>
                        <a:t>T25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24.648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-12.455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6.683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59.8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22.7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0.06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3">
                <a:tc vMerge="1">
                  <a:txBody>
                    <a:bodyPr/>
                    <a:lstStyle/>
                    <a:p>
                      <a:pPr rtl="1"/>
                      <a:endParaRPr lang="ar-JO"/>
                    </a:p>
                  </a:txBody>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-12.133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-5.563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0.46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rowSpan="2">
                  <a:txBody>
                    <a:bodyPr/>
                    <a:lstStyle/>
                    <a:p>
                      <a:pPr algn="l" rtl="0">
                        <a:lnSpc>
                          <a:spcPct val="115000"/>
                        </a:lnSpc>
                        <a:spcAft>
                          <a:spcPts val="0"/>
                        </a:spcAft>
                      </a:pPr>
                      <a:r>
                        <a:rPr lang="en-US" sz="1400">
                          <a:solidFill>
                            <a:schemeClr val="tx1"/>
                          </a:solidFill>
                          <a:latin typeface="Arial"/>
                          <a:ea typeface="Times New Roman"/>
                          <a:cs typeface="Arial"/>
                        </a:rPr>
                        <a:t>T26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26.190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-0.733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-14.003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4.778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64.1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20.8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0.00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3">
                <a:tc vMerge="1">
                  <a:txBody>
                    <a:bodyPr/>
                    <a:lstStyle/>
                    <a:p>
                      <a:pPr rtl="1"/>
                      <a:endParaRPr lang="ar-JO"/>
                    </a:p>
                  </a:txBody>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-12.123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-4.024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109.0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0.46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3">
                <a:tc>
                  <a:txBody>
                    <a:bodyPr/>
                    <a:lstStyle/>
                    <a:p>
                      <a:pPr algn="ctr" rtl="0">
                        <a:lnSpc>
                          <a:spcPct val="115000"/>
                        </a:lnSpc>
                        <a:spcAft>
                          <a:spcPts val="0"/>
                        </a:spcAft>
                      </a:pPr>
                      <a:r>
                        <a:rPr lang="en-US" sz="1400" b="1">
                          <a:solidFill>
                            <a:schemeClr val="tx1"/>
                          </a:solidFill>
                          <a:latin typeface="Arial"/>
                          <a:ea typeface="Times New Roman"/>
                          <a:cs typeface="Arial"/>
                        </a:rPr>
                        <a:t>Total</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dirty="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dirty="0">
                          <a:solidFill>
                            <a:schemeClr val="tx1"/>
                          </a:solidFill>
                          <a:latin typeface="Arial"/>
                          <a:ea typeface="Times New Roman"/>
                          <a:cs typeface="Arial"/>
                        </a:rPr>
                        <a:t>2906.7</a:t>
                      </a:r>
                      <a:endParaRPr lang="en-US" sz="1400" dirty="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6027.5</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dirty="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dirty="0">
                        <a:solidFill>
                          <a:schemeClr val="tx1"/>
                        </a:solidFill>
                        <a:latin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200329"/>
          </a:xfrm>
          <a:prstGeom prst="rect">
            <a:avLst/>
          </a:prstGeom>
          <a:noFill/>
        </p:spPr>
        <p:txBody>
          <a:bodyPr wrap="square" rtlCol="1">
            <a:spAutoFit/>
          </a:bodyPr>
          <a:lstStyle/>
          <a:p>
            <a:r>
              <a:rPr lang="en-US" sz="2400" dirty="0" smtClean="0"/>
              <a:t>B– Minimum case: </a:t>
            </a:r>
          </a:p>
          <a:p>
            <a:r>
              <a:rPr lang="en-US" sz="2400" dirty="0" smtClean="0"/>
              <a:t>           we reduce the loads to 40% from the original case.</a:t>
            </a:r>
          </a:p>
          <a:p>
            <a:r>
              <a:rPr lang="en-US" sz="2400" dirty="0" smtClean="0"/>
              <a:t>    The network figure and table of data after first run  </a:t>
            </a:r>
            <a:endParaRPr lang="ar-JO" sz="2400" dirty="0"/>
          </a:p>
        </p:txBody>
      </p:sp>
      <p:graphicFrame>
        <p:nvGraphicFramePr>
          <p:cNvPr id="3" name="Table 2"/>
          <p:cNvGraphicFramePr>
            <a:graphicFrameLocks noGrp="1"/>
          </p:cNvGraphicFramePr>
          <p:nvPr/>
        </p:nvGraphicFramePr>
        <p:xfrm>
          <a:off x="0" y="1073068"/>
          <a:ext cx="9144002" cy="5784932"/>
        </p:xfrm>
        <a:graphic>
          <a:graphicData uri="http://schemas.openxmlformats.org/drawingml/2006/table">
            <a:tbl>
              <a:tblPr/>
              <a:tblGrid>
                <a:gridCol w="913449"/>
                <a:gridCol w="858142"/>
                <a:gridCol w="858142"/>
                <a:gridCol w="985177"/>
                <a:gridCol w="985177"/>
                <a:gridCol w="985177"/>
                <a:gridCol w="985177"/>
                <a:gridCol w="857277"/>
                <a:gridCol w="858142"/>
                <a:gridCol w="858142"/>
              </a:tblGrid>
              <a:tr h="468923">
                <a:tc>
                  <a:txBody>
                    <a:bodyPr/>
                    <a:lstStyle/>
                    <a:p>
                      <a:pPr algn="ctr" rtl="0">
                        <a:lnSpc>
                          <a:spcPct val="115000"/>
                        </a:lnSpc>
                        <a:spcAft>
                          <a:spcPts val="0"/>
                        </a:spcAft>
                      </a:pPr>
                      <a:r>
                        <a:rPr lang="en-US" sz="1400" dirty="0">
                          <a:solidFill>
                            <a:schemeClr val="tx1"/>
                          </a:solidFill>
                          <a:latin typeface="Arial"/>
                          <a:ea typeface="Times New Roman"/>
                          <a:cs typeface="Arial"/>
                        </a:rPr>
                        <a:t>CKT / Branch</a:t>
                      </a:r>
                      <a:endParaRPr lang="en-US" sz="1400" dirty="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gridSpan="2">
                  <a:txBody>
                    <a:bodyPr/>
                    <a:lstStyle/>
                    <a:p>
                      <a:pPr algn="l" rtl="0">
                        <a:lnSpc>
                          <a:spcPct val="115000"/>
                        </a:lnSpc>
                        <a:spcAft>
                          <a:spcPts val="0"/>
                        </a:spcAft>
                      </a:pPr>
                      <a:r>
                        <a:rPr lang="en-US" sz="1400">
                          <a:solidFill>
                            <a:schemeClr val="tx1"/>
                          </a:solidFill>
                          <a:latin typeface="Arial"/>
                          <a:ea typeface="Times New Roman"/>
                          <a:cs typeface="Arial"/>
                        </a:rPr>
                        <a:t>From-To Bus Flow</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To-From Bus Flow</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Losses</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 Bus Voltage</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rowSpan="2">
                  <a:txBody>
                    <a:bodyPr/>
                    <a:lstStyle/>
                    <a:p>
                      <a:pPr algn="ctr" rtl="0">
                        <a:lnSpc>
                          <a:spcPct val="115000"/>
                        </a:lnSpc>
                        <a:spcAft>
                          <a:spcPts val="0"/>
                        </a:spcAft>
                      </a:pPr>
                      <a:r>
                        <a:rPr lang="en-US" sz="1400">
                          <a:solidFill>
                            <a:schemeClr val="tx1"/>
                          </a:solidFill>
                          <a:latin typeface="Arial"/>
                          <a:ea typeface="Times New Roman"/>
                          <a:cs typeface="Arial"/>
                        </a:rPr>
                        <a:t>Vd</a:t>
                      </a:r>
                      <a:endParaRPr lang="en-US" sz="1400">
                        <a:solidFill>
                          <a:schemeClr val="tx1"/>
                        </a:solidFill>
                        <a:latin typeface="Calibri"/>
                        <a:ea typeface="Calibri"/>
                        <a:cs typeface="Arial"/>
                      </a:endParaRPr>
                    </a:p>
                    <a:p>
                      <a:pPr algn="ctr" rtl="0">
                        <a:lnSpc>
                          <a:spcPct val="115000"/>
                        </a:lnSpc>
                        <a:spcAft>
                          <a:spcPts val="0"/>
                        </a:spcAft>
                      </a:pPr>
                      <a:r>
                        <a:rPr lang="en-US" sz="1400">
                          <a:solidFill>
                            <a:schemeClr val="tx1"/>
                          </a:solidFill>
                          <a:latin typeface="Arial"/>
                          <a:ea typeface="Times New Roman"/>
                          <a:cs typeface="Arial"/>
                        </a:rPr>
                        <a:t>%  Drop</a:t>
                      </a:r>
                      <a:endParaRPr lang="en-US" sz="1400">
                        <a:solidFill>
                          <a:schemeClr val="tx1"/>
                        </a:solidFill>
                        <a:latin typeface="Calibri"/>
                        <a:ea typeface="Calibri"/>
                        <a:cs typeface="Arial"/>
                      </a:endParaRPr>
                    </a:p>
                    <a:p>
                      <a:pPr algn="ctr" rtl="0">
                        <a:lnSpc>
                          <a:spcPct val="115000"/>
                        </a:lnSpc>
                        <a:spcAft>
                          <a:spcPts val="0"/>
                        </a:spcAft>
                      </a:pPr>
                      <a:r>
                        <a:rPr lang="en-US" sz="1400">
                          <a:solidFill>
                            <a:schemeClr val="tx1"/>
                          </a:solidFill>
                          <a:latin typeface="Arial"/>
                          <a:ea typeface="Times New Roman"/>
                          <a:cs typeface="Arial"/>
                        </a:rPr>
                        <a:t>in Vmag</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42267">
                <a:tc>
                  <a:txBody>
                    <a:bodyPr/>
                    <a:lstStyle/>
                    <a:p>
                      <a:pPr algn="ctr" rtl="0">
                        <a:lnSpc>
                          <a:spcPct val="115000"/>
                        </a:lnSpc>
                        <a:spcAft>
                          <a:spcPts val="0"/>
                        </a:spcAft>
                      </a:pPr>
                      <a:r>
                        <a:rPr lang="en-US" sz="1400">
                          <a:solidFill>
                            <a:schemeClr val="tx1"/>
                          </a:solidFill>
                          <a:latin typeface="Arial"/>
                          <a:ea typeface="Times New Roman"/>
                          <a:cs typeface="Arial"/>
                        </a:rPr>
                        <a:t>ID</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kW</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Kvar</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From</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ctr" rtl="0">
                        <a:lnSpc>
                          <a:spcPct val="115000"/>
                        </a:lnSpc>
                        <a:spcAft>
                          <a:spcPts val="0"/>
                        </a:spcAft>
                      </a:pPr>
                      <a:r>
                        <a:rPr lang="en-US" sz="1400">
                          <a:solidFill>
                            <a:schemeClr val="tx1"/>
                          </a:solidFill>
                          <a:latin typeface="Arial"/>
                          <a:ea typeface="Times New Roman"/>
                          <a:cs typeface="Arial"/>
                        </a:rPr>
                        <a:t>To</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vMerge="1">
                  <a:txBody>
                    <a:bodyPr/>
                    <a:lstStyle/>
                    <a:p>
                      <a:pPr rtl="1"/>
                      <a:endParaRPr lang="ar-JO"/>
                    </a:p>
                  </a:txBody>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Line 1-3</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-7.130</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-3.155</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7.416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3.344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285.5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189.2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94.8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4.40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Line1-4</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1.298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0.686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-1.288</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-0.732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-46.1</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94.8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94.0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0.86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T5</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5.832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2.469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-5.825</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-2.302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167.2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94.8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93.8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Line15</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-18.526</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-7.502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18.576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7.432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50.3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-69.5</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100.0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0.57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Line A-1</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-20.006</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-9.053</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20.068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9.249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61.1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195.5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100.0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0.66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Line 3-4</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-8.280</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-3.847</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8.679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4.135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398.8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287.9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94.0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5.24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T6</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9.568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4.579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-9.524</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-3.764</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43.8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815.1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94.0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86.8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3.25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Line2-5</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-7.675</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-3.189</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7.785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3.258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68.5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97.6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1.77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Line5-6</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2.512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0.998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-2.496</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-1.042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16.4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-44.2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97.6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96.9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0.74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T7</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2.582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1.096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-2.577</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-1.018</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77.2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97.6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96.5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T8</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2.582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1.096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-2.577</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-1.018</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77.2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97.6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96.5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l" rtl="0">
                        <a:lnSpc>
                          <a:spcPct val="115000"/>
                        </a:lnSpc>
                        <a:spcAft>
                          <a:spcPts val="0"/>
                        </a:spcAft>
                      </a:pPr>
                      <a:r>
                        <a:rPr lang="en-US" sz="1400">
                          <a:solidFill>
                            <a:schemeClr val="tx1"/>
                          </a:solidFill>
                          <a:latin typeface="Arial"/>
                          <a:ea typeface="Times New Roman"/>
                          <a:cs typeface="Arial"/>
                        </a:rPr>
                        <a:t>T9</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1.248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0.521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-1.246</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-0.492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28.9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96.9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96.0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0.92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44038">
                <a:tc>
                  <a:txBody>
                    <a:bodyPr/>
                    <a:lstStyle/>
                    <a:p>
                      <a:pPr algn="l" rtl="0">
                        <a:lnSpc>
                          <a:spcPct val="115000"/>
                        </a:lnSpc>
                        <a:spcAft>
                          <a:spcPts val="0"/>
                        </a:spcAft>
                      </a:pPr>
                      <a:r>
                        <a:rPr lang="en-US" sz="1400">
                          <a:solidFill>
                            <a:schemeClr val="tx1"/>
                          </a:solidFill>
                          <a:latin typeface="Arial"/>
                          <a:ea typeface="Times New Roman"/>
                          <a:cs typeface="Arial"/>
                        </a:rPr>
                        <a:t>T10</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1.248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0.521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-1.246</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-0.492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28.9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96.9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96.0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0.92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rowSpan="2">
                  <a:txBody>
                    <a:bodyPr/>
                    <a:lstStyle/>
                    <a:p>
                      <a:pPr algn="l" rtl="0">
                        <a:lnSpc>
                          <a:spcPct val="115000"/>
                        </a:lnSpc>
                        <a:spcAft>
                          <a:spcPts val="0"/>
                        </a:spcAft>
                      </a:pPr>
                      <a:r>
                        <a:rPr lang="en-US" sz="1400">
                          <a:solidFill>
                            <a:schemeClr val="tx1"/>
                          </a:solidFill>
                          <a:latin typeface="Arial"/>
                          <a:ea typeface="Times New Roman"/>
                          <a:cs typeface="Arial"/>
                        </a:rPr>
                        <a:t>T1</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9.263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3.751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-3.892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-1.629</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0.01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vMerge="1">
                  <a:txBody>
                    <a:bodyPr/>
                    <a:lstStyle/>
                    <a:p>
                      <a:pPr rtl="1"/>
                      <a:endParaRPr lang="ar-JO"/>
                    </a:p>
                  </a:txBody>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-5.369</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-2.122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0.01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rowSpan="2">
                  <a:txBody>
                    <a:bodyPr/>
                    <a:lstStyle/>
                    <a:p>
                      <a:pPr algn="l" rtl="0">
                        <a:lnSpc>
                          <a:spcPct val="115000"/>
                        </a:lnSpc>
                        <a:spcAft>
                          <a:spcPts val="0"/>
                        </a:spcAft>
                      </a:pPr>
                      <a:r>
                        <a:rPr lang="en-US" sz="1400">
                          <a:solidFill>
                            <a:schemeClr val="tx1"/>
                          </a:solidFill>
                          <a:latin typeface="Arial"/>
                          <a:ea typeface="Times New Roman"/>
                          <a:cs typeface="Arial"/>
                        </a:rPr>
                        <a:t>T2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9.263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3.751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-3.892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-1.629</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0.01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vMerge="1">
                  <a:txBody>
                    <a:bodyPr/>
                    <a:lstStyle/>
                    <a:p>
                      <a:pPr rtl="1"/>
                      <a:endParaRPr lang="ar-JO"/>
                    </a:p>
                  </a:txBody>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-5.369</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-2.122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0.01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rowSpan="2">
                  <a:txBody>
                    <a:bodyPr/>
                    <a:lstStyle/>
                    <a:p>
                      <a:pPr algn="l" rtl="0">
                        <a:lnSpc>
                          <a:spcPct val="115000"/>
                        </a:lnSpc>
                        <a:spcAft>
                          <a:spcPts val="0"/>
                        </a:spcAft>
                      </a:pPr>
                      <a:r>
                        <a:rPr lang="en-US" sz="1400">
                          <a:solidFill>
                            <a:schemeClr val="tx1"/>
                          </a:solidFill>
                          <a:latin typeface="Arial"/>
                          <a:ea typeface="Times New Roman"/>
                          <a:cs typeface="Arial"/>
                        </a:rPr>
                        <a:t>T25</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10.482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4.482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-8.679</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-4.135</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19.5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0.12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vMerge="1">
                  <a:txBody>
                    <a:bodyPr/>
                    <a:lstStyle/>
                    <a:p>
                      <a:pPr rtl="1"/>
                      <a:endParaRPr lang="ar-JO"/>
                    </a:p>
                  </a:txBody>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-1.798</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-0.327</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0.11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rowSpan="2">
                  <a:txBody>
                    <a:bodyPr/>
                    <a:lstStyle/>
                    <a:p>
                      <a:pPr algn="l" rtl="0">
                        <a:lnSpc>
                          <a:spcPct val="115000"/>
                        </a:lnSpc>
                        <a:spcAft>
                          <a:spcPts val="0"/>
                        </a:spcAft>
                      </a:pPr>
                      <a:r>
                        <a:rPr lang="en-US" sz="1400">
                          <a:solidFill>
                            <a:schemeClr val="tx1"/>
                          </a:solidFill>
                          <a:latin typeface="Arial"/>
                          <a:ea typeface="Times New Roman"/>
                          <a:cs typeface="Arial"/>
                        </a:rPr>
                        <a:t>T26</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9.524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4.571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-7.416</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-3.344</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6.4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12.5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0.10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vMerge="1">
                  <a:txBody>
                    <a:bodyPr/>
                    <a:lstStyle/>
                    <a:p>
                      <a:pPr rtl="1"/>
                      <a:endParaRPr lang="ar-JO"/>
                    </a:p>
                  </a:txBody>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-2.102</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-1.214</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99.3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99.2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0.11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6656">
                <a:tc>
                  <a:txBody>
                    <a:bodyPr/>
                    <a:lstStyle/>
                    <a:p>
                      <a:pPr algn="r" rtl="0">
                        <a:lnSpc>
                          <a:spcPct val="115000"/>
                        </a:lnSpc>
                        <a:spcAft>
                          <a:spcPts val="0"/>
                        </a:spcAft>
                      </a:pPr>
                      <a:r>
                        <a:rPr lang="en-US" sz="1400">
                          <a:solidFill>
                            <a:schemeClr val="tx1"/>
                          </a:solidFill>
                          <a:latin typeface="Arial"/>
                          <a:ea typeface="Times New Roman"/>
                          <a:cs typeface="Arial"/>
                        </a:rPr>
                        <a:t>Total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dirty="0">
                          <a:solidFill>
                            <a:schemeClr val="tx1"/>
                          </a:solidFill>
                          <a:latin typeface="Arial"/>
                          <a:ea typeface="Times New Roman"/>
                          <a:cs typeface="Arial"/>
                        </a:rPr>
                        <a:t>1011.2 </a:t>
                      </a:r>
                      <a:endParaRPr lang="en-US" sz="1400" dirty="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1808.0 </a:t>
                      </a:r>
                      <a:endParaRPr lang="en-US" sz="1400">
                        <a:solidFill>
                          <a:schemeClr val="tx1"/>
                        </a:solidFill>
                        <a:latin typeface="Calibri"/>
                        <a:ea typeface="Calibri"/>
                        <a:cs typeface="Arial"/>
                      </a:endParaRPr>
                    </a:p>
                  </a:txBody>
                  <a:tcPr marL="63357" marR="63357"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 </a:t>
                      </a:r>
                      <a:endParaRPr lang="en-US" sz="140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dirty="0">
                          <a:solidFill>
                            <a:schemeClr val="tx1"/>
                          </a:solidFill>
                          <a:latin typeface="Arial"/>
                          <a:ea typeface="Times New Roman"/>
                          <a:cs typeface="Arial"/>
                        </a:rPr>
                        <a:t> </a:t>
                      </a:r>
                      <a:endParaRPr lang="en-US" sz="1400" dirty="0">
                        <a:solidFill>
                          <a:schemeClr val="tx1"/>
                        </a:solidFill>
                        <a:latin typeface="Calibri"/>
                        <a:ea typeface="Calibri"/>
                        <a:cs typeface="Arial"/>
                      </a:endParaRPr>
                    </a:p>
                  </a:txBody>
                  <a:tcPr marL="63357" marR="63357"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991600" cy="1015663"/>
          </a:xfrm>
          <a:prstGeom prst="rect">
            <a:avLst/>
          </a:prstGeom>
          <a:noFill/>
        </p:spPr>
        <p:txBody>
          <a:bodyPr wrap="square" rtlCol="1">
            <a:spAutoFit/>
          </a:bodyPr>
          <a:lstStyle/>
          <a:p>
            <a:r>
              <a:rPr lang="en-US" sz="2000" dirty="0" smtClean="0"/>
              <a:t>From the table and the figure we saw that there is a drop voltage in many buses because of that we added capacitors in the buses that have the max drop and we get this table and figure. And we get a drop in the losses equal to 15.8 KW.</a:t>
            </a:r>
            <a:endParaRPr lang="ar-JO" sz="2000" dirty="0"/>
          </a:p>
        </p:txBody>
      </p:sp>
      <p:graphicFrame>
        <p:nvGraphicFramePr>
          <p:cNvPr id="3" name="Table 2"/>
          <p:cNvGraphicFramePr>
            <a:graphicFrameLocks noGrp="1"/>
          </p:cNvGraphicFramePr>
          <p:nvPr/>
        </p:nvGraphicFramePr>
        <p:xfrm>
          <a:off x="6" y="990600"/>
          <a:ext cx="9143993" cy="5897399"/>
        </p:xfrm>
        <a:graphic>
          <a:graphicData uri="http://schemas.openxmlformats.org/drawingml/2006/table">
            <a:tbl>
              <a:tblPr/>
              <a:tblGrid>
                <a:gridCol w="977692"/>
                <a:gridCol w="851622"/>
                <a:gridCol w="851622"/>
                <a:gridCol w="850763"/>
                <a:gridCol w="850763"/>
                <a:gridCol w="977692"/>
                <a:gridCol w="977692"/>
                <a:gridCol w="850763"/>
                <a:gridCol w="977692"/>
                <a:gridCol w="977692"/>
              </a:tblGrid>
              <a:tr h="460187">
                <a:tc>
                  <a:txBody>
                    <a:bodyPr/>
                    <a:lstStyle/>
                    <a:p>
                      <a:pPr algn="ctr" rtl="0">
                        <a:lnSpc>
                          <a:spcPct val="115000"/>
                        </a:lnSpc>
                        <a:spcAft>
                          <a:spcPts val="0"/>
                        </a:spcAft>
                      </a:pPr>
                      <a:r>
                        <a:rPr lang="en-US" sz="1400">
                          <a:solidFill>
                            <a:schemeClr val="tx1"/>
                          </a:solidFill>
                          <a:latin typeface="Arial"/>
                          <a:ea typeface="Times New Roman"/>
                          <a:cs typeface="Arial"/>
                        </a:rPr>
                        <a:t>CKT / Branch</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gridSpan="2">
                  <a:txBody>
                    <a:bodyPr/>
                    <a:lstStyle/>
                    <a:p>
                      <a:pPr algn="ctr" rtl="0">
                        <a:lnSpc>
                          <a:spcPct val="115000"/>
                        </a:lnSpc>
                        <a:spcAft>
                          <a:spcPts val="0"/>
                        </a:spcAft>
                      </a:pPr>
                      <a:r>
                        <a:rPr lang="en-US" sz="1400">
                          <a:solidFill>
                            <a:schemeClr val="tx1"/>
                          </a:solidFill>
                          <a:latin typeface="Arial"/>
                          <a:ea typeface="Times New Roman"/>
                          <a:cs typeface="Arial"/>
                        </a:rPr>
                        <a:t>From-To Bus Flow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To-From Bus Flow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Losses</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ctr" rtl="0">
                        <a:lnSpc>
                          <a:spcPct val="115000"/>
                        </a:lnSpc>
                        <a:spcAft>
                          <a:spcPts val="0"/>
                        </a:spcAft>
                      </a:pPr>
                      <a:r>
                        <a:rPr lang="en-US" sz="1400">
                          <a:solidFill>
                            <a:schemeClr val="tx1"/>
                          </a:solidFill>
                          <a:latin typeface="Arial"/>
                          <a:ea typeface="Times New Roman"/>
                          <a:cs typeface="Arial"/>
                        </a:rPr>
                        <a:t>% Bus Voltage</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rowSpan="2">
                  <a:txBody>
                    <a:bodyPr/>
                    <a:lstStyle/>
                    <a:p>
                      <a:pPr algn="ctr" rtl="0">
                        <a:lnSpc>
                          <a:spcPct val="115000"/>
                        </a:lnSpc>
                        <a:spcAft>
                          <a:spcPts val="0"/>
                        </a:spcAft>
                      </a:pPr>
                      <a:r>
                        <a:rPr lang="en-US" sz="1400">
                          <a:solidFill>
                            <a:schemeClr val="tx1"/>
                          </a:solidFill>
                          <a:latin typeface="Arial"/>
                          <a:ea typeface="Times New Roman"/>
                          <a:cs typeface="Arial"/>
                        </a:rPr>
                        <a:t>Vd</a:t>
                      </a:r>
                      <a:endParaRPr lang="en-US" sz="1400">
                        <a:solidFill>
                          <a:schemeClr val="tx1"/>
                        </a:solidFill>
                        <a:latin typeface="Calibri"/>
                        <a:ea typeface="Calibri"/>
                        <a:cs typeface="Arial"/>
                      </a:endParaRPr>
                    </a:p>
                    <a:p>
                      <a:pPr algn="ctr" rtl="0">
                        <a:lnSpc>
                          <a:spcPct val="115000"/>
                        </a:lnSpc>
                        <a:spcAft>
                          <a:spcPts val="0"/>
                        </a:spcAft>
                      </a:pPr>
                      <a:r>
                        <a:rPr lang="en-US" sz="1400">
                          <a:solidFill>
                            <a:schemeClr val="tx1"/>
                          </a:solidFill>
                          <a:latin typeface="Arial"/>
                          <a:ea typeface="Times New Roman"/>
                          <a:cs typeface="Arial"/>
                        </a:rPr>
                        <a:t>%  Drop</a:t>
                      </a:r>
                      <a:endParaRPr lang="en-US" sz="1400">
                        <a:solidFill>
                          <a:schemeClr val="tx1"/>
                        </a:solidFill>
                        <a:latin typeface="Calibri"/>
                        <a:ea typeface="Calibri"/>
                        <a:cs typeface="Arial"/>
                      </a:endParaRPr>
                    </a:p>
                    <a:p>
                      <a:pPr algn="ctr" rtl="0">
                        <a:lnSpc>
                          <a:spcPct val="115000"/>
                        </a:lnSpc>
                        <a:spcAft>
                          <a:spcPts val="0"/>
                        </a:spcAft>
                      </a:pPr>
                      <a:r>
                        <a:rPr lang="en-US" sz="1400">
                          <a:solidFill>
                            <a:schemeClr val="tx1"/>
                          </a:solidFill>
                          <a:latin typeface="Arial"/>
                          <a:ea typeface="Times New Roman"/>
                          <a:cs typeface="Arial"/>
                        </a:rPr>
                        <a:t>in Vmag</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ID</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kW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Kvar</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From</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To</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vMerge="1">
                  <a:txBody>
                    <a:bodyPr/>
                    <a:lstStyle/>
                    <a:p>
                      <a:pPr rtl="1"/>
                      <a:endParaRPr lang="ar-JO"/>
                    </a:p>
                  </a:txBody>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 1-3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-7.266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3.191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7.517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-3.041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150.9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1.91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Line1-4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-2.458</a:t>
                      </a:r>
                      <a:endParaRPr lang="en-US" sz="1400" dirty="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-1.293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2.419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-39.6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0.33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5.942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-0.733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-5.937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0.859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126.2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0.20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-18.703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-7.535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18.749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7.425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46.3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-109.4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 A-1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-20.484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6.760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20.536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-6.597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52.7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162.9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 3-4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-8.595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5.608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9.013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-5.313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417.9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294.9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1.65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-8.026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-9.837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8.995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52.1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968.8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4.82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Line2-5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-7.751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-3.196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7.852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3.247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100.5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1.70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Line5-6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2.536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0.996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-2.521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-51.7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0.71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2.608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1.100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-2.603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71.0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101.6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2.608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1.100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-2.603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71.0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101.6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1.260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-1.258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-0.497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26.6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101.2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0.88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a:txBody>
                    <a:bodyPr/>
                    <a:lstStyle/>
                    <a:p>
                      <a:pPr algn="l" rtl="0">
                        <a:lnSpc>
                          <a:spcPct val="115000"/>
                        </a:lnSpc>
                        <a:spcAft>
                          <a:spcPts val="0"/>
                        </a:spcAft>
                      </a:pPr>
                      <a:r>
                        <a:rPr lang="en-US" sz="1400">
                          <a:solidFill>
                            <a:schemeClr val="tx1"/>
                          </a:solidFill>
                          <a:latin typeface="Arial"/>
                          <a:ea typeface="Times New Roman"/>
                          <a:cs typeface="Arial"/>
                        </a:rPr>
                        <a:t>T10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1.260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-1.258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-0.497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26.6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101.2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0.88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rowSpan="2">
                  <a:txBody>
                    <a:bodyPr/>
                    <a:lstStyle/>
                    <a:p>
                      <a:pPr algn="l" rtl="0">
                        <a:lnSpc>
                          <a:spcPct val="115000"/>
                        </a:lnSpc>
                        <a:spcAft>
                          <a:spcPts val="0"/>
                        </a:spcAft>
                      </a:pPr>
                      <a:r>
                        <a:rPr lang="en-US" sz="1400">
                          <a:solidFill>
                            <a:schemeClr val="tx1"/>
                          </a:solidFill>
                          <a:latin typeface="Arial"/>
                          <a:ea typeface="Times New Roman"/>
                          <a:cs typeface="Arial"/>
                        </a:rPr>
                        <a:t>T1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9.351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3.767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-3.926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-1.624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4">
                <a:tc vMerge="1">
                  <a:txBody>
                    <a:bodyPr/>
                    <a:lstStyle/>
                    <a:p>
                      <a:pPr rtl="1"/>
                      <a:endParaRPr lang="ar-JO"/>
                    </a:p>
                  </a:txBody>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-5.424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-2.144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rowSpan="2">
                  <a:txBody>
                    <a:bodyPr/>
                    <a:lstStyle/>
                    <a:p>
                      <a:pPr algn="l" rtl="0">
                        <a:lnSpc>
                          <a:spcPct val="115000"/>
                        </a:lnSpc>
                        <a:spcAft>
                          <a:spcPts val="0"/>
                        </a:spcAft>
                      </a:pPr>
                      <a:r>
                        <a:rPr lang="en-US" sz="1400">
                          <a:solidFill>
                            <a:schemeClr val="tx1"/>
                          </a:solidFill>
                          <a:latin typeface="Arial"/>
                          <a:ea typeface="Times New Roman"/>
                          <a:cs typeface="Arial"/>
                        </a:rPr>
                        <a:t>T2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9.351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3.767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-3.926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-1.624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4">
                <a:tc vMerge="1">
                  <a:txBody>
                    <a:bodyPr/>
                    <a:lstStyle/>
                    <a:p>
                      <a:pPr rtl="1"/>
                      <a:endParaRPr lang="ar-JO"/>
                    </a:p>
                  </a:txBody>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-5.424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-2.144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rowSpan="2">
                  <a:txBody>
                    <a:bodyPr/>
                    <a:lstStyle/>
                    <a:p>
                      <a:pPr algn="l" rtl="0">
                        <a:lnSpc>
                          <a:spcPct val="115000"/>
                        </a:lnSpc>
                        <a:spcAft>
                          <a:spcPts val="0"/>
                        </a:spcAft>
                      </a:pPr>
                      <a:r>
                        <a:rPr lang="en-US" sz="1400">
                          <a:solidFill>
                            <a:schemeClr val="tx1"/>
                          </a:solidFill>
                          <a:latin typeface="Arial"/>
                          <a:ea typeface="Times New Roman"/>
                          <a:cs typeface="Arial"/>
                        </a:rPr>
                        <a:t>T25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10.179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-4.250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-9.013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5.313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23.1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0.12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4">
                <a:tc vMerge="1">
                  <a:txBody>
                    <a:bodyPr/>
                    <a:lstStyle/>
                    <a:p>
                      <a:pPr rtl="1"/>
                      <a:endParaRPr lang="ar-JO"/>
                    </a:p>
                  </a:txBody>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-1.163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0.18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0094">
                <a:tc rowSpan="2">
                  <a:txBody>
                    <a:bodyPr/>
                    <a:lstStyle/>
                    <a:p>
                      <a:pPr algn="l" rtl="0">
                        <a:lnSpc>
                          <a:spcPct val="115000"/>
                        </a:lnSpc>
                        <a:spcAft>
                          <a:spcPts val="0"/>
                        </a:spcAft>
                      </a:pPr>
                      <a:r>
                        <a:rPr lang="en-US" sz="1400">
                          <a:solidFill>
                            <a:schemeClr val="tx1"/>
                          </a:solidFill>
                          <a:latin typeface="Arial"/>
                          <a:ea typeface="Times New Roman"/>
                          <a:cs typeface="Arial"/>
                        </a:rPr>
                        <a:t>T26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10.305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-2.510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-7.517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3.041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4">
                <a:tc vMerge="1">
                  <a:txBody>
                    <a:bodyPr/>
                    <a:lstStyle/>
                    <a:p>
                      <a:pPr rtl="1"/>
                      <a:endParaRPr lang="ar-JO"/>
                    </a:p>
                  </a:txBody>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-2.782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-0.520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0.18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3104">
                <a:tc>
                  <a:txBody>
                    <a:bodyPr/>
                    <a:lstStyle/>
                    <a:p>
                      <a:pPr algn="l" rtl="0">
                        <a:lnSpc>
                          <a:spcPct val="115000"/>
                        </a:lnSpc>
                        <a:spcAft>
                          <a:spcPts val="0"/>
                        </a:spcAft>
                      </a:pPr>
                      <a:r>
                        <a:rPr lang="en-US" sz="1400">
                          <a:solidFill>
                            <a:schemeClr val="tx1"/>
                          </a:solidFill>
                          <a:latin typeface="Arial"/>
                          <a:ea typeface="Times New Roman"/>
                          <a:cs typeface="Arial"/>
                        </a:rPr>
                        <a:t>Total</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995.4</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1784.1</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dirty="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200329"/>
          </a:xfrm>
          <a:prstGeom prst="rect">
            <a:avLst/>
          </a:prstGeom>
          <a:noFill/>
        </p:spPr>
        <p:txBody>
          <a:bodyPr wrap="square" rtlCol="1">
            <a:spAutoFit/>
          </a:bodyPr>
          <a:lstStyle/>
          <a:p>
            <a:r>
              <a:rPr lang="en-US" sz="2400" dirty="0" smtClean="0"/>
              <a:t>C– Fault case: </a:t>
            </a:r>
          </a:p>
          <a:p>
            <a:r>
              <a:rPr lang="en-US" sz="2400" dirty="0" smtClean="0"/>
              <a:t>           in this case we assume that a fault occurs in the most important line in the network, The network figure and table of data after first run.  </a:t>
            </a:r>
            <a:endParaRPr lang="ar-JO" sz="2400" dirty="0"/>
          </a:p>
        </p:txBody>
      </p:sp>
      <p:graphicFrame>
        <p:nvGraphicFramePr>
          <p:cNvPr id="3" name="Table 2"/>
          <p:cNvGraphicFramePr>
            <a:graphicFrameLocks noGrp="1"/>
          </p:cNvGraphicFramePr>
          <p:nvPr/>
        </p:nvGraphicFramePr>
        <p:xfrm>
          <a:off x="3" y="1008498"/>
          <a:ext cx="9143997" cy="5849502"/>
        </p:xfrm>
        <a:graphic>
          <a:graphicData uri="http://schemas.openxmlformats.org/drawingml/2006/table">
            <a:tbl>
              <a:tblPr/>
              <a:tblGrid>
                <a:gridCol w="1018363"/>
                <a:gridCol w="917546"/>
                <a:gridCol w="917546"/>
                <a:gridCol w="1054435"/>
                <a:gridCol w="1054435"/>
                <a:gridCol w="787128"/>
                <a:gridCol w="787128"/>
                <a:gridCol w="787128"/>
                <a:gridCol w="910144"/>
                <a:gridCol w="910144"/>
              </a:tblGrid>
              <a:tr h="456357">
                <a:tc>
                  <a:txBody>
                    <a:bodyPr/>
                    <a:lstStyle/>
                    <a:p>
                      <a:pPr algn="r" rtl="0">
                        <a:lnSpc>
                          <a:spcPct val="115000"/>
                        </a:lnSpc>
                        <a:spcAft>
                          <a:spcPts val="0"/>
                        </a:spcAft>
                      </a:pPr>
                      <a:r>
                        <a:rPr lang="en-US" sz="1400" dirty="0">
                          <a:solidFill>
                            <a:schemeClr val="tx1"/>
                          </a:solidFill>
                          <a:latin typeface="Arial"/>
                          <a:ea typeface="Times New Roman"/>
                          <a:cs typeface="Arial"/>
                        </a:rPr>
                        <a:t>CKT / Branch</a:t>
                      </a:r>
                      <a:endParaRPr lang="en-US" sz="1400" dirty="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gridSpan="2">
                  <a:txBody>
                    <a:bodyPr/>
                    <a:lstStyle/>
                    <a:p>
                      <a:pPr algn="r" rtl="0">
                        <a:lnSpc>
                          <a:spcPct val="115000"/>
                        </a:lnSpc>
                        <a:spcAft>
                          <a:spcPts val="0"/>
                        </a:spcAft>
                      </a:pPr>
                      <a:r>
                        <a:rPr lang="en-US" sz="1400">
                          <a:solidFill>
                            <a:schemeClr val="tx1"/>
                          </a:solidFill>
                          <a:latin typeface="Arial"/>
                          <a:ea typeface="Times New Roman"/>
                          <a:cs typeface="Arial"/>
                        </a:rPr>
                        <a:t>From-To Bus Flow</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r" rtl="0">
                        <a:lnSpc>
                          <a:spcPct val="115000"/>
                        </a:lnSpc>
                        <a:spcAft>
                          <a:spcPts val="0"/>
                        </a:spcAft>
                      </a:pPr>
                      <a:r>
                        <a:rPr lang="en-US" sz="1400" dirty="0">
                          <a:solidFill>
                            <a:schemeClr val="tx1"/>
                          </a:solidFill>
                          <a:latin typeface="Arial"/>
                          <a:ea typeface="Times New Roman"/>
                          <a:cs typeface="Arial"/>
                        </a:rPr>
                        <a:t>To-From Bus Flow</a:t>
                      </a:r>
                      <a:endParaRPr lang="en-US" sz="1400" dirty="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r" rtl="0">
                        <a:lnSpc>
                          <a:spcPct val="115000"/>
                        </a:lnSpc>
                        <a:spcAft>
                          <a:spcPts val="0"/>
                        </a:spcAft>
                      </a:pPr>
                      <a:r>
                        <a:rPr lang="en-US" sz="1400">
                          <a:solidFill>
                            <a:schemeClr val="tx1"/>
                          </a:solidFill>
                          <a:latin typeface="Arial"/>
                          <a:ea typeface="Times New Roman"/>
                          <a:cs typeface="Arial"/>
                        </a:rPr>
                        <a:t>Losses</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r" rtl="0">
                        <a:lnSpc>
                          <a:spcPct val="115000"/>
                        </a:lnSpc>
                        <a:spcAft>
                          <a:spcPts val="0"/>
                        </a:spcAft>
                      </a:pPr>
                      <a:r>
                        <a:rPr lang="en-US" sz="1400">
                          <a:solidFill>
                            <a:schemeClr val="tx1"/>
                          </a:solidFill>
                          <a:latin typeface="Arial"/>
                          <a:ea typeface="Times New Roman"/>
                          <a:cs typeface="Arial"/>
                        </a:rPr>
                        <a:t>% Bus Voltage</a:t>
                      </a:r>
                      <a:endParaRPr lang="en-US" sz="1400">
                        <a:solidFill>
                          <a:schemeClr val="tx1"/>
                        </a:solidFill>
                        <a:latin typeface="Calibri"/>
                        <a:ea typeface="Calibri"/>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rowSpan="2">
                  <a:txBody>
                    <a:bodyPr/>
                    <a:lstStyle/>
                    <a:p>
                      <a:pPr algn="r" rtl="0">
                        <a:lnSpc>
                          <a:spcPct val="115000"/>
                        </a:lnSpc>
                        <a:spcAft>
                          <a:spcPts val="0"/>
                        </a:spcAft>
                      </a:pPr>
                      <a:r>
                        <a:rPr lang="en-US" sz="1400">
                          <a:solidFill>
                            <a:schemeClr val="tx1"/>
                          </a:solidFill>
                          <a:latin typeface="Arial"/>
                          <a:ea typeface="Times New Roman"/>
                          <a:cs typeface="Arial"/>
                        </a:rPr>
                        <a:t>Vd</a:t>
                      </a:r>
                      <a:endParaRPr lang="en-US" sz="1400">
                        <a:solidFill>
                          <a:schemeClr val="tx1"/>
                        </a:solidFill>
                        <a:latin typeface="Calibri"/>
                        <a:ea typeface="Calibri"/>
                        <a:cs typeface="Arial"/>
                      </a:endParaRPr>
                    </a:p>
                    <a:p>
                      <a:pPr algn="r" rtl="0">
                        <a:lnSpc>
                          <a:spcPct val="115000"/>
                        </a:lnSpc>
                        <a:spcAft>
                          <a:spcPts val="0"/>
                        </a:spcAft>
                      </a:pPr>
                      <a:r>
                        <a:rPr lang="en-US" sz="1400">
                          <a:solidFill>
                            <a:schemeClr val="tx1"/>
                          </a:solidFill>
                          <a:latin typeface="Arial"/>
                          <a:ea typeface="Times New Roman"/>
                          <a:cs typeface="Arial"/>
                        </a:rPr>
                        <a:t>%  Drop</a:t>
                      </a:r>
                      <a:endParaRPr lang="en-US" sz="1400">
                        <a:solidFill>
                          <a:schemeClr val="tx1"/>
                        </a:solidFill>
                        <a:latin typeface="Calibri"/>
                        <a:ea typeface="Calibri"/>
                        <a:cs typeface="Arial"/>
                      </a:endParaRPr>
                    </a:p>
                    <a:p>
                      <a:pPr algn="r" rtl="0">
                        <a:lnSpc>
                          <a:spcPct val="115000"/>
                        </a:lnSpc>
                        <a:spcAft>
                          <a:spcPts val="0"/>
                        </a:spcAft>
                      </a:pPr>
                      <a:r>
                        <a:rPr lang="en-US" sz="1400">
                          <a:solidFill>
                            <a:schemeClr val="tx1"/>
                          </a:solidFill>
                          <a:latin typeface="Arial"/>
                          <a:ea typeface="Times New Roman"/>
                          <a:cs typeface="Arial"/>
                        </a:rPr>
                        <a:t>in Vmag</a:t>
                      </a:r>
                      <a:endParaRPr lang="en-US" sz="1400">
                        <a:solidFill>
                          <a:schemeClr val="tx1"/>
                        </a:solidFill>
                        <a:latin typeface="Calibri"/>
                        <a:ea typeface="Calibri"/>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5775">
                <a:tc>
                  <a:txBody>
                    <a:bodyPr/>
                    <a:lstStyle/>
                    <a:p>
                      <a:pPr algn="r" rtl="0">
                        <a:lnSpc>
                          <a:spcPct val="115000"/>
                        </a:lnSpc>
                        <a:spcAft>
                          <a:spcPts val="0"/>
                        </a:spcAft>
                      </a:pPr>
                      <a:r>
                        <a:rPr lang="en-US" sz="1400">
                          <a:solidFill>
                            <a:schemeClr val="tx1"/>
                          </a:solidFill>
                          <a:latin typeface="Arial"/>
                          <a:ea typeface="Times New Roman"/>
                          <a:cs typeface="Arial"/>
                        </a:rPr>
                        <a:t>ID</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dirty="0">
                          <a:solidFill>
                            <a:schemeClr val="tx1"/>
                          </a:solidFill>
                          <a:latin typeface="Arial"/>
                          <a:ea typeface="Times New Roman"/>
                          <a:cs typeface="Arial"/>
                        </a:rPr>
                        <a:t>MW</a:t>
                      </a:r>
                      <a:endParaRPr lang="en-US" sz="1400" dirty="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kW</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Kvar</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From</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To</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vMerge="1">
                  <a:txBody>
                    <a:bodyPr/>
                    <a:lstStyle/>
                    <a:p>
                      <a:pPr rtl="1"/>
                      <a:endParaRPr lang="ar-JO"/>
                    </a:p>
                  </a:txBody>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Line 1-3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-13.921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-6.545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14.959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7.380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1038.7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835.0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98.1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8.47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Line1-4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-2.143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-1.010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2.167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0.971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24.4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-39.1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98.1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T5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16.064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7.554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-16.012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-6.328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51.7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1226.1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98.1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95.2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2.95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Line15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-47.103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-20.188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47.380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20.886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277.6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697.4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110.0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1.38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Line A-1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-52.036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-23.167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52.739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24.192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703.0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1025.7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110.0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3.11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Line 3-4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-12.036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-5.625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12.791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6.214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754.7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588.2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7.21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T6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9.869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4.655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-9.828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-3.884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41.4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770.4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92.1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3.14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Line2-5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-19.304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-8.786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19.929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9.455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625.7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669.7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104.3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4.33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Line5-6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6.238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2.753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-6.147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-2.740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90.9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104.3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102.5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1.76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T7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6.533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3.016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-6.504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-2.571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28.8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445.8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104.3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101.3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2.93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T8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6.533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3.016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-6.504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-2.571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28.8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445.8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104.3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101.3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2.93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T9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3.073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1.370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-3.061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-1.210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160.0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102.5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100.3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2.22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a:txBody>
                    <a:bodyPr/>
                    <a:lstStyle/>
                    <a:p>
                      <a:pPr algn="r" rtl="0">
                        <a:lnSpc>
                          <a:spcPct val="115000"/>
                        </a:lnSpc>
                        <a:spcAft>
                          <a:spcPts val="0"/>
                        </a:spcAft>
                      </a:pPr>
                      <a:r>
                        <a:rPr lang="en-US" sz="1400">
                          <a:solidFill>
                            <a:schemeClr val="tx1"/>
                          </a:solidFill>
                          <a:latin typeface="Arial"/>
                          <a:ea typeface="Times New Roman"/>
                          <a:cs typeface="Arial"/>
                        </a:rPr>
                        <a:t>T10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3.073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1.370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-3.061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-1.210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160.0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102.5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100.3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2.22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rowSpan="2">
                  <a:txBody>
                    <a:bodyPr/>
                    <a:lstStyle/>
                    <a:p>
                      <a:pPr algn="r" rtl="0">
                        <a:lnSpc>
                          <a:spcPct val="115000"/>
                        </a:lnSpc>
                        <a:spcAft>
                          <a:spcPts val="0"/>
                        </a:spcAft>
                      </a:pPr>
                      <a:r>
                        <a:rPr lang="en-US" sz="1400">
                          <a:solidFill>
                            <a:schemeClr val="tx1"/>
                          </a:solidFill>
                          <a:latin typeface="Arial"/>
                          <a:ea typeface="Times New Roman"/>
                          <a:cs typeface="Arial"/>
                        </a:rPr>
                        <a:t>T1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23.551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10.094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-9.965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-4.728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0.02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5775">
                <a:tc vMerge="1">
                  <a:txBody>
                    <a:bodyPr/>
                    <a:lstStyle/>
                    <a:p>
                      <a:pPr rtl="1"/>
                      <a:endParaRPr lang="ar-JO"/>
                    </a:p>
                  </a:txBody>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-13.580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-5.367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0.03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rowSpan="2">
                  <a:txBody>
                    <a:bodyPr/>
                    <a:lstStyle/>
                    <a:p>
                      <a:pPr algn="r" rtl="0">
                        <a:lnSpc>
                          <a:spcPct val="115000"/>
                        </a:lnSpc>
                        <a:spcAft>
                          <a:spcPts val="0"/>
                        </a:spcAft>
                      </a:pPr>
                      <a:r>
                        <a:rPr lang="en-US" sz="1400">
                          <a:solidFill>
                            <a:schemeClr val="tx1"/>
                          </a:solidFill>
                          <a:latin typeface="Arial"/>
                          <a:ea typeface="Times New Roman"/>
                          <a:cs typeface="Arial"/>
                        </a:rPr>
                        <a:t>T2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23.551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10.094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-9.965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-4.728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0.02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5775">
                <a:tc vMerge="1">
                  <a:txBody>
                    <a:bodyPr/>
                    <a:lstStyle/>
                    <a:p>
                      <a:pPr rtl="1"/>
                      <a:endParaRPr lang="ar-JO"/>
                    </a:p>
                  </a:txBody>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-13.580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-5.367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108.6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0.03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rowSpan="2">
                  <a:txBody>
                    <a:bodyPr/>
                    <a:lstStyle/>
                    <a:p>
                      <a:pPr algn="r" rtl="0">
                        <a:lnSpc>
                          <a:spcPct val="115000"/>
                        </a:lnSpc>
                        <a:spcAft>
                          <a:spcPts val="0"/>
                        </a:spcAft>
                      </a:pPr>
                      <a:r>
                        <a:rPr lang="en-US" sz="1400">
                          <a:solidFill>
                            <a:schemeClr val="tx1"/>
                          </a:solidFill>
                          <a:latin typeface="Arial"/>
                          <a:ea typeface="Times New Roman"/>
                          <a:cs typeface="Arial"/>
                        </a:rPr>
                        <a:t>T25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25.232</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11.708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-12.791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-6.214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80.1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0.24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5775">
                <a:tc vMerge="1">
                  <a:txBody>
                    <a:bodyPr/>
                    <a:lstStyle/>
                    <a:p>
                      <a:pPr rtl="1"/>
                      <a:endParaRPr lang="ar-JO"/>
                    </a:p>
                  </a:txBody>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-12.361</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-5.483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0.37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20582">
                <a:tc rowSpan="2">
                  <a:txBody>
                    <a:bodyPr/>
                    <a:lstStyle/>
                    <a:p>
                      <a:pPr algn="r" rtl="0">
                        <a:lnSpc>
                          <a:spcPct val="115000"/>
                        </a:lnSpc>
                        <a:spcAft>
                          <a:spcPts val="0"/>
                        </a:spcAft>
                      </a:pPr>
                      <a:r>
                        <a:rPr lang="en-US" sz="1400">
                          <a:solidFill>
                            <a:schemeClr val="tx1"/>
                          </a:solidFill>
                          <a:latin typeface="Arial"/>
                          <a:ea typeface="Times New Roman"/>
                          <a:cs typeface="Arial"/>
                        </a:rPr>
                        <a:t>T26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26.804</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11.459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-14.959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-7.380</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77.3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25.6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106.6</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0.27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5775">
                <a:tc vMerge="1">
                  <a:txBody>
                    <a:bodyPr/>
                    <a:lstStyle/>
                    <a:p>
                      <a:pPr rtl="1"/>
                      <a:endParaRPr lang="ar-JO"/>
                    </a:p>
                  </a:txBody>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-11.768</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-4.053</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106.9</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106.5</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0.37</a:t>
                      </a:r>
                      <a:endParaRPr lang="en-US" sz="1400">
                        <a:solidFill>
                          <a:schemeClr val="tx1"/>
                        </a:solidFill>
                        <a:latin typeface="Calibri"/>
                        <a:ea typeface="Calibri"/>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35775">
                <a:tc>
                  <a:txBody>
                    <a:bodyPr/>
                    <a:lstStyle/>
                    <a:p>
                      <a:pPr algn="r" rtl="0">
                        <a:lnSpc>
                          <a:spcPct val="115000"/>
                        </a:lnSpc>
                        <a:spcAft>
                          <a:spcPts val="0"/>
                        </a:spcAft>
                      </a:pPr>
                      <a:r>
                        <a:rPr lang="en-US" sz="1400">
                          <a:solidFill>
                            <a:schemeClr val="tx1"/>
                          </a:solidFill>
                          <a:latin typeface="Arial"/>
                          <a:ea typeface="Times New Roman"/>
                          <a:cs typeface="Arial"/>
                        </a:rPr>
                        <a:t>Total</a:t>
                      </a:r>
                      <a:endParaRPr lang="en-US" sz="1400">
                        <a:solidFill>
                          <a:schemeClr val="tx1"/>
                        </a:solidFill>
                        <a:latin typeface="Calibri"/>
                        <a:ea typeface="Calibri"/>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3861.0</a:t>
                      </a:r>
                      <a:endParaRPr lang="en-US" sz="1400">
                        <a:solidFill>
                          <a:schemeClr val="tx1"/>
                        </a:solidFill>
                        <a:latin typeface="Calibri"/>
                        <a:ea typeface="Calibri"/>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rtl="0">
                        <a:lnSpc>
                          <a:spcPct val="115000"/>
                        </a:lnSpc>
                        <a:spcAft>
                          <a:spcPts val="0"/>
                        </a:spcAft>
                      </a:pPr>
                      <a:r>
                        <a:rPr lang="en-US" sz="1400">
                          <a:solidFill>
                            <a:schemeClr val="tx1"/>
                          </a:solidFill>
                          <a:latin typeface="Arial"/>
                          <a:ea typeface="Times New Roman"/>
                          <a:cs typeface="Arial"/>
                        </a:rPr>
                        <a:t>7035.8</a:t>
                      </a:r>
                      <a:endParaRPr lang="en-US" sz="1400">
                        <a:solidFill>
                          <a:schemeClr val="tx1"/>
                        </a:solidFill>
                        <a:latin typeface="Calibri"/>
                        <a:ea typeface="Calibri"/>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a:lnSpc>
                          <a:spcPct val="115000"/>
                        </a:lnSpc>
                      </a:pPr>
                      <a:endParaRPr lang="en-US" sz="1400" dirty="0">
                        <a:solidFill>
                          <a:schemeClr val="tx1"/>
                        </a:solidFill>
                        <a:latin typeface="Calibri"/>
                        <a:ea typeface="Times New Roman"/>
                        <a:cs typeface="Arial"/>
                      </a:endParaRPr>
                    </a:p>
                  </a:txBody>
                  <a:tcPr marL="52311" marR="52311"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7772400" cy="369332"/>
          </a:xfrm>
          <a:prstGeom prst="rect">
            <a:avLst/>
          </a:prstGeom>
          <a:noFill/>
        </p:spPr>
        <p:txBody>
          <a:bodyPr wrap="square" rtlCol="1">
            <a:spAutoFit/>
          </a:bodyPr>
          <a:lstStyle/>
          <a:p>
            <a:r>
              <a:rPr lang="en-US" dirty="0" smtClean="0"/>
              <a:t>This  the  figure is after improving the  after fault :</a:t>
            </a:r>
          </a:p>
        </p:txBody>
      </p:sp>
      <p:pic>
        <p:nvPicPr>
          <p:cNvPr id="3" name="Picture 2"/>
          <p:cNvPicPr/>
          <p:nvPr/>
        </p:nvPicPr>
        <p:blipFill>
          <a:blip r:embed="rId2"/>
          <a:srcRect/>
          <a:stretch>
            <a:fillRect/>
          </a:stretch>
        </p:blipFill>
        <p:spPr bwMode="auto">
          <a:xfrm>
            <a:off x="0" y="304800"/>
            <a:ext cx="9144000" cy="655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7848600" cy="584775"/>
          </a:xfrm>
          <a:prstGeom prst="rect">
            <a:avLst/>
          </a:prstGeom>
          <a:noFill/>
        </p:spPr>
        <p:txBody>
          <a:bodyPr wrap="square" rtlCol="1">
            <a:spAutoFit/>
          </a:bodyPr>
          <a:lstStyle/>
          <a:p>
            <a:r>
              <a:rPr lang="en-US" sz="3200" dirty="0" smtClean="0"/>
              <a:t>2**The network  load distribution  points </a:t>
            </a:r>
            <a:r>
              <a:rPr lang="en-US" dirty="0" smtClean="0"/>
              <a:t>:</a:t>
            </a:r>
            <a:endParaRPr lang="ar-JO" dirty="0"/>
          </a:p>
        </p:txBody>
      </p:sp>
      <p:grpSp>
        <p:nvGrpSpPr>
          <p:cNvPr id="3" name="Group 2"/>
          <p:cNvGrpSpPr/>
          <p:nvPr/>
        </p:nvGrpSpPr>
        <p:grpSpPr>
          <a:xfrm>
            <a:off x="228600" y="1447800"/>
            <a:ext cx="8077200" cy="3429000"/>
            <a:chOff x="533400" y="762000"/>
            <a:chExt cx="8077200" cy="3429000"/>
          </a:xfrm>
        </p:grpSpPr>
        <p:grpSp>
          <p:nvGrpSpPr>
            <p:cNvPr id="4" name="Group 9"/>
            <p:cNvGrpSpPr/>
            <p:nvPr/>
          </p:nvGrpSpPr>
          <p:grpSpPr>
            <a:xfrm>
              <a:off x="609600" y="2057400"/>
              <a:ext cx="340093" cy="304800"/>
              <a:chOff x="1371600" y="2590800"/>
              <a:chExt cx="152400" cy="304800"/>
            </a:xfrm>
          </p:grpSpPr>
          <p:cxnSp>
            <p:nvCxnSpPr>
              <p:cNvPr id="31" name="Straight Connector 5"/>
              <p:cNvCxnSpPr/>
              <p:nvPr/>
            </p:nvCxnSpPr>
            <p:spPr>
              <a:xfrm rot="5400000">
                <a:off x="12954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32" name="Straight Connector 8"/>
              <p:cNvCxnSpPr/>
              <p:nvPr/>
            </p:nvCxnSpPr>
            <p:spPr>
              <a:xfrm rot="16200000" flipH="1">
                <a:off x="12954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grpSp>
        <p:grpSp>
          <p:nvGrpSpPr>
            <p:cNvPr id="5" name="Group 10"/>
            <p:cNvGrpSpPr/>
            <p:nvPr/>
          </p:nvGrpSpPr>
          <p:grpSpPr>
            <a:xfrm>
              <a:off x="8185484" y="3352800"/>
              <a:ext cx="340093" cy="304800"/>
              <a:chOff x="1066800" y="2590800"/>
              <a:chExt cx="152400" cy="304800"/>
            </a:xfrm>
          </p:grpSpPr>
          <p:cxnSp>
            <p:nvCxnSpPr>
              <p:cNvPr id="29" name="Straight Connector 28"/>
              <p:cNvCxnSpPr/>
              <p:nvPr/>
            </p:nvCxnSpPr>
            <p:spPr>
              <a:xfrm rot="5400000">
                <a:off x="9906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9906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grpSp>
        <p:grpSp>
          <p:nvGrpSpPr>
            <p:cNvPr id="6" name="Group 13"/>
            <p:cNvGrpSpPr/>
            <p:nvPr/>
          </p:nvGrpSpPr>
          <p:grpSpPr>
            <a:xfrm>
              <a:off x="6399998" y="3352800"/>
              <a:ext cx="340093" cy="304800"/>
              <a:chOff x="1143000" y="2590800"/>
              <a:chExt cx="152400" cy="304800"/>
            </a:xfrm>
          </p:grpSpPr>
          <p:cxnSp>
            <p:nvCxnSpPr>
              <p:cNvPr id="27" name="Straight Connector 26"/>
              <p:cNvCxnSpPr/>
              <p:nvPr/>
            </p:nvCxnSpPr>
            <p:spPr>
              <a:xfrm rot="5400000">
                <a:off x="10668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10668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grpSp>
        <p:grpSp>
          <p:nvGrpSpPr>
            <p:cNvPr id="7" name="Group 16"/>
            <p:cNvGrpSpPr/>
            <p:nvPr/>
          </p:nvGrpSpPr>
          <p:grpSpPr>
            <a:xfrm>
              <a:off x="2914048" y="3429000"/>
              <a:ext cx="340093" cy="304800"/>
              <a:chOff x="1371600" y="2590800"/>
              <a:chExt cx="152400" cy="304800"/>
            </a:xfrm>
          </p:grpSpPr>
          <p:cxnSp>
            <p:nvCxnSpPr>
              <p:cNvPr id="25" name="Straight Connector 24"/>
              <p:cNvCxnSpPr/>
              <p:nvPr/>
            </p:nvCxnSpPr>
            <p:spPr>
              <a:xfrm rot="5400000">
                <a:off x="12954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12954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grpSp>
        <p:grpSp>
          <p:nvGrpSpPr>
            <p:cNvPr id="8" name="Group 19"/>
            <p:cNvGrpSpPr/>
            <p:nvPr/>
          </p:nvGrpSpPr>
          <p:grpSpPr>
            <a:xfrm>
              <a:off x="5294697" y="1981200"/>
              <a:ext cx="340093" cy="304800"/>
              <a:chOff x="1371600" y="2590800"/>
              <a:chExt cx="152400" cy="304800"/>
            </a:xfrm>
          </p:grpSpPr>
          <p:cxnSp>
            <p:nvCxnSpPr>
              <p:cNvPr id="23" name="Straight Connector 22"/>
              <p:cNvCxnSpPr/>
              <p:nvPr/>
            </p:nvCxnSpPr>
            <p:spPr>
              <a:xfrm rot="5400000">
                <a:off x="12954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H="1">
                <a:off x="12954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grpSp>
        <p:grpSp>
          <p:nvGrpSpPr>
            <p:cNvPr id="9" name="Group 22"/>
            <p:cNvGrpSpPr/>
            <p:nvPr/>
          </p:nvGrpSpPr>
          <p:grpSpPr>
            <a:xfrm>
              <a:off x="6400799" y="762001"/>
              <a:ext cx="340093" cy="304801"/>
              <a:chOff x="1448159" y="2590801"/>
              <a:chExt cx="152400" cy="304801"/>
            </a:xfrm>
          </p:grpSpPr>
          <p:cxnSp>
            <p:nvCxnSpPr>
              <p:cNvPr id="21" name="Straight Connector 20"/>
              <p:cNvCxnSpPr/>
              <p:nvPr/>
            </p:nvCxnSpPr>
            <p:spPr>
              <a:xfrm rot="5400000">
                <a:off x="1371959" y="2667002"/>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6200000" flipH="1">
                <a:off x="1371959" y="2667001"/>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grpSp>
        <p:grpSp>
          <p:nvGrpSpPr>
            <p:cNvPr id="10" name="Group 25"/>
            <p:cNvGrpSpPr/>
            <p:nvPr/>
          </p:nvGrpSpPr>
          <p:grpSpPr>
            <a:xfrm>
              <a:off x="3934326" y="762000"/>
              <a:ext cx="340093" cy="304800"/>
              <a:chOff x="1371600" y="2590800"/>
              <a:chExt cx="152400" cy="304800"/>
            </a:xfrm>
          </p:grpSpPr>
          <p:cxnSp>
            <p:nvCxnSpPr>
              <p:cNvPr id="19" name="Straight Connector 18"/>
              <p:cNvCxnSpPr/>
              <p:nvPr/>
            </p:nvCxnSpPr>
            <p:spPr>
              <a:xfrm rot="5400000">
                <a:off x="12954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295400" y="2667000"/>
                <a:ext cx="304800" cy="152400"/>
              </a:xfrm>
              <a:prstGeom prst="line">
                <a:avLst/>
              </a:prstGeom>
              <a:ln w="50800"/>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533400" y="2438400"/>
              <a:ext cx="425116" cy="369332"/>
            </a:xfrm>
            <a:prstGeom prst="rect">
              <a:avLst/>
            </a:prstGeom>
            <a:noFill/>
          </p:spPr>
          <p:txBody>
            <a:bodyPr wrap="square" rtlCol="1">
              <a:spAutoFit/>
            </a:bodyPr>
            <a:lstStyle/>
            <a:p>
              <a:r>
                <a:rPr lang="en-US" dirty="0" smtClean="0"/>
                <a:t>A</a:t>
              </a:r>
              <a:endParaRPr lang="ar-JO" dirty="0"/>
            </a:p>
          </p:txBody>
        </p:sp>
        <p:sp>
          <p:nvSpPr>
            <p:cNvPr id="12" name="TextBox 11"/>
            <p:cNvSpPr txBox="1"/>
            <p:nvPr/>
          </p:nvSpPr>
          <p:spPr>
            <a:xfrm>
              <a:off x="6400800" y="1143000"/>
              <a:ext cx="340093" cy="381000"/>
            </a:xfrm>
            <a:prstGeom prst="rect">
              <a:avLst/>
            </a:prstGeom>
            <a:noFill/>
          </p:spPr>
          <p:txBody>
            <a:bodyPr wrap="square" rtlCol="1">
              <a:spAutoFit/>
            </a:bodyPr>
            <a:lstStyle/>
            <a:p>
              <a:r>
                <a:rPr lang="en-US" dirty="0" smtClean="0"/>
                <a:t>4</a:t>
              </a:r>
              <a:endParaRPr lang="ar-JO" dirty="0"/>
            </a:p>
          </p:txBody>
        </p:sp>
        <p:sp>
          <p:nvSpPr>
            <p:cNvPr id="13" name="TextBox 12"/>
            <p:cNvSpPr txBox="1"/>
            <p:nvPr/>
          </p:nvSpPr>
          <p:spPr>
            <a:xfrm>
              <a:off x="3934326" y="1143000"/>
              <a:ext cx="340093" cy="381000"/>
            </a:xfrm>
            <a:prstGeom prst="rect">
              <a:avLst/>
            </a:prstGeom>
            <a:noFill/>
          </p:spPr>
          <p:txBody>
            <a:bodyPr wrap="square" rtlCol="1">
              <a:spAutoFit/>
            </a:bodyPr>
            <a:lstStyle/>
            <a:p>
              <a:r>
                <a:rPr lang="en-US" dirty="0" smtClean="0"/>
                <a:t>1</a:t>
              </a:r>
              <a:endParaRPr lang="ar-JO" dirty="0"/>
            </a:p>
          </p:txBody>
        </p:sp>
        <p:sp>
          <p:nvSpPr>
            <p:cNvPr id="14" name="TextBox 13"/>
            <p:cNvSpPr txBox="1"/>
            <p:nvPr/>
          </p:nvSpPr>
          <p:spPr>
            <a:xfrm>
              <a:off x="5294697" y="2362200"/>
              <a:ext cx="340093" cy="381000"/>
            </a:xfrm>
            <a:prstGeom prst="rect">
              <a:avLst/>
            </a:prstGeom>
            <a:noFill/>
          </p:spPr>
          <p:txBody>
            <a:bodyPr wrap="square" rtlCol="1">
              <a:spAutoFit/>
            </a:bodyPr>
            <a:lstStyle/>
            <a:p>
              <a:r>
                <a:rPr lang="en-US" dirty="0" smtClean="0"/>
                <a:t>3</a:t>
              </a:r>
              <a:endParaRPr lang="ar-JO" dirty="0"/>
            </a:p>
          </p:txBody>
        </p:sp>
        <p:sp>
          <p:nvSpPr>
            <p:cNvPr id="15" name="TextBox 14"/>
            <p:cNvSpPr txBox="1"/>
            <p:nvPr/>
          </p:nvSpPr>
          <p:spPr>
            <a:xfrm>
              <a:off x="8270507" y="3733800"/>
              <a:ext cx="340093" cy="381000"/>
            </a:xfrm>
            <a:prstGeom prst="rect">
              <a:avLst/>
            </a:prstGeom>
            <a:noFill/>
          </p:spPr>
          <p:txBody>
            <a:bodyPr wrap="square" rtlCol="1">
              <a:spAutoFit/>
            </a:bodyPr>
            <a:lstStyle/>
            <a:p>
              <a:r>
                <a:rPr lang="en-US" dirty="0" smtClean="0"/>
                <a:t>6</a:t>
              </a:r>
              <a:endParaRPr lang="ar-JO" dirty="0"/>
            </a:p>
          </p:txBody>
        </p:sp>
        <p:sp>
          <p:nvSpPr>
            <p:cNvPr id="16" name="TextBox 15"/>
            <p:cNvSpPr txBox="1"/>
            <p:nvPr/>
          </p:nvSpPr>
          <p:spPr>
            <a:xfrm>
              <a:off x="6399998" y="3733800"/>
              <a:ext cx="340093" cy="381000"/>
            </a:xfrm>
            <a:prstGeom prst="rect">
              <a:avLst/>
            </a:prstGeom>
            <a:noFill/>
          </p:spPr>
          <p:txBody>
            <a:bodyPr wrap="square" rtlCol="1">
              <a:spAutoFit/>
            </a:bodyPr>
            <a:lstStyle/>
            <a:p>
              <a:r>
                <a:rPr lang="en-US" dirty="0" smtClean="0"/>
                <a:t>5</a:t>
              </a:r>
              <a:endParaRPr lang="ar-JO" dirty="0"/>
            </a:p>
          </p:txBody>
        </p:sp>
        <p:sp>
          <p:nvSpPr>
            <p:cNvPr id="17" name="TextBox 16"/>
            <p:cNvSpPr txBox="1"/>
            <p:nvPr/>
          </p:nvSpPr>
          <p:spPr>
            <a:xfrm>
              <a:off x="2914048" y="3810000"/>
              <a:ext cx="340093" cy="381000"/>
            </a:xfrm>
            <a:prstGeom prst="rect">
              <a:avLst/>
            </a:prstGeom>
            <a:noFill/>
          </p:spPr>
          <p:txBody>
            <a:bodyPr wrap="square" rtlCol="1">
              <a:spAutoFit/>
            </a:bodyPr>
            <a:lstStyle/>
            <a:p>
              <a:r>
                <a:rPr lang="en-US" dirty="0" smtClean="0"/>
                <a:t>2</a:t>
              </a:r>
              <a:endParaRPr lang="ar-JO" dirty="0"/>
            </a:p>
          </p:txBody>
        </p:sp>
        <p:cxnSp>
          <p:nvCxnSpPr>
            <p:cNvPr id="18" name="Straight Connector 17"/>
            <p:cNvCxnSpPr/>
            <p:nvPr/>
          </p:nvCxnSpPr>
          <p:spPr>
            <a:xfrm rot="16200000" flipH="1">
              <a:off x="571501" y="2171699"/>
              <a:ext cx="381000" cy="2"/>
            </a:xfrm>
            <a:prstGeom prst="line">
              <a:avLst/>
            </a:prstGeom>
            <a:ln w="50800"/>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7772400" cy="369332"/>
          </a:xfrm>
          <a:prstGeom prst="rect">
            <a:avLst/>
          </a:prstGeom>
          <a:noFill/>
        </p:spPr>
        <p:txBody>
          <a:bodyPr wrap="square" rtlCol="1">
            <a:spAutoFit/>
          </a:bodyPr>
          <a:lstStyle/>
          <a:p>
            <a:r>
              <a:rPr lang="en-US" dirty="0" smtClean="0"/>
              <a:t>This  the data is after improving the  after fault :</a:t>
            </a:r>
          </a:p>
        </p:txBody>
      </p:sp>
      <p:graphicFrame>
        <p:nvGraphicFramePr>
          <p:cNvPr id="3" name="Table 2"/>
          <p:cNvGraphicFramePr>
            <a:graphicFrameLocks noGrp="1"/>
          </p:cNvGraphicFramePr>
          <p:nvPr/>
        </p:nvGraphicFramePr>
        <p:xfrm>
          <a:off x="0" y="381005"/>
          <a:ext cx="9144000" cy="6476994"/>
        </p:xfrm>
        <a:graphic>
          <a:graphicData uri="http://schemas.openxmlformats.org/drawingml/2006/table">
            <a:tbl>
              <a:tblPr/>
              <a:tblGrid>
                <a:gridCol w="914400"/>
                <a:gridCol w="914400"/>
                <a:gridCol w="914400"/>
                <a:gridCol w="914400"/>
                <a:gridCol w="914400"/>
                <a:gridCol w="914400"/>
                <a:gridCol w="914400"/>
                <a:gridCol w="914400"/>
                <a:gridCol w="914400"/>
                <a:gridCol w="914400"/>
              </a:tblGrid>
              <a:tr h="507999">
                <a:tc>
                  <a:txBody>
                    <a:bodyPr/>
                    <a:lstStyle/>
                    <a:p>
                      <a:pPr algn="l" rtl="0">
                        <a:lnSpc>
                          <a:spcPct val="115000"/>
                        </a:lnSpc>
                        <a:spcAft>
                          <a:spcPts val="0"/>
                        </a:spcAft>
                      </a:pPr>
                      <a:r>
                        <a:rPr lang="en-US" sz="1400">
                          <a:solidFill>
                            <a:schemeClr val="tx1"/>
                          </a:solidFill>
                          <a:latin typeface="Arial"/>
                          <a:ea typeface="Times New Roman"/>
                          <a:cs typeface="Arial"/>
                        </a:rPr>
                        <a:t>CKT / Branch</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gridSpan="2">
                  <a:txBody>
                    <a:bodyPr/>
                    <a:lstStyle/>
                    <a:p>
                      <a:pPr algn="l" rtl="0">
                        <a:lnSpc>
                          <a:spcPct val="115000"/>
                        </a:lnSpc>
                        <a:spcAft>
                          <a:spcPts val="0"/>
                        </a:spcAft>
                      </a:pPr>
                      <a:r>
                        <a:rPr lang="en-US" sz="1400">
                          <a:solidFill>
                            <a:schemeClr val="tx1"/>
                          </a:solidFill>
                          <a:latin typeface="Arial"/>
                          <a:ea typeface="Times New Roman"/>
                          <a:cs typeface="Arial"/>
                        </a:rPr>
                        <a:t>From-To Bus Flow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l" rtl="0">
                        <a:lnSpc>
                          <a:spcPct val="115000"/>
                        </a:lnSpc>
                        <a:spcAft>
                          <a:spcPts val="0"/>
                        </a:spcAft>
                      </a:pPr>
                      <a:r>
                        <a:rPr lang="en-US" sz="1400">
                          <a:solidFill>
                            <a:schemeClr val="tx1"/>
                          </a:solidFill>
                          <a:latin typeface="Arial"/>
                          <a:ea typeface="Times New Roman"/>
                          <a:cs typeface="Arial"/>
                        </a:rPr>
                        <a:t>To-From Bus Flow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l" rtl="0">
                        <a:lnSpc>
                          <a:spcPct val="115000"/>
                        </a:lnSpc>
                        <a:spcAft>
                          <a:spcPts val="0"/>
                        </a:spcAft>
                      </a:pPr>
                      <a:r>
                        <a:rPr lang="en-US" sz="1400">
                          <a:solidFill>
                            <a:schemeClr val="tx1"/>
                          </a:solidFill>
                          <a:latin typeface="Arial"/>
                          <a:ea typeface="Times New Roman"/>
                          <a:cs typeface="Arial"/>
                        </a:rPr>
                        <a:t>Losses</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gridSpan="2">
                  <a:txBody>
                    <a:bodyPr/>
                    <a:lstStyle/>
                    <a:p>
                      <a:pPr algn="l" rtl="0">
                        <a:lnSpc>
                          <a:spcPct val="115000"/>
                        </a:lnSpc>
                        <a:spcAft>
                          <a:spcPts val="0"/>
                        </a:spcAft>
                      </a:pPr>
                      <a:r>
                        <a:rPr lang="en-US" sz="1400">
                          <a:solidFill>
                            <a:schemeClr val="tx1"/>
                          </a:solidFill>
                          <a:latin typeface="Arial"/>
                          <a:ea typeface="Times New Roman"/>
                          <a:cs typeface="Arial"/>
                        </a:rPr>
                        <a:t>% Bus Voltage</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hMerge="1">
                  <a:txBody>
                    <a:bodyPr/>
                    <a:lstStyle/>
                    <a:p>
                      <a:pPr rtl="1"/>
                      <a:endParaRPr lang="ar-JO"/>
                    </a:p>
                  </a:txBody>
                  <a:tcPr/>
                </a:tc>
                <a:tc rowSpan="2">
                  <a:txBody>
                    <a:bodyPr/>
                    <a:lstStyle/>
                    <a:p>
                      <a:pPr algn="l" rtl="0">
                        <a:lnSpc>
                          <a:spcPct val="115000"/>
                        </a:lnSpc>
                        <a:spcAft>
                          <a:spcPts val="0"/>
                        </a:spcAft>
                      </a:pPr>
                      <a:r>
                        <a:rPr lang="en-US" sz="1400">
                          <a:solidFill>
                            <a:schemeClr val="tx1"/>
                          </a:solidFill>
                          <a:latin typeface="Arial"/>
                          <a:ea typeface="Times New Roman"/>
                          <a:cs typeface="Arial"/>
                        </a:rPr>
                        <a:t>Vd</a:t>
                      </a:r>
                      <a:endParaRPr lang="en-US" sz="1400">
                        <a:solidFill>
                          <a:schemeClr val="tx1"/>
                        </a:solidFill>
                        <a:latin typeface="Calibri"/>
                        <a:ea typeface="Calibri"/>
                        <a:cs typeface="Arial"/>
                      </a:endParaRPr>
                    </a:p>
                    <a:p>
                      <a:pPr algn="l" rtl="0">
                        <a:lnSpc>
                          <a:spcPct val="115000"/>
                        </a:lnSpc>
                        <a:spcAft>
                          <a:spcPts val="0"/>
                        </a:spcAft>
                      </a:pPr>
                      <a:r>
                        <a:rPr lang="en-US" sz="1400">
                          <a:solidFill>
                            <a:schemeClr val="tx1"/>
                          </a:solidFill>
                          <a:latin typeface="Arial"/>
                          <a:ea typeface="Times New Roman"/>
                          <a:cs typeface="Arial"/>
                        </a:rPr>
                        <a:t>%  Drop</a:t>
                      </a:r>
                      <a:endParaRPr lang="en-US" sz="1400">
                        <a:solidFill>
                          <a:schemeClr val="tx1"/>
                        </a:solidFill>
                        <a:latin typeface="Calibri"/>
                        <a:ea typeface="Calibri"/>
                        <a:cs typeface="Arial"/>
                      </a:endParaRPr>
                    </a:p>
                    <a:p>
                      <a:pPr algn="l" rtl="0">
                        <a:lnSpc>
                          <a:spcPct val="115000"/>
                        </a:lnSpc>
                        <a:spcAft>
                          <a:spcPts val="0"/>
                        </a:spcAft>
                      </a:pPr>
                      <a:r>
                        <a:rPr lang="en-US" sz="1400">
                          <a:solidFill>
                            <a:schemeClr val="tx1"/>
                          </a:solidFill>
                          <a:latin typeface="Arial"/>
                          <a:ea typeface="Times New Roman"/>
                          <a:cs typeface="Arial"/>
                        </a:rPr>
                        <a:t>in Vmag</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ID</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Mvar</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kW</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Kvar</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From</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To</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vMerge="1">
                  <a:txBody>
                    <a:bodyPr/>
                    <a:lstStyle/>
                    <a:p>
                      <a:pPr rtl="1"/>
                      <a:endParaRPr lang="ar-JO"/>
                    </a:p>
                  </a:txBody>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Line 1-3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-14.176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3.231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15.011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-2.577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834.7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653.6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4.83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Line1-4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-2.174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-0.816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2.195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0.767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21.1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-48.8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T5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16.350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-2.415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-16.310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3.368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40.2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953.4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0.79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Line15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-47.086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-16.811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47.350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17.458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263.6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646.7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110.0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Line A-1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-52.270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-3.443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52.852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4.026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581.8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582.4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110.0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Line 3-4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-12.272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4.072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12.918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-3.583</a:t>
                      </a:r>
                      <a:endParaRPr lang="en-US" sz="1400" dirty="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645.9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489.3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3.69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T6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10.077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-4.839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-10.038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5.567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39.1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728.0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2.81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Line2-5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-19.349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-5.490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19.905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6.075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555.2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585.7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3.75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Line5-6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6.265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-0.541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-6.189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0.539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75.9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T7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6.542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-6.514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-2.575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28.4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440.7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2.91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T8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6.542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-6.514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-2.575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28.4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440.7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105.0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102.1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2.91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T9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3.094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-0.270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0.403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132.9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a:txBody>
                    <a:bodyPr/>
                    <a:lstStyle/>
                    <a:p>
                      <a:pPr algn="l" rtl="0">
                        <a:lnSpc>
                          <a:spcPct val="115000"/>
                        </a:lnSpc>
                        <a:spcAft>
                          <a:spcPts val="0"/>
                        </a:spcAft>
                      </a:pPr>
                      <a:r>
                        <a:rPr lang="en-US" sz="1400">
                          <a:solidFill>
                            <a:schemeClr val="tx1"/>
                          </a:solidFill>
                          <a:latin typeface="Arial"/>
                          <a:ea typeface="Times New Roman"/>
                          <a:cs typeface="Arial"/>
                        </a:rPr>
                        <a:t>T10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3.094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-0.270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0.403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132.9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103.8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104.0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rowSpan="2">
                  <a:txBody>
                    <a:bodyPr/>
                    <a:lstStyle/>
                    <a:p>
                      <a:pPr algn="l" rtl="0">
                        <a:lnSpc>
                          <a:spcPct val="115000"/>
                        </a:lnSpc>
                        <a:spcAft>
                          <a:spcPts val="0"/>
                        </a:spcAft>
                      </a:pPr>
                      <a:r>
                        <a:rPr lang="en-US" sz="1400">
                          <a:solidFill>
                            <a:schemeClr val="tx1"/>
                          </a:solidFill>
                          <a:latin typeface="Arial"/>
                          <a:ea typeface="Times New Roman"/>
                          <a:cs typeface="Arial"/>
                        </a:rPr>
                        <a:t>T1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23.543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8.406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-9.952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-3.038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79399">
                <a:tc vMerge="1">
                  <a:txBody>
                    <a:bodyPr/>
                    <a:lstStyle/>
                    <a:p>
                      <a:pPr rtl="1"/>
                      <a:endParaRPr lang="ar-JO"/>
                    </a:p>
                  </a:txBody>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-13.584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-5.369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rowSpan="2">
                  <a:txBody>
                    <a:bodyPr/>
                    <a:lstStyle/>
                    <a:p>
                      <a:pPr algn="l" rtl="0">
                        <a:lnSpc>
                          <a:spcPct val="115000"/>
                        </a:lnSpc>
                        <a:spcAft>
                          <a:spcPts val="0"/>
                        </a:spcAft>
                      </a:pPr>
                      <a:r>
                        <a:rPr lang="en-US" sz="1400">
                          <a:solidFill>
                            <a:schemeClr val="tx1"/>
                          </a:solidFill>
                          <a:latin typeface="Arial"/>
                          <a:ea typeface="Times New Roman"/>
                          <a:cs typeface="Arial"/>
                        </a:rPr>
                        <a:t>T2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23.543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8.406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-9.952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-3.038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79399">
                <a:tc vMerge="1">
                  <a:txBody>
                    <a:bodyPr/>
                    <a:lstStyle/>
                    <a:p>
                      <a:pPr rtl="1"/>
                      <a:endParaRPr lang="ar-JO"/>
                    </a:p>
                  </a:txBody>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-13.584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-5.369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rowSpan="2">
                  <a:txBody>
                    <a:bodyPr/>
                    <a:lstStyle/>
                    <a:p>
                      <a:pPr algn="l" rtl="0">
                        <a:lnSpc>
                          <a:spcPct val="115000"/>
                        </a:lnSpc>
                        <a:spcAft>
                          <a:spcPts val="0"/>
                        </a:spcAft>
                      </a:pPr>
                      <a:r>
                        <a:rPr lang="en-US" sz="1400">
                          <a:solidFill>
                            <a:schemeClr val="tx1"/>
                          </a:solidFill>
                          <a:latin typeface="Arial"/>
                          <a:ea typeface="Times New Roman"/>
                          <a:cs typeface="Arial"/>
                        </a:rPr>
                        <a:t>T25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25.400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1.874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-12.918</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3.583</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67.5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14.7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79399">
                <a:tc vMerge="1">
                  <a:txBody>
                    <a:bodyPr/>
                    <a:lstStyle/>
                    <a:p>
                      <a:pPr rtl="1"/>
                      <a:endParaRPr lang="ar-JO"/>
                    </a:p>
                  </a:txBody>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-12.415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-5.442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0.45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54000">
                <a:tc rowSpan="2">
                  <a:txBody>
                    <a:bodyPr/>
                    <a:lstStyle/>
                    <a:p>
                      <a:pPr algn="l" rtl="0">
                        <a:lnSpc>
                          <a:spcPct val="115000"/>
                        </a:lnSpc>
                        <a:spcAft>
                          <a:spcPts val="0"/>
                        </a:spcAft>
                      </a:pPr>
                      <a:r>
                        <a:rPr lang="en-US" sz="1400">
                          <a:solidFill>
                            <a:schemeClr val="tx1"/>
                          </a:solidFill>
                          <a:latin typeface="Arial"/>
                          <a:ea typeface="Times New Roman"/>
                          <a:cs typeface="Arial"/>
                        </a:rPr>
                        <a:t>T26</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26.870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1.569</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-15.011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2.577</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67.1</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21.4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0.04</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79399">
                <a:tc vMerge="1">
                  <a:txBody>
                    <a:bodyPr/>
                    <a:lstStyle/>
                    <a:p>
                      <a:pPr rtl="1"/>
                      <a:endParaRPr lang="ar-JO"/>
                    </a:p>
                  </a:txBody>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-11.792</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-4.125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108.0</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0.45</a:t>
                      </a:r>
                      <a:endParaRPr lang="en-US" sz="1400">
                        <a:solidFill>
                          <a:schemeClr val="tx1"/>
                        </a:solidFill>
                        <a:latin typeface="Calibri"/>
                        <a:ea typeface="Calibri"/>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r h="279399">
                <a:tc>
                  <a:txBody>
                    <a:bodyPr/>
                    <a:lstStyle/>
                    <a:p>
                      <a:pPr algn="l" rtl="0">
                        <a:lnSpc>
                          <a:spcPct val="115000"/>
                        </a:lnSpc>
                        <a:spcAft>
                          <a:spcPts val="0"/>
                        </a:spcAft>
                      </a:pPr>
                      <a:r>
                        <a:rPr lang="en-US" sz="1400">
                          <a:solidFill>
                            <a:schemeClr val="tx1"/>
                          </a:solidFill>
                          <a:latin typeface="Arial"/>
                          <a:ea typeface="Times New Roman"/>
                          <a:cs typeface="Arial"/>
                        </a:rPr>
                        <a:t>Total </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dirty="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dirty="0">
                          <a:solidFill>
                            <a:schemeClr val="tx1"/>
                          </a:solidFill>
                          <a:latin typeface="Arial"/>
                          <a:ea typeface="Times New Roman"/>
                          <a:cs typeface="Arial"/>
                        </a:rPr>
                        <a:t>3282.5</a:t>
                      </a:r>
                      <a:endParaRPr lang="en-US" sz="1400" dirty="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l" rtl="0">
                        <a:lnSpc>
                          <a:spcPct val="115000"/>
                        </a:lnSpc>
                        <a:spcAft>
                          <a:spcPts val="0"/>
                        </a:spcAft>
                      </a:pPr>
                      <a:r>
                        <a:rPr lang="en-US" sz="1400">
                          <a:solidFill>
                            <a:schemeClr val="tx1"/>
                          </a:solidFill>
                          <a:latin typeface="Arial"/>
                          <a:ea typeface="Times New Roman"/>
                          <a:cs typeface="Arial"/>
                        </a:rPr>
                        <a:t>5773.2</a:t>
                      </a:r>
                      <a:endParaRPr lang="en-US" sz="1400">
                        <a:solidFill>
                          <a:schemeClr val="tx1"/>
                        </a:solidFill>
                        <a:latin typeface="Calibri"/>
                        <a:ea typeface="Calibri"/>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c>
                  <a:txBody>
                    <a:bodyPr/>
                    <a:lstStyle/>
                    <a:p>
                      <a:pPr algn="r">
                        <a:lnSpc>
                          <a:spcPct val="115000"/>
                        </a:lnSpc>
                      </a:pPr>
                      <a:endParaRPr lang="en-US" sz="1400" dirty="0">
                        <a:solidFill>
                          <a:schemeClr val="tx1"/>
                        </a:solidFill>
                        <a:latin typeface="Calibri"/>
                        <a:ea typeface="Times New Roman"/>
                        <a:cs typeface="Arial"/>
                      </a:endParaRPr>
                    </a:p>
                  </a:txBody>
                  <a:tcPr marL="62363" marR="62363"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28600"/>
            <a:ext cx="6457024" cy="461665"/>
          </a:xfrm>
          <a:prstGeom prst="rect">
            <a:avLst/>
          </a:prstGeom>
          <a:noFill/>
        </p:spPr>
        <p:txBody>
          <a:bodyPr wrap="none" rtlCol="1">
            <a:spAutoFit/>
          </a:bodyPr>
          <a:lstStyle/>
          <a:p>
            <a:r>
              <a:rPr lang="en-US" sz="2400" dirty="0" smtClean="0"/>
              <a:t>5- The economical benefit of using the capacitors:</a:t>
            </a:r>
          </a:p>
        </p:txBody>
      </p:sp>
      <p:sp>
        <p:nvSpPr>
          <p:cNvPr id="3" name="TextBox 2"/>
          <p:cNvSpPr txBox="1"/>
          <p:nvPr/>
        </p:nvSpPr>
        <p:spPr>
          <a:xfrm>
            <a:off x="304801" y="1219200"/>
            <a:ext cx="8382000" cy="5632311"/>
          </a:xfrm>
          <a:prstGeom prst="rect">
            <a:avLst/>
          </a:prstGeom>
          <a:noFill/>
        </p:spPr>
        <p:txBody>
          <a:bodyPr wrap="square" rtlCol="1">
            <a:spAutoFit/>
          </a:bodyPr>
          <a:lstStyle/>
          <a:p>
            <a:r>
              <a:rPr lang="en-US" sz="2400" dirty="0" smtClean="0"/>
              <a:t>From previous we see that  adding capacitors to the network decreases  the power losses.</a:t>
            </a:r>
          </a:p>
          <a:p>
            <a:r>
              <a:rPr lang="en-US" sz="2400" dirty="0" smtClean="0"/>
              <a:t>So will calculate the cost of the power losses after adding the capacitors  and see if it’s  </a:t>
            </a:r>
          </a:p>
          <a:p>
            <a:r>
              <a:rPr lang="en-US" sz="2400" dirty="0" smtClean="0"/>
              <a:t>worth spending money on capacitors or not ? </a:t>
            </a:r>
          </a:p>
          <a:p>
            <a:endParaRPr lang="en-US" sz="2400" dirty="0" smtClean="0"/>
          </a:p>
          <a:p>
            <a:r>
              <a:rPr lang="en-US" sz="2400" dirty="0" smtClean="0"/>
              <a:t>So the losses equal to 925.1 KW. And from previous we know that every 1 MWH charged for 160 Ruble, if we calculated the losses per one year equals to</a:t>
            </a:r>
          </a:p>
          <a:p>
            <a:r>
              <a:rPr lang="en-US" sz="2400" dirty="0" smtClean="0"/>
              <a:t> ∆P </a:t>
            </a:r>
            <a:r>
              <a:rPr lang="en-US" sz="2400" baseline="-25000" dirty="0" smtClean="0"/>
              <a:t>loss</a:t>
            </a:r>
            <a:r>
              <a:rPr lang="en-US" sz="2400" dirty="0" smtClean="0"/>
              <a:t> * Ʈ = 0.9251 MW * 2405 H= 2224.865 MWH the cost will equal to 2224.865 * 160 =355978.5 Ruble</a:t>
            </a:r>
          </a:p>
          <a:p>
            <a:r>
              <a:rPr lang="en-US" sz="2400" dirty="0" smtClean="0"/>
              <a:t>     And for the cost of the capacitors which costs for every 3 MVAR is 18*10</a:t>
            </a:r>
            <a:r>
              <a:rPr lang="en-US" sz="2400" baseline="30000" dirty="0" smtClean="0"/>
              <a:t>3</a:t>
            </a:r>
            <a:r>
              <a:rPr lang="en-US" sz="2400" dirty="0" smtClean="0"/>
              <a:t> Ruble the total # of the capacitors is 27 MVAR which costs 9*18*10</a:t>
            </a:r>
            <a:r>
              <a:rPr lang="en-US" sz="2400" baseline="30000" dirty="0" smtClean="0"/>
              <a:t>3 </a:t>
            </a:r>
            <a:r>
              <a:rPr lang="en-US" sz="2400" dirty="0" smtClean="0"/>
              <a:t>= 162000 Ruble </a:t>
            </a:r>
          </a:p>
          <a:p>
            <a:r>
              <a:rPr lang="en-US" sz="2400" dirty="0" smtClean="0"/>
              <a:t>The saving is about 355978.5 –162000=193978.5 =194*10</a:t>
            </a:r>
            <a:r>
              <a:rPr lang="en-US" sz="2400" baseline="30000" dirty="0" smtClean="0"/>
              <a:t>3 </a:t>
            </a:r>
            <a:r>
              <a:rPr lang="en-US" sz="2400" dirty="0" smtClean="0"/>
              <a:t>Ruble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28600"/>
            <a:ext cx="8287846" cy="830997"/>
          </a:xfrm>
          <a:prstGeom prst="rect">
            <a:avLst/>
          </a:prstGeom>
          <a:noFill/>
        </p:spPr>
        <p:txBody>
          <a:bodyPr wrap="none" rtlCol="1">
            <a:spAutoFit/>
          </a:bodyPr>
          <a:lstStyle/>
          <a:p>
            <a:r>
              <a:rPr lang="en-US" sz="2400" dirty="0" smtClean="0"/>
              <a:t>6- the MATLAB code</a:t>
            </a:r>
            <a:r>
              <a:rPr lang="en-US" sz="2400" dirty="0" smtClean="0"/>
              <a:t>: we used the MATLAB program to make </a:t>
            </a:r>
          </a:p>
          <a:p>
            <a:r>
              <a:rPr lang="en-US" sz="2400" dirty="0" smtClean="0"/>
              <a:t>A load flow program and after a huge effort we get this program </a:t>
            </a:r>
            <a:endParaRPr lang="en-US" sz="2400" dirty="0" smtClean="0"/>
          </a:p>
        </p:txBody>
      </p:sp>
      <p:grpSp>
        <p:nvGrpSpPr>
          <p:cNvPr id="31" name="Group 30"/>
          <p:cNvGrpSpPr/>
          <p:nvPr/>
        </p:nvGrpSpPr>
        <p:grpSpPr>
          <a:xfrm>
            <a:off x="381000" y="1219200"/>
            <a:ext cx="8458199" cy="5638800"/>
            <a:chOff x="304800" y="1219200"/>
            <a:chExt cx="8458199" cy="5638800"/>
          </a:xfrm>
        </p:grpSpPr>
        <p:pic>
          <p:nvPicPr>
            <p:cNvPr id="4" name="Picture 3"/>
            <p:cNvPicPr/>
            <p:nvPr/>
          </p:nvPicPr>
          <p:blipFill>
            <a:blip r:embed="rId2"/>
            <a:srcRect/>
            <a:stretch>
              <a:fillRect/>
            </a:stretch>
          </p:blipFill>
          <p:spPr bwMode="auto">
            <a:xfrm>
              <a:off x="304800" y="1219200"/>
              <a:ext cx="8458199" cy="5638800"/>
            </a:xfrm>
            <a:prstGeom prst="rect">
              <a:avLst/>
            </a:prstGeom>
            <a:noFill/>
            <a:ln w="9525">
              <a:noFill/>
              <a:miter lim="800000"/>
              <a:headEnd/>
              <a:tailEnd/>
            </a:ln>
          </p:spPr>
        </p:pic>
        <p:grpSp>
          <p:nvGrpSpPr>
            <p:cNvPr id="29" name="Group 28"/>
            <p:cNvGrpSpPr/>
            <p:nvPr/>
          </p:nvGrpSpPr>
          <p:grpSpPr>
            <a:xfrm>
              <a:off x="3581400" y="1524000"/>
              <a:ext cx="762000" cy="990600"/>
              <a:chOff x="4876800" y="1066800"/>
              <a:chExt cx="762000" cy="990600"/>
            </a:xfrm>
          </p:grpSpPr>
          <p:cxnSp>
            <p:nvCxnSpPr>
              <p:cNvPr id="6" name="Straight Arrow Connector 5"/>
              <p:cNvCxnSpPr/>
              <p:nvPr/>
            </p:nvCxnSpPr>
            <p:spPr>
              <a:xfrm rot="5400000">
                <a:off x="4876800" y="1600200"/>
                <a:ext cx="4572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Oval 6"/>
              <p:cNvSpPr/>
              <p:nvPr/>
            </p:nvSpPr>
            <p:spPr>
              <a:xfrm>
                <a:off x="5257800" y="1066800"/>
                <a:ext cx="381000" cy="609600"/>
              </a:xfrm>
              <a:prstGeom prst="ellipse">
                <a:avLst/>
              </a:prstGeom>
            </p:spPr>
            <p:style>
              <a:lnRef idx="3">
                <a:schemeClr val="lt1"/>
              </a:lnRef>
              <a:fillRef idx="1">
                <a:schemeClr val="dk1"/>
              </a:fillRef>
              <a:effectRef idx="1">
                <a:schemeClr val="dk1"/>
              </a:effectRef>
              <a:fontRef idx="minor">
                <a:schemeClr val="lt1"/>
              </a:fontRef>
            </p:style>
            <p:txBody>
              <a:bodyPr vert="horz" rtlCol="1" anchor="ctr"/>
              <a:lstStyle/>
              <a:p>
                <a:pPr algn="ctr"/>
                <a:r>
                  <a:rPr lang="en-US" sz="4000" dirty="0" smtClean="0">
                    <a:solidFill>
                      <a:srgbClr val="FF0000"/>
                    </a:solidFill>
                    <a:latin typeface="Aharoni" pitchFamily="2" charset="-79"/>
                    <a:cs typeface="Aharoni" pitchFamily="2" charset="-79"/>
                  </a:rPr>
                  <a:t>1</a:t>
                </a:r>
                <a:endParaRPr lang="ar-JO" sz="4000" dirty="0">
                  <a:solidFill>
                    <a:srgbClr val="FF0000"/>
                  </a:solidFill>
                  <a:latin typeface="Aharoni" pitchFamily="2" charset="-79"/>
                </a:endParaRPr>
              </a:p>
            </p:txBody>
          </p:sp>
        </p:grpSp>
        <p:grpSp>
          <p:nvGrpSpPr>
            <p:cNvPr id="28" name="Group 27"/>
            <p:cNvGrpSpPr/>
            <p:nvPr/>
          </p:nvGrpSpPr>
          <p:grpSpPr>
            <a:xfrm>
              <a:off x="3581400" y="3200400"/>
              <a:ext cx="762000" cy="990600"/>
              <a:chOff x="5029200" y="1219200"/>
              <a:chExt cx="762000" cy="990600"/>
            </a:xfrm>
          </p:grpSpPr>
          <p:cxnSp>
            <p:nvCxnSpPr>
              <p:cNvPr id="17" name="Straight Arrow Connector 16"/>
              <p:cNvCxnSpPr/>
              <p:nvPr/>
            </p:nvCxnSpPr>
            <p:spPr>
              <a:xfrm rot="5400000">
                <a:off x="5029200" y="1752600"/>
                <a:ext cx="4572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8" name="Oval 17"/>
              <p:cNvSpPr/>
              <p:nvPr/>
            </p:nvSpPr>
            <p:spPr>
              <a:xfrm>
                <a:off x="5410200" y="1219200"/>
                <a:ext cx="381000" cy="609600"/>
              </a:xfrm>
              <a:prstGeom prst="ellipse">
                <a:avLst/>
              </a:prstGeom>
            </p:spPr>
            <p:style>
              <a:lnRef idx="3">
                <a:schemeClr val="lt1"/>
              </a:lnRef>
              <a:fillRef idx="1">
                <a:schemeClr val="dk1"/>
              </a:fillRef>
              <a:effectRef idx="1">
                <a:schemeClr val="dk1"/>
              </a:effectRef>
              <a:fontRef idx="minor">
                <a:schemeClr val="lt1"/>
              </a:fontRef>
            </p:style>
            <p:txBody>
              <a:bodyPr vert="horz" rtlCol="1" anchor="ctr"/>
              <a:lstStyle/>
              <a:p>
                <a:pPr algn="ctr"/>
                <a:r>
                  <a:rPr lang="en-US" sz="4000" dirty="0" smtClean="0">
                    <a:solidFill>
                      <a:srgbClr val="FF0000"/>
                    </a:solidFill>
                    <a:latin typeface="Aharoni" pitchFamily="2" charset="-79"/>
                    <a:cs typeface="Aharoni" pitchFamily="2" charset="-79"/>
                  </a:rPr>
                  <a:t>5</a:t>
                </a:r>
                <a:endParaRPr lang="ar-JO" sz="4000" dirty="0">
                  <a:solidFill>
                    <a:srgbClr val="FF0000"/>
                  </a:solidFill>
                  <a:latin typeface="Aharoni" pitchFamily="2" charset="-79"/>
                </a:endParaRPr>
              </a:p>
            </p:txBody>
          </p:sp>
        </p:grpSp>
        <p:grpSp>
          <p:nvGrpSpPr>
            <p:cNvPr id="27" name="Group 26"/>
            <p:cNvGrpSpPr/>
            <p:nvPr/>
          </p:nvGrpSpPr>
          <p:grpSpPr>
            <a:xfrm>
              <a:off x="7620000" y="2895600"/>
              <a:ext cx="762000" cy="990600"/>
              <a:chOff x="5181600" y="1371600"/>
              <a:chExt cx="762000" cy="990600"/>
            </a:xfrm>
          </p:grpSpPr>
          <p:cxnSp>
            <p:nvCxnSpPr>
              <p:cNvPr id="19" name="Straight Arrow Connector 18"/>
              <p:cNvCxnSpPr/>
              <p:nvPr/>
            </p:nvCxnSpPr>
            <p:spPr>
              <a:xfrm rot="5400000">
                <a:off x="5181600" y="1905000"/>
                <a:ext cx="4572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0" name="Oval 19"/>
              <p:cNvSpPr/>
              <p:nvPr/>
            </p:nvSpPr>
            <p:spPr>
              <a:xfrm>
                <a:off x="5562600" y="1371600"/>
                <a:ext cx="381000" cy="609600"/>
              </a:xfrm>
              <a:prstGeom prst="ellipse">
                <a:avLst/>
              </a:prstGeom>
            </p:spPr>
            <p:style>
              <a:lnRef idx="3">
                <a:schemeClr val="lt1"/>
              </a:lnRef>
              <a:fillRef idx="1">
                <a:schemeClr val="dk1"/>
              </a:fillRef>
              <a:effectRef idx="1">
                <a:schemeClr val="dk1"/>
              </a:effectRef>
              <a:fontRef idx="minor">
                <a:schemeClr val="lt1"/>
              </a:fontRef>
            </p:style>
            <p:txBody>
              <a:bodyPr vert="horz" rtlCol="1" anchor="ctr"/>
              <a:lstStyle/>
              <a:p>
                <a:pPr algn="ctr"/>
                <a:r>
                  <a:rPr lang="en-US" sz="4000" dirty="0" smtClean="0">
                    <a:solidFill>
                      <a:srgbClr val="FF0000"/>
                    </a:solidFill>
                    <a:latin typeface="Aharoni" pitchFamily="2" charset="-79"/>
                    <a:cs typeface="Aharoni" pitchFamily="2" charset="-79"/>
                  </a:rPr>
                  <a:t>3</a:t>
                </a:r>
                <a:endParaRPr lang="ar-JO" sz="4000" dirty="0">
                  <a:solidFill>
                    <a:srgbClr val="FF0000"/>
                  </a:solidFill>
                  <a:latin typeface="Aharoni" pitchFamily="2" charset="-79"/>
                </a:endParaRPr>
              </a:p>
            </p:txBody>
          </p:sp>
        </p:grpSp>
        <p:grpSp>
          <p:nvGrpSpPr>
            <p:cNvPr id="26" name="Group 25"/>
            <p:cNvGrpSpPr/>
            <p:nvPr/>
          </p:nvGrpSpPr>
          <p:grpSpPr>
            <a:xfrm>
              <a:off x="7620000" y="1600200"/>
              <a:ext cx="762000" cy="990600"/>
              <a:chOff x="5334000" y="1524000"/>
              <a:chExt cx="762000" cy="990600"/>
            </a:xfrm>
          </p:grpSpPr>
          <p:cxnSp>
            <p:nvCxnSpPr>
              <p:cNvPr id="21" name="Straight Arrow Connector 20"/>
              <p:cNvCxnSpPr/>
              <p:nvPr/>
            </p:nvCxnSpPr>
            <p:spPr>
              <a:xfrm rot="5400000">
                <a:off x="5334000" y="2057400"/>
                <a:ext cx="4572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 name="Oval 21"/>
              <p:cNvSpPr/>
              <p:nvPr/>
            </p:nvSpPr>
            <p:spPr>
              <a:xfrm>
                <a:off x="5715000" y="1524000"/>
                <a:ext cx="381000" cy="609600"/>
              </a:xfrm>
              <a:prstGeom prst="ellipse">
                <a:avLst/>
              </a:prstGeom>
            </p:spPr>
            <p:style>
              <a:lnRef idx="3">
                <a:schemeClr val="lt1"/>
              </a:lnRef>
              <a:fillRef idx="1">
                <a:schemeClr val="dk1"/>
              </a:fillRef>
              <a:effectRef idx="1">
                <a:schemeClr val="dk1"/>
              </a:effectRef>
              <a:fontRef idx="minor">
                <a:schemeClr val="lt1"/>
              </a:fontRef>
            </p:style>
            <p:txBody>
              <a:bodyPr vert="horz" rtlCol="1" anchor="ctr"/>
              <a:lstStyle/>
              <a:p>
                <a:pPr algn="ctr"/>
                <a:r>
                  <a:rPr lang="en-US" sz="4000" dirty="0" smtClean="0">
                    <a:solidFill>
                      <a:srgbClr val="FF0000"/>
                    </a:solidFill>
                    <a:latin typeface="Aharoni" pitchFamily="2" charset="-79"/>
                    <a:cs typeface="Aharoni" pitchFamily="2" charset="-79"/>
                  </a:rPr>
                  <a:t>2</a:t>
                </a:r>
                <a:endParaRPr lang="ar-JO" sz="4000" dirty="0">
                  <a:solidFill>
                    <a:srgbClr val="FF0000"/>
                  </a:solidFill>
                  <a:latin typeface="Aharoni" pitchFamily="2" charset="-79"/>
                </a:endParaRPr>
              </a:p>
            </p:txBody>
          </p:sp>
        </p:grpSp>
        <p:grpSp>
          <p:nvGrpSpPr>
            <p:cNvPr id="25" name="Group 24"/>
            <p:cNvGrpSpPr/>
            <p:nvPr/>
          </p:nvGrpSpPr>
          <p:grpSpPr>
            <a:xfrm>
              <a:off x="4419600" y="5105400"/>
              <a:ext cx="762000" cy="990600"/>
              <a:chOff x="5334000" y="4495800"/>
              <a:chExt cx="762000" cy="990600"/>
            </a:xfrm>
          </p:grpSpPr>
          <p:cxnSp>
            <p:nvCxnSpPr>
              <p:cNvPr id="23" name="Straight Arrow Connector 22"/>
              <p:cNvCxnSpPr/>
              <p:nvPr/>
            </p:nvCxnSpPr>
            <p:spPr>
              <a:xfrm rot="5400000">
                <a:off x="5334000" y="5029200"/>
                <a:ext cx="4572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4" name="Oval 23"/>
              <p:cNvSpPr/>
              <p:nvPr/>
            </p:nvSpPr>
            <p:spPr>
              <a:xfrm>
                <a:off x="5715000" y="4495800"/>
                <a:ext cx="381000" cy="609600"/>
              </a:xfrm>
              <a:prstGeom prst="ellipse">
                <a:avLst/>
              </a:prstGeom>
            </p:spPr>
            <p:style>
              <a:lnRef idx="3">
                <a:schemeClr val="lt1"/>
              </a:lnRef>
              <a:fillRef idx="1">
                <a:schemeClr val="dk1"/>
              </a:fillRef>
              <a:effectRef idx="1">
                <a:schemeClr val="dk1"/>
              </a:effectRef>
              <a:fontRef idx="minor">
                <a:schemeClr val="lt1"/>
              </a:fontRef>
            </p:style>
            <p:txBody>
              <a:bodyPr vert="horz" rtlCol="1" anchor="ctr"/>
              <a:lstStyle/>
              <a:p>
                <a:pPr algn="ctr"/>
                <a:r>
                  <a:rPr lang="en-US" sz="4000" dirty="0" smtClean="0">
                    <a:solidFill>
                      <a:srgbClr val="FF0000"/>
                    </a:solidFill>
                    <a:latin typeface="Aharoni" pitchFamily="2" charset="-79"/>
                    <a:cs typeface="Aharoni" pitchFamily="2" charset="-79"/>
                  </a:rPr>
                  <a:t>4</a:t>
                </a:r>
                <a:endParaRPr lang="ar-JO" sz="4000" dirty="0">
                  <a:solidFill>
                    <a:srgbClr val="FF0000"/>
                  </a:solidFill>
                  <a:latin typeface="Aharoni" pitchFamily="2" charset="-79"/>
                </a:endParaRPr>
              </a:p>
            </p:txBody>
          </p:sp>
        </p:gr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28600"/>
            <a:ext cx="8089074" cy="461665"/>
          </a:xfrm>
          <a:prstGeom prst="rect">
            <a:avLst/>
          </a:prstGeom>
          <a:noFill/>
        </p:spPr>
        <p:txBody>
          <a:bodyPr wrap="none" rtlCol="1">
            <a:spAutoFit/>
          </a:bodyPr>
          <a:lstStyle/>
          <a:p>
            <a:r>
              <a:rPr lang="en-US" sz="2400" dirty="0" smtClean="0"/>
              <a:t>This the data we used in the program and after that the result: </a:t>
            </a:r>
            <a:endParaRPr lang="en-US" sz="2400" dirty="0" smtClean="0"/>
          </a:p>
        </p:txBody>
      </p:sp>
      <p:pic>
        <p:nvPicPr>
          <p:cNvPr id="1027" name="Picture 3"/>
          <p:cNvPicPr>
            <a:picLocks noChangeAspect="1" noChangeArrowheads="1"/>
          </p:cNvPicPr>
          <p:nvPr/>
        </p:nvPicPr>
        <p:blipFill>
          <a:blip r:embed="rId2"/>
          <a:srcRect/>
          <a:stretch>
            <a:fillRect/>
          </a:stretch>
        </p:blipFill>
        <p:spPr bwMode="auto">
          <a:xfrm>
            <a:off x="0" y="761999"/>
            <a:ext cx="4038600" cy="2922801"/>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4038600" y="762000"/>
            <a:ext cx="4105275" cy="2971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28600"/>
            <a:ext cx="3850734" cy="461665"/>
          </a:xfrm>
          <a:prstGeom prst="rect">
            <a:avLst/>
          </a:prstGeom>
          <a:noFill/>
        </p:spPr>
        <p:txBody>
          <a:bodyPr wrap="none" rtlCol="1">
            <a:spAutoFit/>
          </a:bodyPr>
          <a:lstStyle/>
          <a:p>
            <a:r>
              <a:rPr lang="en-US" sz="2400" dirty="0" smtClean="0"/>
              <a:t>This is the result the we get : </a:t>
            </a:r>
            <a:endParaRPr lang="en-US" sz="2400" dirty="0" smtClean="0"/>
          </a:p>
        </p:txBody>
      </p:sp>
      <p:grpSp>
        <p:nvGrpSpPr>
          <p:cNvPr id="7" name="Group 6"/>
          <p:cNvGrpSpPr/>
          <p:nvPr/>
        </p:nvGrpSpPr>
        <p:grpSpPr>
          <a:xfrm>
            <a:off x="0" y="685800"/>
            <a:ext cx="9144000" cy="5257800"/>
            <a:chOff x="0" y="685800"/>
            <a:chExt cx="9144000" cy="5257800"/>
          </a:xfrm>
        </p:grpSpPr>
        <p:pic>
          <p:nvPicPr>
            <p:cNvPr id="5" name="Picture 4"/>
            <p:cNvPicPr/>
            <p:nvPr/>
          </p:nvPicPr>
          <p:blipFill>
            <a:blip r:embed="rId2"/>
            <a:srcRect/>
            <a:stretch>
              <a:fillRect/>
            </a:stretch>
          </p:blipFill>
          <p:spPr bwMode="auto">
            <a:xfrm>
              <a:off x="0" y="685800"/>
              <a:ext cx="5105400" cy="5257800"/>
            </a:xfrm>
            <a:prstGeom prst="rect">
              <a:avLst/>
            </a:prstGeom>
            <a:noFill/>
            <a:ln w="9525">
              <a:noFill/>
              <a:miter lim="800000"/>
              <a:headEnd/>
              <a:tailEnd/>
            </a:ln>
          </p:spPr>
        </p:pic>
        <p:pic>
          <p:nvPicPr>
            <p:cNvPr id="6" name="Picture 5"/>
            <p:cNvPicPr/>
            <p:nvPr/>
          </p:nvPicPr>
          <p:blipFill>
            <a:blip r:embed="rId3"/>
            <a:srcRect/>
            <a:stretch>
              <a:fillRect/>
            </a:stretch>
          </p:blipFill>
          <p:spPr bwMode="auto">
            <a:xfrm>
              <a:off x="3886200" y="685800"/>
              <a:ext cx="5257800" cy="52578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srcRect/>
          <a:stretch>
            <a:fillRect/>
          </a:stretch>
        </p:blipFill>
        <p:spPr bwMode="auto">
          <a:xfrm>
            <a:off x="1600200" y="1275606"/>
            <a:ext cx="5943600" cy="4306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1" y="228600"/>
            <a:ext cx="8381999" cy="4953000"/>
          </a:xfrm>
          <a:prstGeom prst="rect">
            <a:avLst/>
          </a:prstGeom>
          <a:noFill/>
        </p:spPr>
        <p:txBody>
          <a:bodyPr wrap="square" rtlCol="1">
            <a:spAutoFit/>
          </a:bodyPr>
          <a:lstStyle/>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Conclusion :</a:t>
            </a: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design of any network should cover two important sides the technical and the economical side to reach the optimum design and this side we take in our design, but after design we should but the network under condition to see if it can stand these condition is:</a:t>
            </a: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1- Maximum condition </a:t>
            </a: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2- Minimum condition </a:t>
            </a: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3- After Fault condition </a:t>
            </a:r>
          </a:p>
          <a:p>
            <a:endPar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After we do these studied  the network we came out of result indicate that the network is ready to be installed .</a:t>
            </a:r>
          </a:p>
          <a:p>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endPar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4600" y="1752600"/>
            <a:ext cx="4114800" cy="3770263"/>
          </a:xfrm>
          <a:prstGeom prst="rect">
            <a:avLst/>
          </a:prstGeom>
          <a:noFill/>
        </p:spPr>
        <p:txBody>
          <a:bodyPr wrap="square" rtlCol="1">
            <a:spAutoFit/>
          </a:bodyPr>
          <a:lstStyle/>
          <a:p>
            <a:pPr algn="ctr"/>
            <a:r>
              <a:rPr lang="en-US" sz="239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ar-JO"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457200"/>
            <a:ext cx="5562600" cy="369332"/>
          </a:xfrm>
          <a:prstGeom prst="rect">
            <a:avLst/>
          </a:prstGeom>
          <a:noFill/>
        </p:spPr>
        <p:txBody>
          <a:bodyPr wrap="square" rtlCol="1">
            <a:spAutoFit/>
          </a:bodyPr>
          <a:lstStyle/>
          <a:p>
            <a:r>
              <a:rPr lang="en-US" dirty="0" smtClean="0"/>
              <a:t>The suggested network distribution which is  9 network: </a:t>
            </a:r>
            <a:endParaRPr lang="ar-JO" dirty="0"/>
          </a:p>
        </p:txBody>
      </p:sp>
      <p:grpSp>
        <p:nvGrpSpPr>
          <p:cNvPr id="2" name="Group 86"/>
          <p:cNvGrpSpPr/>
          <p:nvPr/>
        </p:nvGrpSpPr>
        <p:grpSpPr>
          <a:xfrm>
            <a:off x="228600" y="914400"/>
            <a:ext cx="8610600" cy="5616584"/>
            <a:chOff x="228600" y="152400"/>
            <a:chExt cx="8153400" cy="6378584"/>
          </a:xfrm>
        </p:grpSpPr>
        <p:grpSp>
          <p:nvGrpSpPr>
            <p:cNvPr id="3" name="Group 34"/>
            <p:cNvGrpSpPr/>
            <p:nvPr/>
          </p:nvGrpSpPr>
          <p:grpSpPr>
            <a:xfrm rot="5400000">
              <a:off x="4226763" y="2174039"/>
              <a:ext cx="6100668" cy="2209801"/>
              <a:chOff x="838200" y="685800"/>
              <a:chExt cx="7010400" cy="3429000"/>
            </a:xfrm>
          </p:grpSpPr>
          <p:sp>
            <p:nvSpPr>
              <p:cNvPr id="146" name="TextBox 2"/>
              <p:cNvSpPr txBox="1"/>
              <p:nvPr/>
            </p:nvSpPr>
            <p:spPr>
              <a:xfrm>
                <a:off x="838200" y="2362200"/>
                <a:ext cx="381000" cy="369332"/>
              </a:xfrm>
              <a:prstGeom prst="rect">
                <a:avLst/>
              </a:prstGeom>
              <a:noFill/>
            </p:spPr>
            <p:txBody>
              <a:bodyPr wrap="square" rtlCol="1">
                <a:spAutoFit/>
              </a:bodyPr>
              <a:lstStyle/>
              <a:p>
                <a:r>
                  <a:rPr lang="en-US" dirty="0" smtClean="0"/>
                  <a:t>A</a:t>
                </a:r>
                <a:endParaRPr lang="ar-JO" dirty="0"/>
              </a:p>
            </p:txBody>
          </p:sp>
          <p:sp>
            <p:nvSpPr>
              <p:cNvPr id="147" name="TextBox 3"/>
              <p:cNvSpPr txBox="1"/>
              <p:nvPr/>
            </p:nvSpPr>
            <p:spPr>
              <a:xfrm>
                <a:off x="5943600" y="990600"/>
                <a:ext cx="304800" cy="381000"/>
              </a:xfrm>
              <a:prstGeom prst="rect">
                <a:avLst/>
              </a:prstGeom>
              <a:noFill/>
            </p:spPr>
            <p:txBody>
              <a:bodyPr wrap="square" rtlCol="1">
                <a:spAutoFit/>
              </a:bodyPr>
              <a:lstStyle/>
              <a:p>
                <a:r>
                  <a:rPr lang="en-US" dirty="0" smtClean="0"/>
                  <a:t>4</a:t>
                </a:r>
                <a:endParaRPr lang="ar-JO" dirty="0"/>
              </a:p>
            </p:txBody>
          </p:sp>
          <p:sp>
            <p:nvSpPr>
              <p:cNvPr id="148" name="TextBox 4"/>
              <p:cNvSpPr txBox="1"/>
              <p:nvPr/>
            </p:nvSpPr>
            <p:spPr>
              <a:xfrm>
                <a:off x="3886200" y="1066800"/>
                <a:ext cx="304800" cy="381000"/>
              </a:xfrm>
              <a:prstGeom prst="rect">
                <a:avLst/>
              </a:prstGeom>
              <a:noFill/>
            </p:spPr>
            <p:txBody>
              <a:bodyPr wrap="square" rtlCol="1">
                <a:spAutoFit/>
              </a:bodyPr>
              <a:lstStyle/>
              <a:p>
                <a:r>
                  <a:rPr lang="en-US" dirty="0" smtClean="0"/>
                  <a:t>1</a:t>
                </a:r>
                <a:endParaRPr lang="ar-JO" dirty="0"/>
              </a:p>
            </p:txBody>
          </p:sp>
          <p:sp>
            <p:nvSpPr>
              <p:cNvPr id="149" name="TextBox 5"/>
              <p:cNvSpPr txBox="1"/>
              <p:nvPr/>
            </p:nvSpPr>
            <p:spPr>
              <a:xfrm>
                <a:off x="4800600" y="1981200"/>
                <a:ext cx="304800" cy="381000"/>
              </a:xfrm>
              <a:prstGeom prst="rect">
                <a:avLst/>
              </a:prstGeom>
              <a:noFill/>
            </p:spPr>
            <p:txBody>
              <a:bodyPr wrap="square" rtlCol="1">
                <a:spAutoFit/>
              </a:bodyPr>
              <a:lstStyle/>
              <a:p>
                <a:r>
                  <a:rPr lang="en-US" dirty="0" smtClean="0"/>
                  <a:t>3</a:t>
                </a:r>
                <a:endParaRPr lang="ar-JO" dirty="0"/>
              </a:p>
            </p:txBody>
          </p:sp>
          <p:sp>
            <p:nvSpPr>
              <p:cNvPr id="150" name="TextBox 6"/>
              <p:cNvSpPr txBox="1"/>
              <p:nvPr/>
            </p:nvSpPr>
            <p:spPr>
              <a:xfrm>
                <a:off x="7543800" y="3581400"/>
                <a:ext cx="304800" cy="381000"/>
              </a:xfrm>
              <a:prstGeom prst="rect">
                <a:avLst/>
              </a:prstGeom>
              <a:noFill/>
            </p:spPr>
            <p:txBody>
              <a:bodyPr wrap="square" rtlCol="1">
                <a:spAutoFit/>
              </a:bodyPr>
              <a:lstStyle/>
              <a:p>
                <a:r>
                  <a:rPr lang="en-US" dirty="0" smtClean="0"/>
                  <a:t>6</a:t>
                </a:r>
                <a:endParaRPr lang="ar-JO" dirty="0"/>
              </a:p>
            </p:txBody>
          </p:sp>
          <p:sp>
            <p:nvSpPr>
              <p:cNvPr id="151" name="TextBox 7"/>
              <p:cNvSpPr txBox="1"/>
              <p:nvPr/>
            </p:nvSpPr>
            <p:spPr>
              <a:xfrm>
                <a:off x="5943600" y="3657600"/>
                <a:ext cx="304800" cy="381000"/>
              </a:xfrm>
              <a:prstGeom prst="rect">
                <a:avLst/>
              </a:prstGeom>
              <a:noFill/>
            </p:spPr>
            <p:txBody>
              <a:bodyPr wrap="square" rtlCol="1">
                <a:spAutoFit/>
              </a:bodyPr>
              <a:lstStyle/>
              <a:p>
                <a:r>
                  <a:rPr lang="en-US" dirty="0" smtClean="0"/>
                  <a:t>5</a:t>
                </a:r>
                <a:endParaRPr lang="ar-JO" dirty="0"/>
              </a:p>
            </p:txBody>
          </p:sp>
          <p:sp>
            <p:nvSpPr>
              <p:cNvPr id="152" name="TextBox 8"/>
              <p:cNvSpPr txBox="1"/>
              <p:nvPr/>
            </p:nvSpPr>
            <p:spPr>
              <a:xfrm>
                <a:off x="2971800" y="3733800"/>
                <a:ext cx="304800" cy="381000"/>
              </a:xfrm>
              <a:prstGeom prst="rect">
                <a:avLst/>
              </a:prstGeom>
              <a:noFill/>
            </p:spPr>
            <p:txBody>
              <a:bodyPr wrap="square" rtlCol="1">
                <a:spAutoFit/>
              </a:bodyPr>
              <a:lstStyle/>
              <a:p>
                <a:r>
                  <a:rPr lang="en-US" dirty="0" smtClean="0"/>
                  <a:t>2</a:t>
                </a:r>
                <a:endParaRPr lang="ar-JO" dirty="0"/>
              </a:p>
            </p:txBody>
          </p:sp>
          <p:cxnSp>
            <p:nvCxnSpPr>
              <p:cNvPr id="153" name="Straight Connector 9"/>
              <p:cNvCxnSpPr>
                <a:endCxn id="165" idx="2"/>
              </p:cNvCxnSpPr>
              <p:nvPr/>
            </p:nvCxnSpPr>
            <p:spPr>
              <a:xfrm flipV="1">
                <a:off x="1066800" y="800100"/>
                <a:ext cx="2819400" cy="12573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4" name="Straight Connector 10"/>
              <p:cNvCxnSpPr>
                <a:stCxn id="159" idx="6"/>
                <a:endCxn id="165" idx="3"/>
              </p:cNvCxnSpPr>
              <p:nvPr/>
            </p:nvCxnSpPr>
            <p:spPr>
              <a:xfrm flipV="1">
                <a:off x="1143000" y="880922"/>
                <a:ext cx="2776678" cy="1214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5" name="Straight Connector 11"/>
              <p:cNvCxnSpPr>
                <a:stCxn id="165" idx="6"/>
                <a:endCxn id="164" idx="1"/>
              </p:cNvCxnSpPr>
              <p:nvPr/>
            </p:nvCxnSpPr>
            <p:spPr>
              <a:xfrm>
                <a:off x="4114800" y="800100"/>
                <a:ext cx="795478" cy="9097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6" name="Straight Connector 12"/>
              <p:cNvCxnSpPr>
                <a:stCxn id="165" idx="5"/>
                <a:endCxn id="164" idx="2"/>
              </p:cNvCxnSpPr>
              <p:nvPr/>
            </p:nvCxnSpPr>
            <p:spPr>
              <a:xfrm rot="16200000" flipH="1">
                <a:off x="4024172" y="938072"/>
                <a:ext cx="909778" cy="7954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7" name="Straight Connector 13"/>
              <p:cNvCxnSpPr>
                <a:stCxn id="162" idx="0"/>
                <a:endCxn id="163" idx="3"/>
              </p:cNvCxnSpPr>
              <p:nvPr/>
            </p:nvCxnSpPr>
            <p:spPr>
              <a:xfrm rot="5400000" flipH="1" flipV="1">
                <a:off x="4895850" y="2042972"/>
                <a:ext cx="2395678" cy="2239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8" name="Straight Connector 14"/>
              <p:cNvCxnSpPr>
                <a:stCxn id="162" idx="7"/>
                <a:endCxn id="163" idx="4"/>
              </p:cNvCxnSpPr>
              <p:nvPr/>
            </p:nvCxnSpPr>
            <p:spPr>
              <a:xfrm rot="5400000" flipH="1" flipV="1">
                <a:off x="4976672" y="2076450"/>
                <a:ext cx="2395678" cy="2239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9" name="Straight Connector 15"/>
              <p:cNvCxnSpPr>
                <a:stCxn id="161" idx="5"/>
                <a:endCxn id="162" idx="3"/>
              </p:cNvCxnSpPr>
              <p:nvPr/>
            </p:nvCxnSpPr>
            <p:spPr>
              <a:xfrm rot="16200000" flipH="1">
                <a:off x="4724400" y="2371444"/>
                <a:ext cx="0" cy="23529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0" name="Straight Connector 16"/>
              <p:cNvCxnSpPr>
                <a:stCxn id="161" idx="6"/>
                <a:endCxn id="162" idx="2"/>
              </p:cNvCxnSpPr>
              <p:nvPr/>
            </p:nvCxnSpPr>
            <p:spPr>
              <a:xfrm>
                <a:off x="3581400" y="3467100"/>
                <a:ext cx="22860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61" name="Oval 17"/>
              <p:cNvSpPr/>
              <p:nvPr/>
            </p:nvSpPr>
            <p:spPr>
              <a:xfrm>
                <a:off x="914400" y="1981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62" name="Oval 18"/>
              <p:cNvSpPr/>
              <p:nvPr/>
            </p:nvSpPr>
            <p:spPr>
              <a:xfrm>
                <a:off x="7543800" y="32766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63" name="Oval 19"/>
              <p:cNvSpPr/>
              <p:nvPr/>
            </p:nvSpPr>
            <p:spPr>
              <a:xfrm>
                <a:off x="3352800" y="3352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64" name="Oval 20"/>
              <p:cNvSpPr/>
              <p:nvPr/>
            </p:nvSpPr>
            <p:spPr>
              <a:xfrm>
                <a:off x="5867400" y="3352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65" name="Oval 21"/>
              <p:cNvSpPr/>
              <p:nvPr/>
            </p:nvSpPr>
            <p:spPr>
              <a:xfrm>
                <a:off x="6172200" y="762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66" name="Oval 22"/>
              <p:cNvSpPr/>
              <p:nvPr/>
            </p:nvSpPr>
            <p:spPr>
              <a:xfrm>
                <a:off x="4876800" y="1676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67" name="Oval 23"/>
              <p:cNvSpPr/>
              <p:nvPr/>
            </p:nvSpPr>
            <p:spPr>
              <a:xfrm>
                <a:off x="3886200" y="685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168" name="Straight Connector 24"/>
              <p:cNvCxnSpPr>
                <a:stCxn id="159" idx="5"/>
                <a:endCxn id="161" idx="1"/>
              </p:cNvCxnSpPr>
              <p:nvPr/>
            </p:nvCxnSpPr>
            <p:spPr>
              <a:xfrm rot="16200000" flipH="1">
                <a:off x="1642922" y="1642922"/>
                <a:ext cx="1209956" cy="22767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9" name="Straight Connector 25"/>
              <p:cNvCxnSpPr>
                <a:stCxn id="159" idx="4"/>
                <a:endCxn id="161" idx="2"/>
              </p:cNvCxnSpPr>
              <p:nvPr/>
            </p:nvCxnSpPr>
            <p:spPr>
              <a:xfrm rot="16200000" flipH="1">
                <a:off x="1562100" y="1676400"/>
                <a:ext cx="1257300" cy="2324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0" name="Straight Connector 26"/>
              <p:cNvCxnSpPr>
                <a:stCxn id="163" idx="6"/>
                <a:endCxn id="160" idx="0"/>
              </p:cNvCxnSpPr>
              <p:nvPr/>
            </p:nvCxnSpPr>
            <p:spPr>
              <a:xfrm>
                <a:off x="6400800" y="876300"/>
                <a:ext cx="1257300" cy="24003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1" name="Straight Connector 27"/>
              <p:cNvCxnSpPr>
                <a:stCxn id="163" idx="5"/>
                <a:endCxn id="160" idx="1"/>
              </p:cNvCxnSpPr>
              <p:nvPr/>
            </p:nvCxnSpPr>
            <p:spPr>
              <a:xfrm rot="16200000" flipH="1">
                <a:off x="5795822" y="1528622"/>
                <a:ext cx="2352956" cy="1209956"/>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5" name="Group 68"/>
            <p:cNvGrpSpPr/>
            <p:nvPr/>
          </p:nvGrpSpPr>
          <p:grpSpPr>
            <a:xfrm rot="5400000">
              <a:off x="1333507" y="1943096"/>
              <a:ext cx="6095994" cy="2514596"/>
              <a:chOff x="3429000" y="685800"/>
              <a:chExt cx="7010400" cy="3429000"/>
            </a:xfrm>
          </p:grpSpPr>
          <p:sp>
            <p:nvSpPr>
              <p:cNvPr id="120" name="TextBox 119"/>
              <p:cNvSpPr txBox="1"/>
              <p:nvPr/>
            </p:nvSpPr>
            <p:spPr>
              <a:xfrm>
                <a:off x="3429000" y="2362200"/>
                <a:ext cx="381000" cy="369332"/>
              </a:xfrm>
              <a:prstGeom prst="rect">
                <a:avLst/>
              </a:prstGeom>
              <a:noFill/>
            </p:spPr>
            <p:txBody>
              <a:bodyPr wrap="square" rtlCol="1">
                <a:spAutoFit/>
              </a:bodyPr>
              <a:lstStyle/>
              <a:p>
                <a:r>
                  <a:rPr lang="en-US" dirty="0" smtClean="0"/>
                  <a:t>A</a:t>
                </a:r>
                <a:endParaRPr lang="ar-JO" dirty="0"/>
              </a:p>
            </p:txBody>
          </p:sp>
          <p:sp>
            <p:nvSpPr>
              <p:cNvPr id="121" name="TextBox 120"/>
              <p:cNvSpPr txBox="1"/>
              <p:nvPr/>
            </p:nvSpPr>
            <p:spPr>
              <a:xfrm>
                <a:off x="8534400" y="990600"/>
                <a:ext cx="304800" cy="381000"/>
              </a:xfrm>
              <a:prstGeom prst="rect">
                <a:avLst/>
              </a:prstGeom>
              <a:noFill/>
            </p:spPr>
            <p:txBody>
              <a:bodyPr wrap="square" rtlCol="1">
                <a:spAutoFit/>
              </a:bodyPr>
              <a:lstStyle/>
              <a:p>
                <a:r>
                  <a:rPr lang="en-US" dirty="0" smtClean="0"/>
                  <a:t>4</a:t>
                </a:r>
                <a:endParaRPr lang="ar-JO" dirty="0"/>
              </a:p>
            </p:txBody>
          </p:sp>
          <p:sp>
            <p:nvSpPr>
              <p:cNvPr id="122" name="TextBox 121"/>
              <p:cNvSpPr txBox="1"/>
              <p:nvPr/>
            </p:nvSpPr>
            <p:spPr>
              <a:xfrm>
                <a:off x="6477000" y="1066800"/>
                <a:ext cx="304800" cy="381000"/>
              </a:xfrm>
              <a:prstGeom prst="rect">
                <a:avLst/>
              </a:prstGeom>
              <a:noFill/>
            </p:spPr>
            <p:txBody>
              <a:bodyPr wrap="square" rtlCol="1">
                <a:spAutoFit/>
              </a:bodyPr>
              <a:lstStyle/>
              <a:p>
                <a:r>
                  <a:rPr lang="en-US" dirty="0" smtClean="0"/>
                  <a:t>1</a:t>
                </a:r>
                <a:endParaRPr lang="ar-JO" dirty="0"/>
              </a:p>
            </p:txBody>
          </p:sp>
          <p:sp>
            <p:nvSpPr>
              <p:cNvPr id="123" name="TextBox 122"/>
              <p:cNvSpPr txBox="1"/>
              <p:nvPr/>
            </p:nvSpPr>
            <p:spPr>
              <a:xfrm>
                <a:off x="7239000" y="2057400"/>
                <a:ext cx="304800" cy="381000"/>
              </a:xfrm>
              <a:prstGeom prst="rect">
                <a:avLst/>
              </a:prstGeom>
              <a:noFill/>
            </p:spPr>
            <p:txBody>
              <a:bodyPr wrap="square" rtlCol="1">
                <a:spAutoFit/>
              </a:bodyPr>
              <a:lstStyle/>
              <a:p>
                <a:r>
                  <a:rPr lang="en-US" dirty="0" smtClean="0"/>
                  <a:t>3</a:t>
                </a:r>
                <a:endParaRPr lang="ar-JO" dirty="0"/>
              </a:p>
            </p:txBody>
          </p:sp>
          <p:sp>
            <p:nvSpPr>
              <p:cNvPr id="124" name="TextBox 123"/>
              <p:cNvSpPr txBox="1"/>
              <p:nvPr/>
            </p:nvSpPr>
            <p:spPr>
              <a:xfrm>
                <a:off x="10134600" y="3581400"/>
                <a:ext cx="304800" cy="381000"/>
              </a:xfrm>
              <a:prstGeom prst="rect">
                <a:avLst/>
              </a:prstGeom>
              <a:noFill/>
            </p:spPr>
            <p:txBody>
              <a:bodyPr wrap="square" rtlCol="1">
                <a:spAutoFit/>
              </a:bodyPr>
              <a:lstStyle/>
              <a:p>
                <a:r>
                  <a:rPr lang="en-US" dirty="0" smtClean="0"/>
                  <a:t>6</a:t>
                </a:r>
                <a:endParaRPr lang="ar-JO" dirty="0"/>
              </a:p>
            </p:txBody>
          </p:sp>
          <p:sp>
            <p:nvSpPr>
              <p:cNvPr id="125" name="TextBox 124"/>
              <p:cNvSpPr txBox="1"/>
              <p:nvPr/>
            </p:nvSpPr>
            <p:spPr>
              <a:xfrm>
                <a:off x="8534400" y="3657600"/>
                <a:ext cx="304800" cy="381000"/>
              </a:xfrm>
              <a:prstGeom prst="rect">
                <a:avLst/>
              </a:prstGeom>
              <a:noFill/>
            </p:spPr>
            <p:txBody>
              <a:bodyPr wrap="square" rtlCol="1">
                <a:spAutoFit/>
              </a:bodyPr>
              <a:lstStyle/>
              <a:p>
                <a:r>
                  <a:rPr lang="en-US" dirty="0" smtClean="0"/>
                  <a:t>5</a:t>
                </a:r>
                <a:endParaRPr lang="ar-JO" dirty="0"/>
              </a:p>
            </p:txBody>
          </p:sp>
          <p:sp>
            <p:nvSpPr>
              <p:cNvPr id="126" name="TextBox 125"/>
              <p:cNvSpPr txBox="1"/>
              <p:nvPr/>
            </p:nvSpPr>
            <p:spPr>
              <a:xfrm>
                <a:off x="5562600" y="3733800"/>
                <a:ext cx="304800" cy="381000"/>
              </a:xfrm>
              <a:prstGeom prst="rect">
                <a:avLst/>
              </a:prstGeom>
              <a:noFill/>
            </p:spPr>
            <p:txBody>
              <a:bodyPr wrap="square" rtlCol="1">
                <a:spAutoFit/>
              </a:bodyPr>
              <a:lstStyle/>
              <a:p>
                <a:r>
                  <a:rPr lang="en-US" dirty="0" smtClean="0"/>
                  <a:t>2</a:t>
                </a:r>
                <a:endParaRPr lang="ar-JO" dirty="0"/>
              </a:p>
            </p:txBody>
          </p:sp>
          <p:cxnSp>
            <p:nvCxnSpPr>
              <p:cNvPr id="127" name="Straight Connector 126"/>
              <p:cNvCxnSpPr>
                <a:endCxn id="141" idx="2"/>
              </p:cNvCxnSpPr>
              <p:nvPr/>
            </p:nvCxnSpPr>
            <p:spPr>
              <a:xfrm flipV="1">
                <a:off x="3657600" y="800100"/>
                <a:ext cx="2819400" cy="12573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135" idx="6"/>
                <a:endCxn id="141" idx="3"/>
              </p:cNvCxnSpPr>
              <p:nvPr/>
            </p:nvCxnSpPr>
            <p:spPr>
              <a:xfrm flipV="1">
                <a:off x="3733800" y="880922"/>
                <a:ext cx="2776678" cy="1214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141" idx="6"/>
                <a:endCxn id="140" idx="1"/>
              </p:cNvCxnSpPr>
              <p:nvPr/>
            </p:nvCxnSpPr>
            <p:spPr>
              <a:xfrm>
                <a:off x="6705600" y="800100"/>
                <a:ext cx="795478" cy="10621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141" idx="5"/>
                <a:endCxn id="140" idx="2"/>
              </p:cNvCxnSpPr>
              <p:nvPr/>
            </p:nvCxnSpPr>
            <p:spPr>
              <a:xfrm rot="16200000" flipH="1">
                <a:off x="6538772" y="1014272"/>
                <a:ext cx="1062178" cy="7954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1" name="Straight Connector 130"/>
              <p:cNvCxnSpPr>
                <a:stCxn id="140" idx="7"/>
                <a:endCxn id="139" idx="3"/>
              </p:cNvCxnSpPr>
              <p:nvPr/>
            </p:nvCxnSpPr>
            <p:spPr>
              <a:xfrm rot="5400000" flipH="1" flipV="1">
                <a:off x="7700822" y="919022"/>
                <a:ext cx="905156" cy="9813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140" idx="6"/>
                <a:endCxn id="139" idx="4"/>
              </p:cNvCxnSpPr>
              <p:nvPr/>
            </p:nvCxnSpPr>
            <p:spPr>
              <a:xfrm flipV="1">
                <a:off x="7696200" y="990600"/>
                <a:ext cx="1028700" cy="9525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3" name="Straight Connector 132"/>
              <p:cNvCxnSpPr>
                <a:stCxn id="137" idx="5"/>
                <a:endCxn id="138" idx="3"/>
              </p:cNvCxnSpPr>
              <p:nvPr/>
            </p:nvCxnSpPr>
            <p:spPr>
              <a:xfrm rot="16200000" flipH="1">
                <a:off x="7162800" y="2219044"/>
                <a:ext cx="0" cy="23529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4" name="Straight Connector 133"/>
              <p:cNvCxnSpPr>
                <a:stCxn id="137" idx="6"/>
                <a:endCxn id="138" idx="2"/>
              </p:cNvCxnSpPr>
              <p:nvPr/>
            </p:nvCxnSpPr>
            <p:spPr>
              <a:xfrm>
                <a:off x="6019800" y="3314700"/>
                <a:ext cx="22860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35" name="Oval 134"/>
              <p:cNvSpPr/>
              <p:nvPr/>
            </p:nvSpPr>
            <p:spPr>
              <a:xfrm>
                <a:off x="3505200" y="1981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36" name="Oval 135"/>
              <p:cNvSpPr/>
              <p:nvPr/>
            </p:nvSpPr>
            <p:spPr>
              <a:xfrm>
                <a:off x="10134600" y="3352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37" name="Oval 136"/>
              <p:cNvSpPr/>
              <p:nvPr/>
            </p:nvSpPr>
            <p:spPr>
              <a:xfrm>
                <a:off x="5791200" y="3200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38" name="Oval 137"/>
              <p:cNvSpPr/>
              <p:nvPr/>
            </p:nvSpPr>
            <p:spPr>
              <a:xfrm>
                <a:off x="8305800" y="3200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39" name="Oval 138"/>
              <p:cNvSpPr/>
              <p:nvPr/>
            </p:nvSpPr>
            <p:spPr>
              <a:xfrm>
                <a:off x="8610600" y="762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40" name="Oval 139"/>
              <p:cNvSpPr/>
              <p:nvPr/>
            </p:nvSpPr>
            <p:spPr>
              <a:xfrm>
                <a:off x="7467600" y="1828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41" name="Oval 140"/>
              <p:cNvSpPr/>
              <p:nvPr/>
            </p:nvSpPr>
            <p:spPr>
              <a:xfrm>
                <a:off x="6477000" y="685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142" name="Straight Connector 141"/>
              <p:cNvCxnSpPr>
                <a:stCxn id="135" idx="5"/>
                <a:endCxn id="137" idx="1"/>
              </p:cNvCxnSpPr>
              <p:nvPr/>
            </p:nvCxnSpPr>
            <p:spPr>
              <a:xfrm rot="16200000" flipH="1">
                <a:off x="4233722" y="1642922"/>
                <a:ext cx="1057556" cy="21243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3" name="Straight Connector 142"/>
              <p:cNvCxnSpPr>
                <a:stCxn id="135" idx="4"/>
                <a:endCxn id="137" idx="2"/>
              </p:cNvCxnSpPr>
              <p:nvPr/>
            </p:nvCxnSpPr>
            <p:spPr>
              <a:xfrm rot="16200000" flipH="1">
                <a:off x="4152900" y="1676400"/>
                <a:ext cx="1104900" cy="21717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4" name="Straight Connector 143"/>
              <p:cNvCxnSpPr>
                <a:stCxn id="139" idx="6"/>
                <a:endCxn id="136" idx="0"/>
              </p:cNvCxnSpPr>
              <p:nvPr/>
            </p:nvCxnSpPr>
            <p:spPr>
              <a:xfrm>
                <a:off x="8839200" y="876300"/>
                <a:ext cx="1409700" cy="24765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5" name="Straight Connector 144"/>
              <p:cNvCxnSpPr>
                <a:stCxn id="139" idx="5"/>
                <a:endCxn id="136" idx="1"/>
              </p:cNvCxnSpPr>
              <p:nvPr/>
            </p:nvCxnSpPr>
            <p:spPr>
              <a:xfrm rot="16200000" flipH="1">
                <a:off x="8272322" y="1490522"/>
                <a:ext cx="2429156" cy="1362356"/>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6" name="Group 136"/>
            <p:cNvGrpSpPr/>
            <p:nvPr/>
          </p:nvGrpSpPr>
          <p:grpSpPr>
            <a:xfrm rot="5400000">
              <a:off x="-1703394" y="2236805"/>
              <a:ext cx="6302395" cy="2285998"/>
              <a:chOff x="4648200" y="2743200"/>
              <a:chExt cx="6858000" cy="3429000"/>
            </a:xfrm>
          </p:grpSpPr>
          <p:sp>
            <p:nvSpPr>
              <p:cNvPr id="94" name="TextBox 93"/>
              <p:cNvSpPr txBox="1"/>
              <p:nvPr/>
            </p:nvSpPr>
            <p:spPr>
              <a:xfrm>
                <a:off x="4648200" y="4419600"/>
                <a:ext cx="381000" cy="369332"/>
              </a:xfrm>
              <a:prstGeom prst="rect">
                <a:avLst/>
              </a:prstGeom>
              <a:noFill/>
            </p:spPr>
            <p:txBody>
              <a:bodyPr wrap="square" rtlCol="1">
                <a:spAutoFit/>
              </a:bodyPr>
              <a:lstStyle/>
              <a:p>
                <a:r>
                  <a:rPr lang="en-US" dirty="0" smtClean="0"/>
                  <a:t>A</a:t>
                </a:r>
                <a:endParaRPr lang="ar-JO" dirty="0"/>
              </a:p>
            </p:txBody>
          </p:sp>
          <p:sp>
            <p:nvSpPr>
              <p:cNvPr id="95" name="TextBox 94"/>
              <p:cNvSpPr txBox="1"/>
              <p:nvPr/>
            </p:nvSpPr>
            <p:spPr>
              <a:xfrm>
                <a:off x="9753600" y="3048000"/>
                <a:ext cx="304800" cy="381000"/>
              </a:xfrm>
              <a:prstGeom prst="rect">
                <a:avLst/>
              </a:prstGeom>
              <a:noFill/>
            </p:spPr>
            <p:txBody>
              <a:bodyPr wrap="square" rtlCol="1">
                <a:spAutoFit/>
              </a:bodyPr>
              <a:lstStyle/>
              <a:p>
                <a:r>
                  <a:rPr lang="en-US" dirty="0" smtClean="0"/>
                  <a:t>4</a:t>
                </a:r>
                <a:endParaRPr lang="ar-JO" dirty="0"/>
              </a:p>
            </p:txBody>
          </p:sp>
          <p:sp>
            <p:nvSpPr>
              <p:cNvPr id="96" name="TextBox 95"/>
              <p:cNvSpPr txBox="1"/>
              <p:nvPr/>
            </p:nvSpPr>
            <p:spPr>
              <a:xfrm>
                <a:off x="7696200" y="3124200"/>
                <a:ext cx="304800" cy="381000"/>
              </a:xfrm>
              <a:prstGeom prst="rect">
                <a:avLst/>
              </a:prstGeom>
              <a:noFill/>
            </p:spPr>
            <p:txBody>
              <a:bodyPr wrap="square" rtlCol="1">
                <a:spAutoFit/>
              </a:bodyPr>
              <a:lstStyle/>
              <a:p>
                <a:r>
                  <a:rPr lang="en-US" dirty="0" smtClean="0"/>
                  <a:t>1</a:t>
                </a:r>
                <a:endParaRPr lang="ar-JO" dirty="0"/>
              </a:p>
            </p:txBody>
          </p:sp>
          <p:sp>
            <p:nvSpPr>
              <p:cNvPr id="97" name="TextBox 96"/>
              <p:cNvSpPr txBox="1"/>
              <p:nvPr/>
            </p:nvSpPr>
            <p:spPr>
              <a:xfrm>
                <a:off x="8305800" y="4038600"/>
                <a:ext cx="304800" cy="381000"/>
              </a:xfrm>
              <a:prstGeom prst="rect">
                <a:avLst/>
              </a:prstGeom>
              <a:noFill/>
            </p:spPr>
            <p:txBody>
              <a:bodyPr wrap="square" rtlCol="1">
                <a:spAutoFit/>
              </a:bodyPr>
              <a:lstStyle/>
              <a:p>
                <a:r>
                  <a:rPr lang="en-US" dirty="0" smtClean="0"/>
                  <a:t>3</a:t>
                </a:r>
                <a:endParaRPr lang="ar-JO" dirty="0"/>
              </a:p>
            </p:txBody>
          </p:sp>
          <p:sp>
            <p:nvSpPr>
              <p:cNvPr id="98" name="TextBox 97"/>
              <p:cNvSpPr txBox="1"/>
              <p:nvPr/>
            </p:nvSpPr>
            <p:spPr>
              <a:xfrm>
                <a:off x="11201400" y="5562600"/>
                <a:ext cx="304800" cy="381000"/>
              </a:xfrm>
              <a:prstGeom prst="rect">
                <a:avLst/>
              </a:prstGeom>
              <a:noFill/>
            </p:spPr>
            <p:txBody>
              <a:bodyPr wrap="square" rtlCol="1">
                <a:spAutoFit/>
              </a:bodyPr>
              <a:lstStyle/>
              <a:p>
                <a:r>
                  <a:rPr lang="en-US" dirty="0" smtClean="0"/>
                  <a:t>6</a:t>
                </a:r>
                <a:endParaRPr lang="ar-JO" dirty="0"/>
              </a:p>
            </p:txBody>
          </p:sp>
          <p:sp>
            <p:nvSpPr>
              <p:cNvPr id="99" name="TextBox 98"/>
              <p:cNvSpPr txBox="1"/>
              <p:nvPr/>
            </p:nvSpPr>
            <p:spPr>
              <a:xfrm>
                <a:off x="9753600" y="5638800"/>
                <a:ext cx="304800" cy="381000"/>
              </a:xfrm>
              <a:prstGeom prst="rect">
                <a:avLst/>
              </a:prstGeom>
              <a:noFill/>
            </p:spPr>
            <p:txBody>
              <a:bodyPr wrap="square" rtlCol="1">
                <a:spAutoFit/>
              </a:bodyPr>
              <a:lstStyle/>
              <a:p>
                <a:r>
                  <a:rPr lang="en-US" dirty="0" smtClean="0"/>
                  <a:t>5</a:t>
                </a:r>
                <a:endParaRPr lang="ar-JO" dirty="0"/>
              </a:p>
            </p:txBody>
          </p:sp>
          <p:sp>
            <p:nvSpPr>
              <p:cNvPr id="100" name="TextBox 99"/>
              <p:cNvSpPr txBox="1"/>
              <p:nvPr/>
            </p:nvSpPr>
            <p:spPr>
              <a:xfrm>
                <a:off x="6781800" y="5791200"/>
                <a:ext cx="304800" cy="381000"/>
              </a:xfrm>
              <a:prstGeom prst="rect">
                <a:avLst/>
              </a:prstGeom>
              <a:noFill/>
            </p:spPr>
            <p:txBody>
              <a:bodyPr wrap="square" rtlCol="1">
                <a:spAutoFit/>
              </a:bodyPr>
              <a:lstStyle/>
              <a:p>
                <a:r>
                  <a:rPr lang="en-US" dirty="0" smtClean="0"/>
                  <a:t>2</a:t>
                </a:r>
                <a:endParaRPr lang="ar-JO" dirty="0"/>
              </a:p>
            </p:txBody>
          </p:sp>
          <p:cxnSp>
            <p:nvCxnSpPr>
              <p:cNvPr id="101" name="Straight Connector 100"/>
              <p:cNvCxnSpPr>
                <a:endCxn id="115" idx="2"/>
              </p:cNvCxnSpPr>
              <p:nvPr/>
            </p:nvCxnSpPr>
            <p:spPr>
              <a:xfrm flipV="1">
                <a:off x="4876800" y="2857500"/>
                <a:ext cx="2819400" cy="12573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09" idx="6"/>
                <a:endCxn id="115" idx="3"/>
              </p:cNvCxnSpPr>
              <p:nvPr/>
            </p:nvCxnSpPr>
            <p:spPr>
              <a:xfrm flipV="1">
                <a:off x="4953000" y="2938322"/>
                <a:ext cx="2776678" cy="1214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15" idx="6"/>
                <a:endCxn id="114" idx="1"/>
              </p:cNvCxnSpPr>
              <p:nvPr/>
            </p:nvCxnSpPr>
            <p:spPr>
              <a:xfrm>
                <a:off x="7924800" y="2857500"/>
                <a:ext cx="795478" cy="10621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15" idx="5"/>
                <a:endCxn id="114" idx="2"/>
              </p:cNvCxnSpPr>
              <p:nvPr/>
            </p:nvCxnSpPr>
            <p:spPr>
              <a:xfrm rot="16200000" flipH="1">
                <a:off x="7757972" y="3071672"/>
                <a:ext cx="1062178" cy="7954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114" idx="7"/>
                <a:endCxn id="113" idx="3"/>
              </p:cNvCxnSpPr>
              <p:nvPr/>
            </p:nvCxnSpPr>
            <p:spPr>
              <a:xfrm rot="5400000" flipH="1" flipV="1">
                <a:off x="8920022" y="2976422"/>
                <a:ext cx="905156" cy="9813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114" idx="6"/>
                <a:endCxn id="113" idx="4"/>
              </p:cNvCxnSpPr>
              <p:nvPr/>
            </p:nvCxnSpPr>
            <p:spPr>
              <a:xfrm flipV="1">
                <a:off x="8915400" y="3048000"/>
                <a:ext cx="1028700" cy="9525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114" idx="4"/>
                <a:endCxn id="112" idx="2"/>
              </p:cNvCxnSpPr>
              <p:nvPr/>
            </p:nvCxnSpPr>
            <p:spPr>
              <a:xfrm rot="16200000" flipH="1">
                <a:off x="8648700" y="4267200"/>
                <a:ext cx="1257300" cy="9525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114" idx="5"/>
                <a:endCxn id="112" idx="1"/>
              </p:cNvCxnSpPr>
              <p:nvPr/>
            </p:nvCxnSpPr>
            <p:spPr>
              <a:xfrm rot="16200000" flipH="1">
                <a:off x="8729522" y="4233722"/>
                <a:ext cx="1209956" cy="90515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9" name="Oval 108"/>
              <p:cNvSpPr/>
              <p:nvPr/>
            </p:nvSpPr>
            <p:spPr>
              <a:xfrm>
                <a:off x="4724400" y="40386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10" name="Oval 109"/>
              <p:cNvSpPr/>
              <p:nvPr/>
            </p:nvSpPr>
            <p:spPr>
              <a:xfrm>
                <a:off x="11049000" y="5257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11" name="Oval 110"/>
              <p:cNvSpPr/>
              <p:nvPr/>
            </p:nvSpPr>
            <p:spPr>
              <a:xfrm>
                <a:off x="7010400" y="5257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12" name="Oval 111"/>
              <p:cNvSpPr/>
              <p:nvPr/>
            </p:nvSpPr>
            <p:spPr>
              <a:xfrm>
                <a:off x="9753600" y="5257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13" name="Oval 112"/>
              <p:cNvSpPr/>
              <p:nvPr/>
            </p:nvSpPr>
            <p:spPr>
              <a:xfrm>
                <a:off x="9829800" y="2819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14" name="Oval 113"/>
              <p:cNvSpPr/>
              <p:nvPr/>
            </p:nvSpPr>
            <p:spPr>
              <a:xfrm>
                <a:off x="8686800" y="3886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15" name="Oval 114"/>
              <p:cNvSpPr/>
              <p:nvPr/>
            </p:nvSpPr>
            <p:spPr>
              <a:xfrm>
                <a:off x="7696200" y="2743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116" name="Straight Connector 115"/>
              <p:cNvCxnSpPr>
                <a:stCxn id="109" idx="5"/>
                <a:endCxn id="111" idx="1"/>
              </p:cNvCxnSpPr>
              <p:nvPr/>
            </p:nvCxnSpPr>
            <p:spPr>
              <a:xfrm rot="16200000" flipH="1">
                <a:off x="5452922" y="3700322"/>
                <a:ext cx="1057556" cy="21243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109" idx="4"/>
                <a:endCxn id="111" idx="2"/>
              </p:cNvCxnSpPr>
              <p:nvPr/>
            </p:nvCxnSpPr>
            <p:spPr>
              <a:xfrm rot="16200000" flipH="1">
                <a:off x="5372100" y="3733800"/>
                <a:ext cx="1104900" cy="21717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112" idx="6"/>
                <a:endCxn id="110" idx="2"/>
              </p:cNvCxnSpPr>
              <p:nvPr/>
            </p:nvCxnSpPr>
            <p:spPr>
              <a:xfrm>
                <a:off x="9982200" y="5372100"/>
                <a:ext cx="10668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9" name="Straight Connector 118"/>
              <p:cNvCxnSpPr>
                <a:stCxn id="112" idx="5"/>
                <a:endCxn id="110" idx="3"/>
              </p:cNvCxnSpPr>
              <p:nvPr/>
            </p:nvCxnSpPr>
            <p:spPr>
              <a:xfrm rot="16200000" flipH="1">
                <a:off x="10515600" y="4886044"/>
                <a:ext cx="0" cy="1133756"/>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91" name="TextBox 90"/>
            <p:cNvSpPr txBox="1"/>
            <p:nvPr/>
          </p:nvSpPr>
          <p:spPr>
            <a:xfrm>
              <a:off x="228600" y="304800"/>
              <a:ext cx="609600" cy="369332"/>
            </a:xfrm>
            <a:prstGeom prst="rect">
              <a:avLst/>
            </a:prstGeom>
            <a:noFill/>
          </p:spPr>
          <p:txBody>
            <a:bodyPr wrap="square" rtlCol="1">
              <a:spAutoFit/>
            </a:bodyPr>
            <a:lstStyle/>
            <a:p>
              <a:r>
                <a:rPr lang="en-US" dirty="0" smtClean="0"/>
                <a:t>1-</a:t>
              </a:r>
              <a:endParaRPr lang="ar-JO" dirty="0"/>
            </a:p>
          </p:txBody>
        </p:sp>
        <p:sp>
          <p:nvSpPr>
            <p:cNvPr id="92" name="TextBox 91"/>
            <p:cNvSpPr txBox="1"/>
            <p:nvPr/>
          </p:nvSpPr>
          <p:spPr>
            <a:xfrm>
              <a:off x="6248400" y="152400"/>
              <a:ext cx="609600" cy="369332"/>
            </a:xfrm>
            <a:prstGeom prst="rect">
              <a:avLst/>
            </a:prstGeom>
            <a:noFill/>
          </p:spPr>
          <p:txBody>
            <a:bodyPr wrap="square" rtlCol="1">
              <a:spAutoFit/>
            </a:bodyPr>
            <a:lstStyle/>
            <a:p>
              <a:r>
                <a:rPr lang="en-US" dirty="0" smtClean="0"/>
                <a:t>3-</a:t>
              </a:r>
              <a:endParaRPr lang="ar-JO" dirty="0"/>
            </a:p>
          </p:txBody>
        </p:sp>
        <p:sp>
          <p:nvSpPr>
            <p:cNvPr id="93" name="TextBox 92"/>
            <p:cNvSpPr txBox="1"/>
            <p:nvPr/>
          </p:nvSpPr>
          <p:spPr>
            <a:xfrm>
              <a:off x="3352800" y="152400"/>
              <a:ext cx="609600" cy="369332"/>
            </a:xfrm>
            <a:prstGeom prst="rect">
              <a:avLst/>
            </a:prstGeom>
            <a:noFill/>
          </p:spPr>
          <p:txBody>
            <a:bodyPr wrap="square" rtlCol="1">
              <a:spAutoFit/>
            </a:bodyPr>
            <a:lstStyle/>
            <a:p>
              <a:r>
                <a:rPr lang="en-US" dirty="0" smtClean="0"/>
                <a:t>2-</a:t>
              </a:r>
              <a:endParaRPr lang="ar-JO"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85800" y="228600"/>
            <a:ext cx="8001000" cy="6019801"/>
            <a:chOff x="228600" y="152400"/>
            <a:chExt cx="8382000" cy="6324601"/>
          </a:xfrm>
        </p:grpSpPr>
        <p:grpSp>
          <p:nvGrpSpPr>
            <p:cNvPr id="3" name="Group 34"/>
            <p:cNvGrpSpPr/>
            <p:nvPr/>
          </p:nvGrpSpPr>
          <p:grpSpPr>
            <a:xfrm rot="5400000">
              <a:off x="4648204" y="2286008"/>
              <a:ext cx="6019800" cy="1904995"/>
              <a:chOff x="685800" y="762000"/>
              <a:chExt cx="7010400" cy="3429000"/>
            </a:xfrm>
          </p:grpSpPr>
          <p:sp>
            <p:nvSpPr>
              <p:cNvPr id="61" name="TextBox 2"/>
              <p:cNvSpPr txBox="1"/>
              <p:nvPr/>
            </p:nvSpPr>
            <p:spPr>
              <a:xfrm>
                <a:off x="685800" y="2438400"/>
                <a:ext cx="381000" cy="369332"/>
              </a:xfrm>
              <a:prstGeom prst="rect">
                <a:avLst/>
              </a:prstGeom>
              <a:noFill/>
            </p:spPr>
            <p:txBody>
              <a:bodyPr wrap="square" rtlCol="1">
                <a:spAutoFit/>
              </a:bodyPr>
              <a:lstStyle/>
              <a:p>
                <a:r>
                  <a:rPr lang="en-US" dirty="0" smtClean="0"/>
                  <a:t>A</a:t>
                </a:r>
                <a:endParaRPr lang="ar-JO" dirty="0"/>
              </a:p>
            </p:txBody>
          </p:sp>
          <p:sp>
            <p:nvSpPr>
              <p:cNvPr id="62" name="TextBox 3"/>
              <p:cNvSpPr txBox="1"/>
              <p:nvPr/>
            </p:nvSpPr>
            <p:spPr>
              <a:xfrm>
                <a:off x="5791200" y="1066800"/>
                <a:ext cx="304800" cy="381000"/>
              </a:xfrm>
              <a:prstGeom prst="rect">
                <a:avLst/>
              </a:prstGeom>
              <a:noFill/>
            </p:spPr>
            <p:txBody>
              <a:bodyPr wrap="square" rtlCol="1">
                <a:spAutoFit/>
              </a:bodyPr>
              <a:lstStyle/>
              <a:p>
                <a:r>
                  <a:rPr lang="en-US" dirty="0" smtClean="0"/>
                  <a:t>4</a:t>
                </a:r>
                <a:endParaRPr lang="ar-JO" dirty="0"/>
              </a:p>
            </p:txBody>
          </p:sp>
          <p:sp>
            <p:nvSpPr>
              <p:cNvPr id="63" name="TextBox 4"/>
              <p:cNvSpPr txBox="1"/>
              <p:nvPr/>
            </p:nvSpPr>
            <p:spPr>
              <a:xfrm>
                <a:off x="3733800" y="1143000"/>
                <a:ext cx="304800" cy="381000"/>
              </a:xfrm>
              <a:prstGeom prst="rect">
                <a:avLst/>
              </a:prstGeom>
              <a:noFill/>
            </p:spPr>
            <p:txBody>
              <a:bodyPr wrap="square" rtlCol="1">
                <a:spAutoFit/>
              </a:bodyPr>
              <a:lstStyle/>
              <a:p>
                <a:r>
                  <a:rPr lang="en-US" dirty="0" smtClean="0"/>
                  <a:t>1</a:t>
                </a:r>
                <a:endParaRPr lang="ar-JO" dirty="0"/>
              </a:p>
            </p:txBody>
          </p:sp>
          <p:sp>
            <p:nvSpPr>
              <p:cNvPr id="64" name="TextBox 5"/>
              <p:cNvSpPr txBox="1"/>
              <p:nvPr/>
            </p:nvSpPr>
            <p:spPr>
              <a:xfrm>
                <a:off x="4953000" y="2362200"/>
                <a:ext cx="304800" cy="381000"/>
              </a:xfrm>
              <a:prstGeom prst="rect">
                <a:avLst/>
              </a:prstGeom>
              <a:noFill/>
            </p:spPr>
            <p:txBody>
              <a:bodyPr wrap="square" rtlCol="1">
                <a:spAutoFit/>
              </a:bodyPr>
              <a:lstStyle/>
              <a:p>
                <a:r>
                  <a:rPr lang="en-US" dirty="0" smtClean="0"/>
                  <a:t>3</a:t>
                </a:r>
                <a:endParaRPr lang="ar-JO" dirty="0"/>
              </a:p>
            </p:txBody>
          </p:sp>
          <p:sp>
            <p:nvSpPr>
              <p:cNvPr id="65" name="TextBox 6"/>
              <p:cNvSpPr txBox="1"/>
              <p:nvPr/>
            </p:nvSpPr>
            <p:spPr>
              <a:xfrm>
                <a:off x="7391400" y="3657600"/>
                <a:ext cx="304800" cy="381000"/>
              </a:xfrm>
              <a:prstGeom prst="rect">
                <a:avLst/>
              </a:prstGeom>
              <a:noFill/>
            </p:spPr>
            <p:txBody>
              <a:bodyPr wrap="square" rtlCol="1">
                <a:spAutoFit/>
              </a:bodyPr>
              <a:lstStyle/>
              <a:p>
                <a:r>
                  <a:rPr lang="en-US" dirty="0" smtClean="0"/>
                  <a:t>6</a:t>
                </a:r>
                <a:endParaRPr lang="ar-JO" dirty="0"/>
              </a:p>
            </p:txBody>
          </p:sp>
          <p:sp>
            <p:nvSpPr>
              <p:cNvPr id="66" name="TextBox 7"/>
              <p:cNvSpPr txBox="1"/>
              <p:nvPr/>
            </p:nvSpPr>
            <p:spPr>
              <a:xfrm>
                <a:off x="5791200" y="3733800"/>
                <a:ext cx="304800" cy="381000"/>
              </a:xfrm>
              <a:prstGeom prst="rect">
                <a:avLst/>
              </a:prstGeom>
              <a:noFill/>
            </p:spPr>
            <p:txBody>
              <a:bodyPr wrap="square" rtlCol="1">
                <a:spAutoFit/>
              </a:bodyPr>
              <a:lstStyle/>
              <a:p>
                <a:r>
                  <a:rPr lang="en-US" dirty="0" smtClean="0"/>
                  <a:t>5</a:t>
                </a:r>
                <a:endParaRPr lang="ar-JO" dirty="0"/>
              </a:p>
            </p:txBody>
          </p:sp>
          <p:sp>
            <p:nvSpPr>
              <p:cNvPr id="67" name="TextBox 8"/>
              <p:cNvSpPr txBox="1"/>
              <p:nvPr/>
            </p:nvSpPr>
            <p:spPr>
              <a:xfrm>
                <a:off x="2819400" y="3810000"/>
                <a:ext cx="304800" cy="381000"/>
              </a:xfrm>
              <a:prstGeom prst="rect">
                <a:avLst/>
              </a:prstGeom>
              <a:noFill/>
            </p:spPr>
            <p:txBody>
              <a:bodyPr wrap="square" rtlCol="1">
                <a:spAutoFit/>
              </a:bodyPr>
              <a:lstStyle/>
              <a:p>
                <a:r>
                  <a:rPr lang="en-US" dirty="0" smtClean="0"/>
                  <a:t>2</a:t>
                </a:r>
                <a:endParaRPr lang="ar-JO" dirty="0"/>
              </a:p>
            </p:txBody>
          </p:sp>
          <p:cxnSp>
            <p:nvCxnSpPr>
              <p:cNvPr id="68" name="Straight Connector 9"/>
              <p:cNvCxnSpPr>
                <a:stCxn id="76" idx="3"/>
                <a:endCxn id="80" idx="3"/>
              </p:cNvCxnSpPr>
              <p:nvPr/>
            </p:nvCxnSpPr>
            <p:spPr>
              <a:xfrm rot="5400000" flipH="1" flipV="1">
                <a:off x="1938478" y="1871522"/>
                <a:ext cx="2743200" cy="9144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9" name="Straight Connector 10"/>
              <p:cNvCxnSpPr>
                <a:stCxn id="76" idx="7"/>
                <a:endCxn id="80" idx="4"/>
              </p:cNvCxnSpPr>
              <p:nvPr/>
            </p:nvCxnSpPr>
            <p:spPr>
              <a:xfrm rot="5400000" flipH="1" flipV="1">
                <a:off x="2157272" y="1847850"/>
                <a:ext cx="2548078" cy="833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0" name="Straight Connector 11"/>
              <p:cNvCxnSpPr>
                <a:stCxn id="80" idx="6"/>
                <a:endCxn id="79" idx="1"/>
              </p:cNvCxnSpPr>
              <p:nvPr/>
            </p:nvCxnSpPr>
            <p:spPr>
              <a:xfrm>
                <a:off x="3962400" y="876300"/>
                <a:ext cx="1100278" cy="11383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1" name="Straight Connector 12"/>
              <p:cNvCxnSpPr>
                <a:stCxn id="80" idx="5"/>
                <a:endCxn id="79" idx="2"/>
              </p:cNvCxnSpPr>
              <p:nvPr/>
            </p:nvCxnSpPr>
            <p:spPr>
              <a:xfrm rot="16200000" flipH="1">
                <a:off x="3909872" y="976172"/>
                <a:ext cx="1138378" cy="11002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2" name="Straight Connector 13"/>
              <p:cNvCxnSpPr>
                <a:stCxn id="77" idx="0"/>
                <a:endCxn id="78" idx="3"/>
              </p:cNvCxnSpPr>
              <p:nvPr/>
            </p:nvCxnSpPr>
            <p:spPr>
              <a:xfrm rot="5400000" flipH="1" flipV="1">
                <a:off x="4629150" y="2233472"/>
                <a:ext cx="2471878" cy="71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3" name="Straight Connector 14"/>
              <p:cNvCxnSpPr>
                <a:stCxn id="77" idx="7"/>
                <a:endCxn id="78" idx="4"/>
              </p:cNvCxnSpPr>
              <p:nvPr/>
            </p:nvCxnSpPr>
            <p:spPr>
              <a:xfrm rot="5400000" flipH="1" flipV="1">
                <a:off x="4709972" y="2266950"/>
                <a:ext cx="2471878" cy="71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4" name="Straight Connector 15"/>
              <p:cNvCxnSpPr>
                <a:stCxn id="79" idx="4"/>
                <a:endCxn id="77" idx="1"/>
              </p:cNvCxnSpPr>
              <p:nvPr/>
            </p:nvCxnSpPr>
            <p:spPr>
              <a:xfrm rot="16200000" flipH="1">
                <a:off x="4781550" y="2571750"/>
                <a:ext cx="1328878" cy="6049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5" name="Straight Connector 16"/>
              <p:cNvCxnSpPr>
                <a:stCxn id="79" idx="5"/>
                <a:endCxn id="77" idx="0"/>
              </p:cNvCxnSpPr>
              <p:nvPr/>
            </p:nvCxnSpPr>
            <p:spPr>
              <a:xfrm rot="16200000" flipH="1">
                <a:off x="4862372" y="2538272"/>
                <a:ext cx="1328878" cy="60497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6" name="Oval 17"/>
              <p:cNvSpPr/>
              <p:nvPr/>
            </p:nvSpPr>
            <p:spPr>
              <a:xfrm>
                <a:off x="762000" y="2057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7" name="Oval 18"/>
              <p:cNvSpPr/>
              <p:nvPr/>
            </p:nvSpPr>
            <p:spPr>
              <a:xfrm>
                <a:off x="7391400" y="3429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8" name="Oval 19"/>
              <p:cNvSpPr/>
              <p:nvPr/>
            </p:nvSpPr>
            <p:spPr>
              <a:xfrm>
                <a:off x="2819400" y="3505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9" name="Oval 20"/>
              <p:cNvSpPr/>
              <p:nvPr/>
            </p:nvSpPr>
            <p:spPr>
              <a:xfrm>
                <a:off x="5715000" y="3505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0" name="Oval 21"/>
              <p:cNvSpPr/>
              <p:nvPr/>
            </p:nvSpPr>
            <p:spPr>
              <a:xfrm>
                <a:off x="5867400" y="838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1" name="Oval 22"/>
              <p:cNvSpPr/>
              <p:nvPr/>
            </p:nvSpPr>
            <p:spPr>
              <a:xfrm>
                <a:off x="5029200" y="1981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2" name="Oval 23"/>
              <p:cNvSpPr/>
              <p:nvPr/>
            </p:nvSpPr>
            <p:spPr>
              <a:xfrm>
                <a:off x="3733800" y="762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83" name="Straight Connector 24"/>
              <p:cNvCxnSpPr>
                <a:stCxn id="74" idx="5"/>
                <a:endCxn id="76" idx="1"/>
              </p:cNvCxnSpPr>
              <p:nvPr/>
            </p:nvCxnSpPr>
            <p:spPr>
              <a:xfrm rot="16200000" flipH="1">
                <a:off x="1261922" y="1947722"/>
                <a:ext cx="1286156" cy="18957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4" name="Straight Connector 25"/>
              <p:cNvCxnSpPr>
                <a:stCxn id="74" idx="4"/>
                <a:endCxn id="76" idx="2"/>
              </p:cNvCxnSpPr>
              <p:nvPr/>
            </p:nvCxnSpPr>
            <p:spPr>
              <a:xfrm rot="16200000" flipH="1">
                <a:off x="1181100" y="1981200"/>
                <a:ext cx="1333500" cy="1943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5" name="Straight Connector 26"/>
              <p:cNvCxnSpPr>
                <a:stCxn id="78" idx="6"/>
                <a:endCxn id="75" idx="0"/>
              </p:cNvCxnSpPr>
              <p:nvPr/>
            </p:nvCxnSpPr>
            <p:spPr>
              <a:xfrm>
                <a:off x="6096000" y="952500"/>
                <a:ext cx="1409700" cy="24765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6" name="Straight Connector 27"/>
              <p:cNvCxnSpPr>
                <a:stCxn id="78" idx="5"/>
                <a:endCxn id="75" idx="1"/>
              </p:cNvCxnSpPr>
              <p:nvPr/>
            </p:nvCxnSpPr>
            <p:spPr>
              <a:xfrm rot="16200000" flipH="1">
                <a:off x="5529122" y="1566722"/>
                <a:ext cx="2429156" cy="1362356"/>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4" name="Group 68"/>
            <p:cNvGrpSpPr/>
            <p:nvPr/>
          </p:nvGrpSpPr>
          <p:grpSpPr>
            <a:xfrm rot="5400000">
              <a:off x="1543055" y="2266946"/>
              <a:ext cx="6095994" cy="2171698"/>
              <a:chOff x="2667000" y="1143000"/>
              <a:chExt cx="7010400" cy="3429000"/>
            </a:xfrm>
          </p:grpSpPr>
          <p:sp>
            <p:nvSpPr>
              <p:cNvPr id="35" name="TextBox 34"/>
              <p:cNvSpPr txBox="1"/>
              <p:nvPr/>
            </p:nvSpPr>
            <p:spPr>
              <a:xfrm>
                <a:off x="2667000" y="2819400"/>
                <a:ext cx="381000" cy="369332"/>
              </a:xfrm>
              <a:prstGeom prst="rect">
                <a:avLst/>
              </a:prstGeom>
              <a:noFill/>
            </p:spPr>
            <p:txBody>
              <a:bodyPr wrap="square" rtlCol="1">
                <a:spAutoFit/>
              </a:bodyPr>
              <a:lstStyle/>
              <a:p>
                <a:r>
                  <a:rPr lang="en-US" dirty="0" smtClean="0"/>
                  <a:t>A</a:t>
                </a:r>
                <a:endParaRPr lang="ar-JO" dirty="0"/>
              </a:p>
            </p:txBody>
          </p:sp>
          <p:sp>
            <p:nvSpPr>
              <p:cNvPr id="36" name="TextBox 35"/>
              <p:cNvSpPr txBox="1"/>
              <p:nvPr/>
            </p:nvSpPr>
            <p:spPr>
              <a:xfrm>
                <a:off x="7772400" y="1447800"/>
                <a:ext cx="304800" cy="381000"/>
              </a:xfrm>
              <a:prstGeom prst="rect">
                <a:avLst/>
              </a:prstGeom>
              <a:noFill/>
            </p:spPr>
            <p:txBody>
              <a:bodyPr wrap="square" rtlCol="1">
                <a:spAutoFit/>
              </a:bodyPr>
              <a:lstStyle/>
              <a:p>
                <a:r>
                  <a:rPr lang="en-US" dirty="0" smtClean="0"/>
                  <a:t>4</a:t>
                </a:r>
                <a:endParaRPr lang="ar-JO" dirty="0"/>
              </a:p>
            </p:txBody>
          </p:sp>
          <p:sp>
            <p:nvSpPr>
              <p:cNvPr id="37" name="TextBox 36"/>
              <p:cNvSpPr txBox="1"/>
              <p:nvPr/>
            </p:nvSpPr>
            <p:spPr>
              <a:xfrm>
                <a:off x="5715000" y="1524000"/>
                <a:ext cx="304800" cy="381000"/>
              </a:xfrm>
              <a:prstGeom prst="rect">
                <a:avLst/>
              </a:prstGeom>
              <a:noFill/>
            </p:spPr>
            <p:txBody>
              <a:bodyPr wrap="square" rtlCol="1">
                <a:spAutoFit/>
              </a:bodyPr>
              <a:lstStyle/>
              <a:p>
                <a:r>
                  <a:rPr lang="en-US" dirty="0" smtClean="0"/>
                  <a:t>1</a:t>
                </a:r>
                <a:endParaRPr lang="ar-JO" dirty="0"/>
              </a:p>
            </p:txBody>
          </p:sp>
          <p:sp>
            <p:nvSpPr>
              <p:cNvPr id="38" name="TextBox 37"/>
              <p:cNvSpPr txBox="1"/>
              <p:nvPr/>
            </p:nvSpPr>
            <p:spPr>
              <a:xfrm>
                <a:off x="6934200" y="2743200"/>
                <a:ext cx="304800" cy="381000"/>
              </a:xfrm>
              <a:prstGeom prst="rect">
                <a:avLst/>
              </a:prstGeom>
              <a:noFill/>
            </p:spPr>
            <p:txBody>
              <a:bodyPr wrap="square" rtlCol="1">
                <a:spAutoFit/>
              </a:bodyPr>
              <a:lstStyle/>
              <a:p>
                <a:r>
                  <a:rPr lang="en-US" dirty="0" smtClean="0"/>
                  <a:t>3</a:t>
                </a:r>
                <a:endParaRPr lang="ar-JO" dirty="0"/>
              </a:p>
            </p:txBody>
          </p:sp>
          <p:sp>
            <p:nvSpPr>
              <p:cNvPr id="39" name="TextBox 38"/>
              <p:cNvSpPr txBox="1"/>
              <p:nvPr/>
            </p:nvSpPr>
            <p:spPr>
              <a:xfrm>
                <a:off x="9372600" y="4038600"/>
                <a:ext cx="304800" cy="381000"/>
              </a:xfrm>
              <a:prstGeom prst="rect">
                <a:avLst/>
              </a:prstGeom>
              <a:noFill/>
            </p:spPr>
            <p:txBody>
              <a:bodyPr wrap="square" rtlCol="1">
                <a:spAutoFit/>
              </a:bodyPr>
              <a:lstStyle/>
              <a:p>
                <a:r>
                  <a:rPr lang="en-US" dirty="0" smtClean="0"/>
                  <a:t>6</a:t>
                </a:r>
                <a:endParaRPr lang="ar-JO" dirty="0"/>
              </a:p>
            </p:txBody>
          </p:sp>
          <p:sp>
            <p:nvSpPr>
              <p:cNvPr id="40" name="TextBox 39"/>
              <p:cNvSpPr txBox="1"/>
              <p:nvPr/>
            </p:nvSpPr>
            <p:spPr>
              <a:xfrm>
                <a:off x="7772400" y="4114800"/>
                <a:ext cx="304800" cy="381000"/>
              </a:xfrm>
              <a:prstGeom prst="rect">
                <a:avLst/>
              </a:prstGeom>
              <a:noFill/>
            </p:spPr>
            <p:txBody>
              <a:bodyPr wrap="square" rtlCol="1">
                <a:spAutoFit/>
              </a:bodyPr>
              <a:lstStyle/>
              <a:p>
                <a:r>
                  <a:rPr lang="en-US" dirty="0" smtClean="0"/>
                  <a:t>5</a:t>
                </a:r>
                <a:endParaRPr lang="ar-JO" dirty="0"/>
              </a:p>
            </p:txBody>
          </p:sp>
          <p:sp>
            <p:nvSpPr>
              <p:cNvPr id="41" name="TextBox 40"/>
              <p:cNvSpPr txBox="1"/>
              <p:nvPr/>
            </p:nvSpPr>
            <p:spPr>
              <a:xfrm>
                <a:off x="4800600" y="4191000"/>
                <a:ext cx="304800" cy="381000"/>
              </a:xfrm>
              <a:prstGeom prst="rect">
                <a:avLst/>
              </a:prstGeom>
              <a:noFill/>
            </p:spPr>
            <p:txBody>
              <a:bodyPr wrap="square" rtlCol="1">
                <a:spAutoFit/>
              </a:bodyPr>
              <a:lstStyle/>
              <a:p>
                <a:r>
                  <a:rPr lang="en-US" dirty="0" smtClean="0"/>
                  <a:t>2</a:t>
                </a:r>
                <a:endParaRPr lang="ar-JO" dirty="0"/>
              </a:p>
            </p:txBody>
          </p:sp>
          <p:cxnSp>
            <p:nvCxnSpPr>
              <p:cNvPr id="42" name="Straight Connector 41"/>
              <p:cNvCxnSpPr>
                <a:endCxn id="56" idx="2"/>
              </p:cNvCxnSpPr>
              <p:nvPr/>
            </p:nvCxnSpPr>
            <p:spPr>
              <a:xfrm flipV="1">
                <a:off x="2895600" y="1257300"/>
                <a:ext cx="2819400" cy="12573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50" idx="6"/>
                <a:endCxn id="56" idx="3"/>
              </p:cNvCxnSpPr>
              <p:nvPr/>
            </p:nvCxnSpPr>
            <p:spPr>
              <a:xfrm flipV="1">
                <a:off x="2971800" y="1338122"/>
                <a:ext cx="2776678" cy="1214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56" idx="6"/>
                <a:endCxn id="55" idx="1"/>
              </p:cNvCxnSpPr>
              <p:nvPr/>
            </p:nvCxnSpPr>
            <p:spPr>
              <a:xfrm>
                <a:off x="5943600" y="1257300"/>
                <a:ext cx="1100278" cy="11383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56" idx="5"/>
                <a:endCxn id="55" idx="2"/>
              </p:cNvCxnSpPr>
              <p:nvPr/>
            </p:nvCxnSpPr>
            <p:spPr>
              <a:xfrm rot="16200000" flipH="1">
                <a:off x="5891072" y="1357172"/>
                <a:ext cx="1138378" cy="11002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53" idx="0"/>
                <a:endCxn id="54" idx="3"/>
              </p:cNvCxnSpPr>
              <p:nvPr/>
            </p:nvCxnSpPr>
            <p:spPr>
              <a:xfrm rot="16200000" flipV="1">
                <a:off x="6686550" y="2609850"/>
                <a:ext cx="2471878" cy="8082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53" idx="7"/>
                <a:endCxn id="54" idx="4"/>
              </p:cNvCxnSpPr>
              <p:nvPr/>
            </p:nvCxnSpPr>
            <p:spPr>
              <a:xfrm rot="16200000" flipV="1">
                <a:off x="6767372" y="2643328"/>
                <a:ext cx="2471878" cy="8082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52" idx="5"/>
                <a:endCxn id="53" idx="3"/>
              </p:cNvCxnSpPr>
              <p:nvPr/>
            </p:nvCxnSpPr>
            <p:spPr>
              <a:xfrm rot="16200000" flipH="1">
                <a:off x="6438900" y="2638144"/>
                <a:ext cx="0" cy="28863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52" idx="6"/>
                <a:endCxn id="53" idx="2"/>
              </p:cNvCxnSpPr>
              <p:nvPr/>
            </p:nvCxnSpPr>
            <p:spPr>
              <a:xfrm>
                <a:off x="5029200" y="4000500"/>
                <a:ext cx="28194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0" name="Oval 49"/>
              <p:cNvSpPr/>
              <p:nvPr/>
            </p:nvSpPr>
            <p:spPr>
              <a:xfrm>
                <a:off x="2743200" y="2438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1" name="Oval 50"/>
              <p:cNvSpPr/>
              <p:nvPr/>
            </p:nvSpPr>
            <p:spPr>
              <a:xfrm>
                <a:off x="9372600" y="3886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2" name="Oval 51"/>
              <p:cNvSpPr/>
              <p:nvPr/>
            </p:nvSpPr>
            <p:spPr>
              <a:xfrm>
                <a:off x="4800600" y="3886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3" name="Oval 52"/>
              <p:cNvSpPr/>
              <p:nvPr/>
            </p:nvSpPr>
            <p:spPr>
              <a:xfrm>
                <a:off x="7848600" y="3886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4" name="Oval 53"/>
              <p:cNvSpPr/>
              <p:nvPr/>
            </p:nvSpPr>
            <p:spPr>
              <a:xfrm>
                <a:off x="7848600" y="1219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5" name="Oval 54"/>
              <p:cNvSpPr/>
              <p:nvPr/>
            </p:nvSpPr>
            <p:spPr>
              <a:xfrm>
                <a:off x="7010400" y="2362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6" name="Oval 55"/>
              <p:cNvSpPr/>
              <p:nvPr/>
            </p:nvSpPr>
            <p:spPr>
              <a:xfrm>
                <a:off x="5715000" y="1143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57" name="Straight Connector 56"/>
              <p:cNvCxnSpPr>
                <a:stCxn id="50" idx="5"/>
                <a:endCxn id="52" idx="1"/>
              </p:cNvCxnSpPr>
              <p:nvPr/>
            </p:nvCxnSpPr>
            <p:spPr>
              <a:xfrm rot="16200000" flipH="1">
                <a:off x="3243122" y="2328722"/>
                <a:ext cx="1286156" cy="18957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50" idx="4"/>
                <a:endCxn id="52" idx="2"/>
              </p:cNvCxnSpPr>
              <p:nvPr/>
            </p:nvCxnSpPr>
            <p:spPr>
              <a:xfrm rot="16200000" flipH="1">
                <a:off x="3162300" y="2362200"/>
                <a:ext cx="1333500" cy="1943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3" idx="6"/>
                <a:endCxn id="51" idx="2"/>
              </p:cNvCxnSpPr>
              <p:nvPr/>
            </p:nvCxnSpPr>
            <p:spPr>
              <a:xfrm>
                <a:off x="8077200" y="4000500"/>
                <a:ext cx="12954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3" idx="5"/>
                <a:endCxn id="51" idx="3"/>
              </p:cNvCxnSpPr>
              <p:nvPr/>
            </p:nvCxnSpPr>
            <p:spPr>
              <a:xfrm rot="16200000" flipH="1">
                <a:off x="8724900" y="3400144"/>
                <a:ext cx="0" cy="1362356"/>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5" name="Group 102"/>
            <p:cNvGrpSpPr/>
            <p:nvPr/>
          </p:nvGrpSpPr>
          <p:grpSpPr>
            <a:xfrm rot="5400000">
              <a:off x="-1752597" y="2285999"/>
              <a:ext cx="6324596" cy="2057398"/>
              <a:chOff x="5105400" y="2667000"/>
              <a:chExt cx="7010400" cy="3429000"/>
            </a:xfrm>
          </p:grpSpPr>
          <p:sp>
            <p:nvSpPr>
              <p:cNvPr id="9" name="TextBox 8"/>
              <p:cNvSpPr txBox="1"/>
              <p:nvPr/>
            </p:nvSpPr>
            <p:spPr>
              <a:xfrm>
                <a:off x="5105400" y="4343400"/>
                <a:ext cx="381000" cy="369332"/>
              </a:xfrm>
              <a:prstGeom prst="rect">
                <a:avLst/>
              </a:prstGeom>
              <a:noFill/>
            </p:spPr>
            <p:txBody>
              <a:bodyPr wrap="square" rtlCol="1">
                <a:spAutoFit/>
              </a:bodyPr>
              <a:lstStyle/>
              <a:p>
                <a:r>
                  <a:rPr lang="en-US" dirty="0" smtClean="0"/>
                  <a:t>A</a:t>
                </a:r>
                <a:endParaRPr lang="ar-JO" dirty="0"/>
              </a:p>
            </p:txBody>
          </p:sp>
          <p:sp>
            <p:nvSpPr>
              <p:cNvPr id="10" name="TextBox 9"/>
              <p:cNvSpPr txBox="1"/>
              <p:nvPr/>
            </p:nvSpPr>
            <p:spPr>
              <a:xfrm>
                <a:off x="10210800" y="2971800"/>
                <a:ext cx="304800" cy="381000"/>
              </a:xfrm>
              <a:prstGeom prst="rect">
                <a:avLst/>
              </a:prstGeom>
              <a:noFill/>
            </p:spPr>
            <p:txBody>
              <a:bodyPr wrap="square" rtlCol="1">
                <a:spAutoFit/>
              </a:bodyPr>
              <a:lstStyle/>
              <a:p>
                <a:r>
                  <a:rPr lang="en-US" dirty="0" smtClean="0"/>
                  <a:t>4</a:t>
                </a:r>
                <a:endParaRPr lang="ar-JO" dirty="0"/>
              </a:p>
            </p:txBody>
          </p:sp>
          <p:sp>
            <p:nvSpPr>
              <p:cNvPr id="11" name="TextBox 10"/>
              <p:cNvSpPr txBox="1"/>
              <p:nvPr/>
            </p:nvSpPr>
            <p:spPr>
              <a:xfrm>
                <a:off x="8153400" y="3048000"/>
                <a:ext cx="304800" cy="381000"/>
              </a:xfrm>
              <a:prstGeom prst="rect">
                <a:avLst/>
              </a:prstGeom>
              <a:noFill/>
            </p:spPr>
            <p:txBody>
              <a:bodyPr wrap="square" rtlCol="1">
                <a:spAutoFit/>
              </a:bodyPr>
              <a:lstStyle/>
              <a:p>
                <a:r>
                  <a:rPr lang="en-US" dirty="0" smtClean="0"/>
                  <a:t>1</a:t>
                </a:r>
                <a:endParaRPr lang="ar-JO" dirty="0"/>
              </a:p>
            </p:txBody>
          </p:sp>
          <p:sp>
            <p:nvSpPr>
              <p:cNvPr id="12" name="TextBox 11"/>
              <p:cNvSpPr txBox="1"/>
              <p:nvPr/>
            </p:nvSpPr>
            <p:spPr>
              <a:xfrm>
                <a:off x="9372600" y="4267200"/>
                <a:ext cx="304800" cy="381000"/>
              </a:xfrm>
              <a:prstGeom prst="rect">
                <a:avLst/>
              </a:prstGeom>
              <a:noFill/>
            </p:spPr>
            <p:txBody>
              <a:bodyPr wrap="square" rtlCol="1">
                <a:spAutoFit/>
              </a:bodyPr>
              <a:lstStyle/>
              <a:p>
                <a:r>
                  <a:rPr lang="en-US" dirty="0" smtClean="0"/>
                  <a:t>3</a:t>
                </a:r>
                <a:endParaRPr lang="ar-JO" dirty="0"/>
              </a:p>
            </p:txBody>
          </p:sp>
          <p:sp>
            <p:nvSpPr>
              <p:cNvPr id="13" name="TextBox 12"/>
              <p:cNvSpPr txBox="1"/>
              <p:nvPr/>
            </p:nvSpPr>
            <p:spPr>
              <a:xfrm>
                <a:off x="11811000" y="5562600"/>
                <a:ext cx="304800" cy="381000"/>
              </a:xfrm>
              <a:prstGeom prst="rect">
                <a:avLst/>
              </a:prstGeom>
              <a:noFill/>
            </p:spPr>
            <p:txBody>
              <a:bodyPr wrap="square" rtlCol="1">
                <a:spAutoFit/>
              </a:bodyPr>
              <a:lstStyle/>
              <a:p>
                <a:r>
                  <a:rPr lang="en-US" dirty="0" smtClean="0"/>
                  <a:t>6</a:t>
                </a:r>
                <a:endParaRPr lang="ar-JO" dirty="0"/>
              </a:p>
            </p:txBody>
          </p:sp>
          <p:sp>
            <p:nvSpPr>
              <p:cNvPr id="14" name="TextBox 13"/>
              <p:cNvSpPr txBox="1"/>
              <p:nvPr/>
            </p:nvSpPr>
            <p:spPr>
              <a:xfrm>
                <a:off x="10210800" y="5638800"/>
                <a:ext cx="304800" cy="381000"/>
              </a:xfrm>
              <a:prstGeom prst="rect">
                <a:avLst/>
              </a:prstGeom>
              <a:noFill/>
            </p:spPr>
            <p:txBody>
              <a:bodyPr wrap="square" rtlCol="1">
                <a:spAutoFit/>
              </a:bodyPr>
              <a:lstStyle/>
              <a:p>
                <a:r>
                  <a:rPr lang="en-US" dirty="0" smtClean="0"/>
                  <a:t>5</a:t>
                </a:r>
                <a:endParaRPr lang="ar-JO" dirty="0"/>
              </a:p>
            </p:txBody>
          </p:sp>
          <p:sp>
            <p:nvSpPr>
              <p:cNvPr id="15" name="TextBox 14"/>
              <p:cNvSpPr txBox="1"/>
              <p:nvPr/>
            </p:nvSpPr>
            <p:spPr>
              <a:xfrm>
                <a:off x="7239000" y="5715000"/>
                <a:ext cx="304800" cy="381000"/>
              </a:xfrm>
              <a:prstGeom prst="rect">
                <a:avLst/>
              </a:prstGeom>
              <a:noFill/>
            </p:spPr>
            <p:txBody>
              <a:bodyPr wrap="square" rtlCol="1">
                <a:spAutoFit/>
              </a:bodyPr>
              <a:lstStyle/>
              <a:p>
                <a:r>
                  <a:rPr lang="en-US" dirty="0" smtClean="0"/>
                  <a:t>2</a:t>
                </a:r>
                <a:endParaRPr lang="ar-JO" dirty="0"/>
              </a:p>
            </p:txBody>
          </p:sp>
          <p:cxnSp>
            <p:nvCxnSpPr>
              <p:cNvPr id="16" name="Straight Connector 15"/>
              <p:cNvCxnSpPr>
                <a:stCxn id="26" idx="0"/>
                <a:endCxn id="30" idx="3"/>
              </p:cNvCxnSpPr>
              <p:nvPr/>
            </p:nvCxnSpPr>
            <p:spPr>
              <a:xfrm rot="5400000" flipH="1" flipV="1">
                <a:off x="6496050" y="3719372"/>
                <a:ext cx="2548078" cy="833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26" idx="7"/>
                <a:endCxn id="30" idx="4"/>
              </p:cNvCxnSpPr>
              <p:nvPr/>
            </p:nvCxnSpPr>
            <p:spPr>
              <a:xfrm rot="5400000" flipH="1" flipV="1">
                <a:off x="6576872" y="3752850"/>
                <a:ext cx="2548078" cy="833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30" idx="6"/>
                <a:endCxn id="29" idx="1"/>
              </p:cNvCxnSpPr>
              <p:nvPr/>
            </p:nvCxnSpPr>
            <p:spPr>
              <a:xfrm>
                <a:off x="8382000" y="2781300"/>
                <a:ext cx="1100278" cy="11383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30" idx="5"/>
                <a:endCxn id="29" idx="2"/>
              </p:cNvCxnSpPr>
              <p:nvPr/>
            </p:nvCxnSpPr>
            <p:spPr>
              <a:xfrm rot="16200000" flipH="1">
                <a:off x="8329472" y="2881172"/>
                <a:ext cx="1138378" cy="11002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29" idx="7"/>
                <a:endCxn id="28" idx="3"/>
              </p:cNvCxnSpPr>
              <p:nvPr/>
            </p:nvCxnSpPr>
            <p:spPr>
              <a:xfrm rot="5400000" flipH="1" flipV="1">
                <a:off x="9491522" y="3090722"/>
                <a:ext cx="981356" cy="6765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29" idx="6"/>
                <a:endCxn id="28" idx="4"/>
              </p:cNvCxnSpPr>
              <p:nvPr/>
            </p:nvCxnSpPr>
            <p:spPr>
              <a:xfrm flipV="1">
                <a:off x="9677400" y="2971800"/>
                <a:ext cx="723900" cy="10287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6" idx="5"/>
                <a:endCxn id="27" idx="3"/>
              </p:cNvCxnSpPr>
              <p:nvPr/>
            </p:nvCxnSpPr>
            <p:spPr>
              <a:xfrm rot="16200000" flipH="1">
                <a:off x="8877300" y="4162144"/>
                <a:ext cx="0" cy="28863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6" idx="6"/>
                <a:endCxn id="27" idx="2"/>
              </p:cNvCxnSpPr>
              <p:nvPr/>
            </p:nvCxnSpPr>
            <p:spPr>
              <a:xfrm>
                <a:off x="7467600" y="5524500"/>
                <a:ext cx="28194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81600" y="3962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5" name="Oval 24"/>
              <p:cNvSpPr/>
              <p:nvPr/>
            </p:nvSpPr>
            <p:spPr>
              <a:xfrm>
                <a:off x="11887200" y="5410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6" name="Oval 25"/>
              <p:cNvSpPr/>
              <p:nvPr/>
            </p:nvSpPr>
            <p:spPr>
              <a:xfrm>
                <a:off x="7239000" y="5410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7" name="Oval 26"/>
              <p:cNvSpPr/>
              <p:nvPr/>
            </p:nvSpPr>
            <p:spPr>
              <a:xfrm>
                <a:off x="10287000" y="5410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8" name="Oval 27"/>
              <p:cNvSpPr/>
              <p:nvPr/>
            </p:nvSpPr>
            <p:spPr>
              <a:xfrm>
                <a:off x="10287000" y="2743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9" name="Oval 28"/>
              <p:cNvSpPr/>
              <p:nvPr/>
            </p:nvSpPr>
            <p:spPr>
              <a:xfrm>
                <a:off x="9448800" y="3886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30" name="Oval 29"/>
              <p:cNvSpPr/>
              <p:nvPr/>
            </p:nvSpPr>
            <p:spPr>
              <a:xfrm>
                <a:off x="8153400" y="2667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31" name="Straight Connector 30"/>
              <p:cNvCxnSpPr>
                <a:stCxn id="24" idx="5"/>
                <a:endCxn id="26" idx="1"/>
              </p:cNvCxnSpPr>
              <p:nvPr/>
            </p:nvCxnSpPr>
            <p:spPr>
              <a:xfrm rot="16200000" flipH="1">
                <a:off x="5681522" y="3852722"/>
                <a:ext cx="1286156" cy="18957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4" idx="4"/>
                <a:endCxn id="26" idx="2"/>
              </p:cNvCxnSpPr>
              <p:nvPr/>
            </p:nvCxnSpPr>
            <p:spPr>
              <a:xfrm rot="16200000" flipH="1">
                <a:off x="5600700" y="3886200"/>
                <a:ext cx="1333500" cy="1943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27" idx="6"/>
                <a:endCxn id="25" idx="2"/>
              </p:cNvCxnSpPr>
              <p:nvPr/>
            </p:nvCxnSpPr>
            <p:spPr>
              <a:xfrm>
                <a:off x="10515600" y="5524500"/>
                <a:ext cx="13716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27" idx="5"/>
                <a:endCxn id="25" idx="3"/>
              </p:cNvCxnSpPr>
              <p:nvPr/>
            </p:nvCxnSpPr>
            <p:spPr>
              <a:xfrm rot="16200000" flipH="1">
                <a:off x="11201400" y="4886044"/>
                <a:ext cx="0" cy="1438556"/>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228600" y="228600"/>
              <a:ext cx="381000" cy="381000"/>
            </a:xfrm>
            <a:prstGeom prst="rect">
              <a:avLst/>
            </a:prstGeom>
            <a:noFill/>
          </p:spPr>
          <p:txBody>
            <a:bodyPr wrap="square" rtlCol="1">
              <a:spAutoFit/>
            </a:bodyPr>
            <a:lstStyle/>
            <a:p>
              <a:r>
                <a:rPr lang="en-US" dirty="0" smtClean="0"/>
                <a:t>4-</a:t>
              </a:r>
              <a:endParaRPr lang="ar-JO" dirty="0"/>
            </a:p>
          </p:txBody>
        </p:sp>
        <p:sp>
          <p:nvSpPr>
            <p:cNvPr id="7" name="TextBox 6"/>
            <p:cNvSpPr txBox="1"/>
            <p:nvPr/>
          </p:nvSpPr>
          <p:spPr>
            <a:xfrm>
              <a:off x="3200400" y="228600"/>
              <a:ext cx="381000" cy="381000"/>
            </a:xfrm>
            <a:prstGeom prst="rect">
              <a:avLst/>
            </a:prstGeom>
            <a:noFill/>
          </p:spPr>
          <p:txBody>
            <a:bodyPr wrap="square" rtlCol="1">
              <a:spAutoFit/>
            </a:bodyPr>
            <a:lstStyle/>
            <a:p>
              <a:r>
                <a:rPr lang="en-US" dirty="0" smtClean="0"/>
                <a:t>5-</a:t>
              </a:r>
              <a:endParaRPr lang="ar-JO" dirty="0"/>
            </a:p>
          </p:txBody>
        </p:sp>
        <p:sp>
          <p:nvSpPr>
            <p:cNvPr id="8" name="TextBox 7"/>
            <p:cNvSpPr txBox="1"/>
            <p:nvPr/>
          </p:nvSpPr>
          <p:spPr>
            <a:xfrm>
              <a:off x="6781800" y="152400"/>
              <a:ext cx="381000" cy="381000"/>
            </a:xfrm>
            <a:prstGeom prst="rect">
              <a:avLst/>
            </a:prstGeom>
            <a:noFill/>
          </p:spPr>
          <p:txBody>
            <a:bodyPr wrap="square" rtlCol="1">
              <a:spAutoFit/>
            </a:bodyPr>
            <a:lstStyle/>
            <a:p>
              <a:r>
                <a:rPr lang="en-US" dirty="0" smtClean="0"/>
                <a:t>6-</a:t>
              </a:r>
              <a:endParaRPr lang="ar-JO"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84"/>
          <p:cNvGrpSpPr/>
          <p:nvPr/>
        </p:nvGrpSpPr>
        <p:grpSpPr>
          <a:xfrm>
            <a:off x="457200" y="380999"/>
            <a:ext cx="8001006" cy="5638792"/>
            <a:chOff x="457200" y="380999"/>
            <a:chExt cx="8001006" cy="5638792"/>
          </a:xfrm>
        </p:grpSpPr>
        <p:grpSp>
          <p:nvGrpSpPr>
            <p:cNvPr id="3" name="Group 34"/>
            <p:cNvGrpSpPr/>
            <p:nvPr/>
          </p:nvGrpSpPr>
          <p:grpSpPr>
            <a:xfrm>
              <a:off x="6477000" y="380999"/>
              <a:ext cx="1981206" cy="5638792"/>
              <a:chOff x="228601" y="228600"/>
              <a:chExt cx="2239346" cy="3276599"/>
            </a:xfrm>
          </p:grpSpPr>
          <p:sp>
            <p:nvSpPr>
              <p:cNvPr id="59" name="TextBox 2"/>
              <p:cNvSpPr txBox="1"/>
              <p:nvPr/>
            </p:nvSpPr>
            <p:spPr>
              <a:xfrm rot="5400000">
                <a:off x="1163519" y="197040"/>
                <a:ext cx="178076" cy="241196"/>
              </a:xfrm>
              <a:prstGeom prst="rect">
                <a:avLst/>
              </a:prstGeom>
              <a:noFill/>
            </p:spPr>
            <p:txBody>
              <a:bodyPr wrap="square" rtlCol="1">
                <a:spAutoFit/>
              </a:bodyPr>
              <a:lstStyle/>
              <a:p>
                <a:r>
                  <a:rPr lang="en-US" dirty="0" smtClean="0"/>
                  <a:t>A</a:t>
                </a:r>
                <a:endParaRPr lang="ar-JO" dirty="0"/>
              </a:p>
            </p:txBody>
          </p:sp>
          <p:sp>
            <p:nvSpPr>
              <p:cNvPr id="60" name="TextBox 3"/>
              <p:cNvSpPr txBox="1"/>
              <p:nvPr/>
            </p:nvSpPr>
            <p:spPr>
              <a:xfrm rot="5400000">
                <a:off x="2073255" y="2561642"/>
                <a:ext cx="142461" cy="248816"/>
              </a:xfrm>
              <a:prstGeom prst="rect">
                <a:avLst/>
              </a:prstGeom>
              <a:noFill/>
            </p:spPr>
            <p:txBody>
              <a:bodyPr wrap="square" rtlCol="1">
                <a:spAutoFit/>
              </a:bodyPr>
              <a:lstStyle/>
              <a:p>
                <a:r>
                  <a:rPr lang="en-US" dirty="0" smtClean="0"/>
                  <a:t>4</a:t>
                </a:r>
                <a:endParaRPr lang="ar-JO" dirty="0"/>
              </a:p>
            </p:txBody>
          </p:sp>
          <p:sp>
            <p:nvSpPr>
              <p:cNvPr id="61" name="TextBox 4"/>
              <p:cNvSpPr txBox="1"/>
              <p:nvPr/>
            </p:nvSpPr>
            <p:spPr>
              <a:xfrm rot="5400000">
                <a:off x="2073255" y="1528801"/>
                <a:ext cx="142461" cy="248816"/>
              </a:xfrm>
              <a:prstGeom prst="rect">
                <a:avLst/>
              </a:prstGeom>
              <a:noFill/>
            </p:spPr>
            <p:txBody>
              <a:bodyPr wrap="square" rtlCol="1">
                <a:spAutoFit/>
              </a:bodyPr>
              <a:lstStyle/>
              <a:p>
                <a:r>
                  <a:rPr lang="en-US" dirty="0" smtClean="0"/>
                  <a:t>1</a:t>
                </a:r>
                <a:endParaRPr lang="ar-JO" dirty="0"/>
              </a:p>
            </p:txBody>
          </p:sp>
          <p:sp>
            <p:nvSpPr>
              <p:cNvPr id="62" name="TextBox 5"/>
              <p:cNvSpPr txBox="1"/>
              <p:nvPr/>
            </p:nvSpPr>
            <p:spPr>
              <a:xfrm rot="5400000">
                <a:off x="1227280" y="2169874"/>
                <a:ext cx="142461" cy="248816"/>
              </a:xfrm>
              <a:prstGeom prst="rect">
                <a:avLst/>
              </a:prstGeom>
              <a:noFill/>
            </p:spPr>
            <p:txBody>
              <a:bodyPr wrap="square" rtlCol="1">
                <a:spAutoFit/>
              </a:bodyPr>
              <a:lstStyle/>
              <a:p>
                <a:r>
                  <a:rPr lang="en-US" dirty="0" smtClean="0"/>
                  <a:t>3</a:t>
                </a:r>
                <a:endParaRPr lang="ar-JO" dirty="0"/>
              </a:p>
            </p:txBody>
          </p:sp>
          <p:sp>
            <p:nvSpPr>
              <p:cNvPr id="63" name="TextBox 6"/>
              <p:cNvSpPr txBox="1"/>
              <p:nvPr/>
            </p:nvSpPr>
            <p:spPr>
              <a:xfrm rot="5400000">
                <a:off x="381304" y="3309561"/>
                <a:ext cx="142461" cy="248816"/>
              </a:xfrm>
              <a:prstGeom prst="rect">
                <a:avLst/>
              </a:prstGeom>
              <a:noFill/>
            </p:spPr>
            <p:txBody>
              <a:bodyPr wrap="square" rtlCol="1">
                <a:spAutoFit/>
              </a:bodyPr>
              <a:lstStyle/>
              <a:p>
                <a:r>
                  <a:rPr lang="en-US" dirty="0" smtClean="0"/>
                  <a:t>6</a:t>
                </a:r>
                <a:endParaRPr lang="ar-JO" dirty="0"/>
              </a:p>
            </p:txBody>
          </p:sp>
          <p:sp>
            <p:nvSpPr>
              <p:cNvPr id="64" name="TextBox 7"/>
              <p:cNvSpPr txBox="1"/>
              <p:nvPr/>
            </p:nvSpPr>
            <p:spPr>
              <a:xfrm rot="5400000">
                <a:off x="331541" y="2561642"/>
                <a:ext cx="142461" cy="248816"/>
              </a:xfrm>
              <a:prstGeom prst="rect">
                <a:avLst/>
              </a:prstGeom>
              <a:noFill/>
            </p:spPr>
            <p:txBody>
              <a:bodyPr wrap="square" rtlCol="1">
                <a:spAutoFit/>
              </a:bodyPr>
              <a:lstStyle/>
              <a:p>
                <a:r>
                  <a:rPr lang="en-US" dirty="0" smtClean="0"/>
                  <a:t>5</a:t>
                </a:r>
                <a:endParaRPr lang="ar-JO" dirty="0"/>
              </a:p>
            </p:txBody>
          </p:sp>
          <p:sp>
            <p:nvSpPr>
              <p:cNvPr id="65" name="TextBox 8"/>
              <p:cNvSpPr txBox="1"/>
              <p:nvPr/>
            </p:nvSpPr>
            <p:spPr>
              <a:xfrm rot="5400000">
                <a:off x="281778" y="1172648"/>
                <a:ext cx="142461" cy="248816"/>
              </a:xfrm>
              <a:prstGeom prst="rect">
                <a:avLst/>
              </a:prstGeom>
              <a:noFill/>
            </p:spPr>
            <p:txBody>
              <a:bodyPr wrap="square" rtlCol="1">
                <a:spAutoFit/>
              </a:bodyPr>
              <a:lstStyle/>
              <a:p>
                <a:r>
                  <a:rPr lang="en-US" dirty="0" smtClean="0"/>
                  <a:t>2</a:t>
                </a:r>
                <a:endParaRPr lang="ar-JO" dirty="0"/>
              </a:p>
            </p:txBody>
          </p:sp>
          <p:cxnSp>
            <p:nvCxnSpPr>
              <p:cNvPr id="66" name="Straight Connector 9"/>
              <p:cNvCxnSpPr>
                <a:stCxn id="71" idx="0"/>
                <a:endCxn id="74" idx="3"/>
              </p:cNvCxnSpPr>
              <p:nvPr/>
            </p:nvCxnSpPr>
            <p:spPr>
              <a:xfrm rot="10800000" flipH="1" flipV="1">
                <a:off x="676469" y="1279249"/>
                <a:ext cx="867839" cy="99506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7" name="Straight Connector 10"/>
              <p:cNvCxnSpPr>
                <a:stCxn id="71" idx="7"/>
                <a:endCxn id="74" idx="4"/>
              </p:cNvCxnSpPr>
              <p:nvPr/>
            </p:nvCxnSpPr>
            <p:spPr>
              <a:xfrm rot="10800000" flipH="1" flipV="1">
                <a:off x="654606" y="1317024"/>
                <a:ext cx="867839" cy="99506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8" name="Straight Connector 11"/>
              <p:cNvCxnSpPr>
                <a:stCxn id="75" idx="5"/>
                <a:endCxn id="74" idx="2"/>
              </p:cNvCxnSpPr>
              <p:nvPr/>
            </p:nvCxnSpPr>
            <p:spPr>
              <a:xfrm flipH="1">
                <a:off x="1597090" y="1744407"/>
                <a:ext cx="743431" cy="51426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9" name="Straight Connector 12"/>
              <p:cNvCxnSpPr>
                <a:stCxn id="71" idx="7"/>
                <a:endCxn id="72" idx="1"/>
              </p:cNvCxnSpPr>
              <p:nvPr/>
            </p:nvCxnSpPr>
            <p:spPr>
              <a:xfrm rot="10800000" flipH="1" flipV="1">
                <a:off x="654606" y="1317024"/>
                <a:ext cx="0" cy="134905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0" name="Straight Connector 13"/>
              <p:cNvCxnSpPr>
                <a:stCxn id="75" idx="6"/>
                <a:endCxn id="73" idx="1"/>
              </p:cNvCxnSpPr>
              <p:nvPr/>
            </p:nvCxnSpPr>
            <p:spPr>
              <a:xfrm rot="5400000" flipV="1">
                <a:off x="1941797" y="2211559"/>
                <a:ext cx="906028" cy="301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 name="Oval 14"/>
              <p:cNvSpPr/>
              <p:nvPr/>
            </p:nvSpPr>
            <p:spPr>
              <a:xfrm rot="5400000">
                <a:off x="1493904" y="242993"/>
                <a:ext cx="106846" cy="1492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2" name="Oval 15"/>
              <p:cNvSpPr/>
              <p:nvPr/>
            </p:nvSpPr>
            <p:spPr>
              <a:xfrm rot="5400000">
                <a:off x="598165" y="3341517"/>
                <a:ext cx="106846" cy="1492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3" name="Oval 16"/>
              <p:cNvSpPr/>
              <p:nvPr/>
            </p:nvSpPr>
            <p:spPr>
              <a:xfrm rot="5400000">
                <a:off x="548402" y="1204604"/>
                <a:ext cx="106846" cy="1492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4" name="Oval 17"/>
              <p:cNvSpPr/>
              <p:nvPr/>
            </p:nvSpPr>
            <p:spPr>
              <a:xfrm rot="5400000">
                <a:off x="548402" y="2629213"/>
                <a:ext cx="106846" cy="1492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5" name="Oval 18"/>
              <p:cNvSpPr/>
              <p:nvPr/>
            </p:nvSpPr>
            <p:spPr>
              <a:xfrm rot="5400000">
                <a:off x="2290116" y="2629213"/>
                <a:ext cx="106846" cy="1492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6" name="Oval 19"/>
              <p:cNvSpPr/>
              <p:nvPr/>
            </p:nvSpPr>
            <p:spPr>
              <a:xfrm rot="5400000">
                <a:off x="1543667" y="2237445"/>
                <a:ext cx="106846" cy="1492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7" name="Oval 20"/>
              <p:cNvSpPr/>
              <p:nvPr/>
            </p:nvSpPr>
            <p:spPr>
              <a:xfrm rot="5400000">
                <a:off x="2339879" y="1631987"/>
                <a:ext cx="106846" cy="1492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78" name="Straight Connector 21"/>
              <p:cNvCxnSpPr>
                <a:stCxn id="69" idx="5"/>
                <a:endCxn id="71" idx="1"/>
              </p:cNvCxnSpPr>
              <p:nvPr/>
            </p:nvCxnSpPr>
            <p:spPr>
              <a:xfrm flipH="1">
                <a:off x="654606" y="355414"/>
                <a:ext cx="839939" cy="88606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9" name="Straight Connector 22"/>
              <p:cNvCxnSpPr>
                <a:stCxn id="69" idx="4"/>
                <a:endCxn id="71" idx="2"/>
              </p:cNvCxnSpPr>
              <p:nvPr/>
            </p:nvCxnSpPr>
            <p:spPr>
              <a:xfrm flipH="1">
                <a:off x="601824" y="317638"/>
                <a:ext cx="870857" cy="9081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0" name="Straight Connector 23"/>
              <p:cNvCxnSpPr>
                <a:stCxn id="72" idx="6"/>
                <a:endCxn id="70" idx="3"/>
              </p:cNvCxnSpPr>
              <p:nvPr/>
            </p:nvCxnSpPr>
            <p:spPr>
              <a:xfrm rot="5400000">
                <a:off x="289762" y="3066324"/>
                <a:ext cx="621106" cy="301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1" name="Straight Connector 24"/>
              <p:cNvCxnSpPr>
                <a:stCxn id="72" idx="7"/>
                <a:endCxn id="70" idx="2"/>
              </p:cNvCxnSpPr>
              <p:nvPr/>
            </p:nvCxnSpPr>
            <p:spPr>
              <a:xfrm flipH="1">
                <a:off x="651588" y="2741633"/>
                <a:ext cx="3018" cy="62110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74" idx="6"/>
                <a:endCxn id="73" idx="4"/>
              </p:cNvCxnSpPr>
              <p:nvPr/>
            </p:nvCxnSpPr>
            <p:spPr>
              <a:xfrm rot="5400000" flipV="1">
                <a:off x="1763820" y="2198783"/>
                <a:ext cx="338345" cy="67180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71" idx="6"/>
                <a:endCxn id="72" idx="2"/>
              </p:cNvCxnSpPr>
              <p:nvPr/>
            </p:nvCxnSpPr>
            <p:spPr>
              <a:xfrm rot="5400000">
                <a:off x="-57057" y="1991553"/>
                <a:ext cx="1317763"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5" name="Group 136"/>
            <p:cNvGrpSpPr/>
            <p:nvPr/>
          </p:nvGrpSpPr>
          <p:grpSpPr>
            <a:xfrm rot="5400000">
              <a:off x="-990602" y="2133596"/>
              <a:ext cx="5333994" cy="1981203"/>
              <a:chOff x="4114800" y="3429000"/>
              <a:chExt cx="7010400" cy="3429000"/>
            </a:xfrm>
          </p:grpSpPr>
          <p:sp>
            <p:nvSpPr>
              <p:cNvPr id="9" name="TextBox 8"/>
              <p:cNvSpPr txBox="1"/>
              <p:nvPr/>
            </p:nvSpPr>
            <p:spPr>
              <a:xfrm>
                <a:off x="4114800" y="5105400"/>
                <a:ext cx="381000" cy="369332"/>
              </a:xfrm>
              <a:prstGeom prst="rect">
                <a:avLst/>
              </a:prstGeom>
              <a:noFill/>
            </p:spPr>
            <p:txBody>
              <a:bodyPr wrap="square" rtlCol="1">
                <a:spAutoFit/>
              </a:bodyPr>
              <a:lstStyle/>
              <a:p>
                <a:r>
                  <a:rPr lang="en-US" dirty="0" smtClean="0"/>
                  <a:t>A</a:t>
                </a:r>
                <a:endParaRPr lang="ar-JO" dirty="0"/>
              </a:p>
            </p:txBody>
          </p:sp>
          <p:sp>
            <p:nvSpPr>
              <p:cNvPr id="10" name="TextBox 9"/>
              <p:cNvSpPr txBox="1"/>
              <p:nvPr/>
            </p:nvSpPr>
            <p:spPr>
              <a:xfrm>
                <a:off x="9220200" y="3733800"/>
                <a:ext cx="304800" cy="381000"/>
              </a:xfrm>
              <a:prstGeom prst="rect">
                <a:avLst/>
              </a:prstGeom>
              <a:noFill/>
            </p:spPr>
            <p:txBody>
              <a:bodyPr wrap="square" rtlCol="1">
                <a:spAutoFit/>
              </a:bodyPr>
              <a:lstStyle/>
              <a:p>
                <a:r>
                  <a:rPr lang="en-US" dirty="0" smtClean="0"/>
                  <a:t>4</a:t>
                </a:r>
                <a:endParaRPr lang="ar-JO" dirty="0"/>
              </a:p>
            </p:txBody>
          </p:sp>
          <p:sp>
            <p:nvSpPr>
              <p:cNvPr id="11" name="TextBox 10"/>
              <p:cNvSpPr txBox="1"/>
              <p:nvPr/>
            </p:nvSpPr>
            <p:spPr>
              <a:xfrm>
                <a:off x="7162800" y="3810000"/>
                <a:ext cx="304800" cy="381000"/>
              </a:xfrm>
              <a:prstGeom prst="rect">
                <a:avLst/>
              </a:prstGeom>
              <a:noFill/>
            </p:spPr>
            <p:txBody>
              <a:bodyPr wrap="square" rtlCol="1">
                <a:spAutoFit/>
              </a:bodyPr>
              <a:lstStyle/>
              <a:p>
                <a:r>
                  <a:rPr lang="en-US" dirty="0" smtClean="0"/>
                  <a:t>1</a:t>
                </a:r>
                <a:endParaRPr lang="ar-JO" dirty="0"/>
              </a:p>
            </p:txBody>
          </p:sp>
          <p:sp>
            <p:nvSpPr>
              <p:cNvPr id="12" name="TextBox 11"/>
              <p:cNvSpPr txBox="1"/>
              <p:nvPr/>
            </p:nvSpPr>
            <p:spPr>
              <a:xfrm>
                <a:off x="8382000" y="5029200"/>
                <a:ext cx="304800" cy="381000"/>
              </a:xfrm>
              <a:prstGeom prst="rect">
                <a:avLst/>
              </a:prstGeom>
              <a:noFill/>
            </p:spPr>
            <p:txBody>
              <a:bodyPr wrap="square" rtlCol="1">
                <a:spAutoFit/>
              </a:bodyPr>
              <a:lstStyle/>
              <a:p>
                <a:r>
                  <a:rPr lang="en-US" dirty="0" smtClean="0"/>
                  <a:t>3</a:t>
                </a:r>
                <a:endParaRPr lang="ar-JO" dirty="0"/>
              </a:p>
            </p:txBody>
          </p:sp>
          <p:sp>
            <p:nvSpPr>
              <p:cNvPr id="13" name="TextBox 12"/>
              <p:cNvSpPr txBox="1"/>
              <p:nvPr/>
            </p:nvSpPr>
            <p:spPr>
              <a:xfrm>
                <a:off x="10820400" y="6324600"/>
                <a:ext cx="304800" cy="381000"/>
              </a:xfrm>
              <a:prstGeom prst="rect">
                <a:avLst/>
              </a:prstGeom>
              <a:noFill/>
            </p:spPr>
            <p:txBody>
              <a:bodyPr wrap="square" rtlCol="1">
                <a:spAutoFit/>
              </a:bodyPr>
              <a:lstStyle/>
              <a:p>
                <a:r>
                  <a:rPr lang="en-US" dirty="0" smtClean="0"/>
                  <a:t>6</a:t>
                </a:r>
                <a:endParaRPr lang="ar-JO" dirty="0"/>
              </a:p>
            </p:txBody>
          </p:sp>
          <p:sp>
            <p:nvSpPr>
              <p:cNvPr id="14" name="TextBox 13"/>
              <p:cNvSpPr txBox="1"/>
              <p:nvPr/>
            </p:nvSpPr>
            <p:spPr>
              <a:xfrm>
                <a:off x="9220200" y="6400800"/>
                <a:ext cx="304800" cy="381000"/>
              </a:xfrm>
              <a:prstGeom prst="rect">
                <a:avLst/>
              </a:prstGeom>
              <a:noFill/>
            </p:spPr>
            <p:txBody>
              <a:bodyPr wrap="square" rtlCol="1">
                <a:spAutoFit/>
              </a:bodyPr>
              <a:lstStyle/>
              <a:p>
                <a:r>
                  <a:rPr lang="en-US" dirty="0" smtClean="0"/>
                  <a:t>5</a:t>
                </a:r>
                <a:endParaRPr lang="ar-JO" dirty="0"/>
              </a:p>
            </p:txBody>
          </p:sp>
          <p:sp>
            <p:nvSpPr>
              <p:cNvPr id="15" name="TextBox 14"/>
              <p:cNvSpPr txBox="1"/>
              <p:nvPr/>
            </p:nvSpPr>
            <p:spPr>
              <a:xfrm>
                <a:off x="6248400" y="6477000"/>
                <a:ext cx="304800" cy="381000"/>
              </a:xfrm>
              <a:prstGeom prst="rect">
                <a:avLst/>
              </a:prstGeom>
              <a:noFill/>
            </p:spPr>
            <p:txBody>
              <a:bodyPr wrap="square" rtlCol="1">
                <a:spAutoFit/>
              </a:bodyPr>
              <a:lstStyle/>
              <a:p>
                <a:r>
                  <a:rPr lang="en-US" dirty="0" smtClean="0"/>
                  <a:t>2</a:t>
                </a:r>
                <a:endParaRPr lang="ar-JO" dirty="0"/>
              </a:p>
            </p:txBody>
          </p:sp>
          <p:cxnSp>
            <p:nvCxnSpPr>
              <p:cNvPr id="16" name="Straight Connector 15"/>
              <p:cNvCxnSpPr>
                <a:endCxn id="27" idx="2"/>
              </p:cNvCxnSpPr>
              <p:nvPr/>
            </p:nvCxnSpPr>
            <p:spPr>
              <a:xfrm flipV="1">
                <a:off x="4343400" y="3543300"/>
                <a:ext cx="2819400" cy="12573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21" idx="6"/>
                <a:endCxn id="27" idx="3"/>
              </p:cNvCxnSpPr>
              <p:nvPr/>
            </p:nvCxnSpPr>
            <p:spPr>
              <a:xfrm flipV="1">
                <a:off x="4419600" y="3624122"/>
                <a:ext cx="2776678" cy="1214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21" idx="6"/>
                <a:endCxn id="26" idx="2"/>
              </p:cNvCxnSpPr>
              <p:nvPr/>
            </p:nvCxnSpPr>
            <p:spPr>
              <a:xfrm flipV="1">
                <a:off x="4419600" y="4762500"/>
                <a:ext cx="4038600" cy="762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21" idx="5"/>
                <a:endCxn id="26" idx="3"/>
              </p:cNvCxnSpPr>
              <p:nvPr/>
            </p:nvCxnSpPr>
            <p:spPr>
              <a:xfrm rot="5400000" flipH="1" flipV="1">
                <a:off x="6400800" y="2828644"/>
                <a:ext cx="76200" cy="41055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27" idx="6"/>
                <a:endCxn id="25" idx="1"/>
              </p:cNvCxnSpPr>
              <p:nvPr/>
            </p:nvCxnSpPr>
            <p:spPr>
              <a:xfrm flipV="1">
                <a:off x="7391400" y="3538678"/>
                <a:ext cx="1938478" cy="462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4191000" y="4724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2" name="Oval 21"/>
              <p:cNvSpPr/>
              <p:nvPr/>
            </p:nvSpPr>
            <p:spPr>
              <a:xfrm>
                <a:off x="10820400" y="6096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3" name="Oval 22"/>
              <p:cNvSpPr/>
              <p:nvPr/>
            </p:nvSpPr>
            <p:spPr>
              <a:xfrm>
                <a:off x="6248400" y="6172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4" name="Oval 23"/>
              <p:cNvSpPr/>
              <p:nvPr/>
            </p:nvSpPr>
            <p:spPr>
              <a:xfrm>
                <a:off x="9296400" y="6172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5" name="Oval 24"/>
              <p:cNvSpPr/>
              <p:nvPr/>
            </p:nvSpPr>
            <p:spPr>
              <a:xfrm>
                <a:off x="9296400" y="3505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6" name="Oval 25"/>
              <p:cNvSpPr/>
              <p:nvPr/>
            </p:nvSpPr>
            <p:spPr>
              <a:xfrm>
                <a:off x="8458200" y="4648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7" name="Oval 26"/>
              <p:cNvSpPr/>
              <p:nvPr/>
            </p:nvSpPr>
            <p:spPr>
              <a:xfrm>
                <a:off x="7162800" y="3429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28" name="Straight Connector 27"/>
              <p:cNvCxnSpPr>
                <a:stCxn id="21" idx="5"/>
                <a:endCxn id="23" idx="1"/>
              </p:cNvCxnSpPr>
              <p:nvPr/>
            </p:nvCxnSpPr>
            <p:spPr>
              <a:xfrm rot="16200000" flipH="1">
                <a:off x="4690922" y="4614722"/>
                <a:ext cx="1286156" cy="18957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1" idx="4"/>
                <a:endCxn id="23" idx="2"/>
              </p:cNvCxnSpPr>
              <p:nvPr/>
            </p:nvCxnSpPr>
            <p:spPr>
              <a:xfrm rot="16200000" flipH="1">
                <a:off x="4610100" y="4648200"/>
                <a:ext cx="1333500" cy="1943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4" idx="6"/>
                <a:endCxn id="22" idx="3"/>
              </p:cNvCxnSpPr>
              <p:nvPr/>
            </p:nvCxnSpPr>
            <p:spPr>
              <a:xfrm>
                <a:off x="9525000" y="6286500"/>
                <a:ext cx="1328878" cy="462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6" idx="5"/>
                <a:endCxn id="22" idx="1"/>
              </p:cNvCxnSpPr>
              <p:nvPr/>
            </p:nvCxnSpPr>
            <p:spPr>
              <a:xfrm rot="16200000" flipH="1">
                <a:off x="9110522" y="4386122"/>
                <a:ext cx="1286156" cy="22005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7" idx="5"/>
                <a:endCxn id="25" idx="2"/>
              </p:cNvCxnSpPr>
              <p:nvPr/>
            </p:nvCxnSpPr>
            <p:spPr>
              <a:xfrm rot="5400000" flipH="1" flipV="1">
                <a:off x="8324850" y="2652572"/>
                <a:ext cx="4622" cy="19384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26" idx="4"/>
                <a:endCxn id="24" idx="0"/>
              </p:cNvCxnSpPr>
              <p:nvPr/>
            </p:nvCxnSpPr>
            <p:spPr>
              <a:xfrm rot="16200000" flipH="1">
                <a:off x="8343900" y="5105400"/>
                <a:ext cx="1295400" cy="838200"/>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457200" y="533400"/>
              <a:ext cx="381000" cy="369332"/>
            </a:xfrm>
            <a:prstGeom prst="rect">
              <a:avLst/>
            </a:prstGeom>
            <a:noFill/>
          </p:spPr>
          <p:txBody>
            <a:bodyPr wrap="square" rtlCol="1">
              <a:spAutoFit/>
            </a:bodyPr>
            <a:lstStyle/>
            <a:p>
              <a:r>
                <a:rPr lang="en-US" dirty="0" smtClean="0"/>
                <a:t>7-</a:t>
              </a:r>
              <a:endParaRPr lang="ar-JO" dirty="0"/>
            </a:p>
          </p:txBody>
        </p:sp>
        <p:sp>
          <p:nvSpPr>
            <p:cNvPr id="7" name="TextBox 6"/>
            <p:cNvSpPr txBox="1"/>
            <p:nvPr/>
          </p:nvSpPr>
          <p:spPr>
            <a:xfrm>
              <a:off x="6629400" y="381000"/>
              <a:ext cx="381000" cy="381000"/>
            </a:xfrm>
            <a:prstGeom prst="rect">
              <a:avLst/>
            </a:prstGeom>
            <a:noFill/>
          </p:spPr>
          <p:txBody>
            <a:bodyPr wrap="square" rtlCol="1">
              <a:spAutoFit/>
            </a:bodyPr>
            <a:lstStyle/>
            <a:p>
              <a:r>
                <a:rPr lang="en-US" dirty="0" smtClean="0"/>
                <a:t>9-</a:t>
              </a:r>
              <a:endParaRPr lang="ar-JO" dirty="0"/>
            </a:p>
          </p:txBody>
        </p:sp>
        <p:grpSp>
          <p:nvGrpSpPr>
            <p:cNvPr id="84" name="Group 83"/>
            <p:cNvGrpSpPr/>
            <p:nvPr/>
          </p:nvGrpSpPr>
          <p:grpSpPr>
            <a:xfrm>
              <a:off x="3429000" y="533400"/>
              <a:ext cx="2057400" cy="5257804"/>
              <a:chOff x="3429000" y="533400"/>
              <a:chExt cx="2057400" cy="5257804"/>
            </a:xfrm>
          </p:grpSpPr>
          <p:grpSp>
            <p:nvGrpSpPr>
              <p:cNvPr id="4" name="Group 102"/>
              <p:cNvGrpSpPr/>
              <p:nvPr/>
            </p:nvGrpSpPr>
            <p:grpSpPr>
              <a:xfrm rot="5400000">
                <a:off x="1943100" y="2247904"/>
                <a:ext cx="5257800" cy="1828800"/>
                <a:chOff x="762000" y="1066800"/>
                <a:chExt cx="7010400" cy="3429000"/>
              </a:xfrm>
            </p:grpSpPr>
            <p:sp>
              <p:nvSpPr>
                <p:cNvPr id="34" name="TextBox 33"/>
                <p:cNvSpPr txBox="1"/>
                <p:nvPr/>
              </p:nvSpPr>
              <p:spPr>
                <a:xfrm>
                  <a:off x="762000" y="2743200"/>
                  <a:ext cx="381000" cy="369332"/>
                </a:xfrm>
                <a:prstGeom prst="rect">
                  <a:avLst/>
                </a:prstGeom>
                <a:noFill/>
              </p:spPr>
              <p:txBody>
                <a:bodyPr wrap="square" rtlCol="1">
                  <a:spAutoFit/>
                </a:bodyPr>
                <a:lstStyle/>
                <a:p>
                  <a:r>
                    <a:rPr lang="en-US" dirty="0" smtClean="0"/>
                    <a:t>A</a:t>
                  </a:r>
                  <a:endParaRPr lang="ar-JO" dirty="0"/>
                </a:p>
              </p:txBody>
            </p:sp>
            <p:sp>
              <p:nvSpPr>
                <p:cNvPr id="35" name="TextBox 34"/>
                <p:cNvSpPr txBox="1"/>
                <p:nvPr/>
              </p:nvSpPr>
              <p:spPr>
                <a:xfrm>
                  <a:off x="5867400" y="1371600"/>
                  <a:ext cx="304800" cy="381000"/>
                </a:xfrm>
                <a:prstGeom prst="rect">
                  <a:avLst/>
                </a:prstGeom>
                <a:noFill/>
              </p:spPr>
              <p:txBody>
                <a:bodyPr wrap="square" rtlCol="1">
                  <a:spAutoFit/>
                </a:bodyPr>
                <a:lstStyle/>
                <a:p>
                  <a:r>
                    <a:rPr lang="en-US" dirty="0" smtClean="0"/>
                    <a:t>4</a:t>
                  </a:r>
                  <a:endParaRPr lang="ar-JO" dirty="0"/>
                </a:p>
              </p:txBody>
            </p:sp>
            <p:sp>
              <p:nvSpPr>
                <p:cNvPr id="36" name="TextBox 35"/>
                <p:cNvSpPr txBox="1"/>
                <p:nvPr/>
              </p:nvSpPr>
              <p:spPr>
                <a:xfrm>
                  <a:off x="3810000" y="1447800"/>
                  <a:ext cx="304800" cy="381000"/>
                </a:xfrm>
                <a:prstGeom prst="rect">
                  <a:avLst/>
                </a:prstGeom>
                <a:noFill/>
              </p:spPr>
              <p:txBody>
                <a:bodyPr wrap="square" rtlCol="1">
                  <a:spAutoFit/>
                </a:bodyPr>
                <a:lstStyle/>
                <a:p>
                  <a:r>
                    <a:rPr lang="en-US" dirty="0" smtClean="0"/>
                    <a:t>1</a:t>
                  </a:r>
                  <a:endParaRPr lang="ar-JO" dirty="0"/>
                </a:p>
              </p:txBody>
            </p:sp>
            <p:sp>
              <p:nvSpPr>
                <p:cNvPr id="37" name="TextBox 36"/>
                <p:cNvSpPr txBox="1"/>
                <p:nvPr/>
              </p:nvSpPr>
              <p:spPr>
                <a:xfrm>
                  <a:off x="5029200" y="2667000"/>
                  <a:ext cx="304800" cy="381000"/>
                </a:xfrm>
                <a:prstGeom prst="rect">
                  <a:avLst/>
                </a:prstGeom>
                <a:noFill/>
              </p:spPr>
              <p:txBody>
                <a:bodyPr wrap="square" rtlCol="1">
                  <a:spAutoFit/>
                </a:bodyPr>
                <a:lstStyle/>
                <a:p>
                  <a:r>
                    <a:rPr lang="en-US" dirty="0" smtClean="0"/>
                    <a:t>3</a:t>
                  </a:r>
                  <a:endParaRPr lang="ar-JO" dirty="0"/>
                </a:p>
              </p:txBody>
            </p:sp>
            <p:sp>
              <p:nvSpPr>
                <p:cNvPr id="38" name="TextBox 37"/>
                <p:cNvSpPr txBox="1"/>
                <p:nvPr/>
              </p:nvSpPr>
              <p:spPr>
                <a:xfrm>
                  <a:off x="7467600" y="3962400"/>
                  <a:ext cx="304800" cy="381000"/>
                </a:xfrm>
                <a:prstGeom prst="rect">
                  <a:avLst/>
                </a:prstGeom>
                <a:noFill/>
              </p:spPr>
              <p:txBody>
                <a:bodyPr wrap="square" rtlCol="1">
                  <a:spAutoFit/>
                </a:bodyPr>
                <a:lstStyle/>
                <a:p>
                  <a:r>
                    <a:rPr lang="en-US" dirty="0" smtClean="0"/>
                    <a:t>6</a:t>
                  </a:r>
                  <a:endParaRPr lang="ar-JO" dirty="0"/>
                </a:p>
              </p:txBody>
            </p:sp>
            <p:sp>
              <p:nvSpPr>
                <p:cNvPr id="39" name="TextBox 38"/>
                <p:cNvSpPr txBox="1"/>
                <p:nvPr/>
              </p:nvSpPr>
              <p:spPr>
                <a:xfrm>
                  <a:off x="5867400" y="4038600"/>
                  <a:ext cx="304800" cy="381000"/>
                </a:xfrm>
                <a:prstGeom prst="rect">
                  <a:avLst/>
                </a:prstGeom>
                <a:noFill/>
              </p:spPr>
              <p:txBody>
                <a:bodyPr wrap="square" rtlCol="1">
                  <a:spAutoFit/>
                </a:bodyPr>
                <a:lstStyle/>
                <a:p>
                  <a:r>
                    <a:rPr lang="en-US" dirty="0" smtClean="0"/>
                    <a:t>5</a:t>
                  </a:r>
                  <a:endParaRPr lang="ar-JO" dirty="0"/>
                </a:p>
              </p:txBody>
            </p:sp>
            <p:sp>
              <p:nvSpPr>
                <p:cNvPr id="40" name="TextBox 39"/>
                <p:cNvSpPr txBox="1"/>
                <p:nvPr/>
              </p:nvSpPr>
              <p:spPr>
                <a:xfrm>
                  <a:off x="2895600" y="4114800"/>
                  <a:ext cx="304800" cy="381000"/>
                </a:xfrm>
                <a:prstGeom prst="rect">
                  <a:avLst/>
                </a:prstGeom>
                <a:noFill/>
              </p:spPr>
              <p:txBody>
                <a:bodyPr wrap="square" rtlCol="1">
                  <a:spAutoFit/>
                </a:bodyPr>
                <a:lstStyle/>
                <a:p>
                  <a:r>
                    <a:rPr lang="en-US" dirty="0" smtClean="0"/>
                    <a:t>2</a:t>
                  </a:r>
                  <a:endParaRPr lang="ar-JO" dirty="0"/>
                </a:p>
              </p:txBody>
            </p:sp>
            <p:cxnSp>
              <p:nvCxnSpPr>
                <p:cNvPr id="41" name="Straight Connector 40"/>
                <p:cNvCxnSpPr>
                  <a:endCxn id="52" idx="2"/>
                </p:cNvCxnSpPr>
                <p:nvPr/>
              </p:nvCxnSpPr>
              <p:spPr>
                <a:xfrm flipV="1">
                  <a:off x="990600" y="1181100"/>
                  <a:ext cx="2819400" cy="12573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46" idx="6"/>
                  <a:endCxn id="52" idx="3"/>
                </p:cNvCxnSpPr>
                <p:nvPr/>
              </p:nvCxnSpPr>
              <p:spPr>
                <a:xfrm flipV="1">
                  <a:off x="1066800" y="1261922"/>
                  <a:ext cx="2776678" cy="12145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52" idx="5"/>
                  <a:endCxn id="51" idx="2"/>
                </p:cNvCxnSpPr>
                <p:nvPr/>
              </p:nvCxnSpPr>
              <p:spPr>
                <a:xfrm rot="16200000" flipH="1">
                  <a:off x="3986072" y="1280972"/>
                  <a:ext cx="1138378" cy="11002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8" idx="7"/>
                  <a:endCxn id="49" idx="1"/>
                </p:cNvCxnSpPr>
                <p:nvPr/>
              </p:nvCxnSpPr>
              <p:spPr>
                <a:xfrm rot="5400000" flipH="1" flipV="1">
                  <a:off x="4533900" y="2400300"/>
                  <a:ext cx="0" cy="28863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52" idx="6"/>
                  <a:endCxn id="50" idx="1"/>
                </p:cNvCxnSpPr>
                <p:nvPr/>
              </p:nvCxnSpPr>
              <p:spPr>
                <a:xfrm flipV="1">
                  <a:off x="4038600" y="1176478"/>
                  <a:ext cx="1938478" cy="462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838200" y="2362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47" name="Oval 46"/>
                <p:cNvSpPr/>
                <p:nvPr/>
              </p:nvSpPr>
              <p:spPr>
                <a:xfrm>
                  <a:off x="7467600" y="3733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48" name="Oval 47"/>
                <p:cNvSpPr/>
                <p:nvPr/>
              </p:nvSpPr>
              <p:spPr>
                <a:xfrm>
                  <a:off x="2895600" y="3810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49" name="Oval 48"/>
                <p:cNvSpPr/>
                <p:nvPr/>
              </p:nvSpPr>
              <p:spPr>
                <a:xfrm>
                  <a:off x="5943600" y="3810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0" name="Oval 49"/>
                <p:cNvSpPr/>
                <p:nvPr/>
              </p:nvSpPr>
              <p:spPr>
                <a:xfrm>
                  <a:off x="5943600" y="1143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1" name="Oval 50"/>
                <p:cNvSpPr/>
                <p:nvPr/>
              </p:nvSpPr>
              <p:spPr>
                <a:xfrm>
                  <a:off x="5105400" y="2286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2" name="Oval 51"/>
                <p:cNvSpPr/>
                <p:nvPr/>
              </p:nvSpPr>
              <p:spPr>
                <a:xfrm>
                  <a:off x="3810000" y="1066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53" name="Straight Connector 52"/>
                <p:cNvCxnSpPr>
                  <a:stCxn id="46" idx="5"/>
                  <a:endCxn id="48" idx="1"/>
                </p:cNvCxnSpPr>
                <p:nvPr/>
              </p:nvCxnSpPr>
              <p:spPr>
                <a:xfrm rot="16200000" flipH="1">
                  <a:off x="1338122" y="2252522"/>
                  <a:ext cx="1286156" cy="18957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6" idx="4"/>
                  <a:endCxn id="48" idx="2"/>
                </p:cNvCxnSpPr>
                <p:nvPr/>
              </p:nvCxnSpPr>
              <p:spPr>
                <a:xfrm rot="16200000" flipH="1">
                  <a:off x="1257300" y="2286000"/>
                  <a:ext cx="1333500" cy="1943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49" idx="6"/>
                  <a:endCxn id="47" idx="3"/>
                </p:cNvCxnSpPr>
                <p:nvPr/>
              </p:nvCxnSpPr>
              <p:spPr>
                <a:xfrm>
                  <a:off x="6172200" y="3924300"/>
                  <a:ext cx="1328878" cy="462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49" idx="7"/>
                  <a:endCxn id="47" idx="2"/>
                </p:cNvCxnSpPr>
                <p:nvPr/>
              </p:nvCxnSpPr>
              <p:spPr>
                <a:xfrm rot="16200000" flipH="1">
                  <a:off x="6800850" y="3181350"/>
                  <a:ext cx="4622" cy="132887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51" idx="6"/>
                  <a:endCxn id="50" idx="4"/>
                </p:cNvCxnSpPr>
                <p:nvPr/>
              </p:nvCxnSpPr>
              <p:spPr>
                <a:xfrm flipV="1">
                  <a:off x="5334000" y="1371600"/>
                  <a:ext cx="723900" cy="10287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48" idx="6"/>
                  <a:endCxn id="49" idx="2"/>
                </p:cNvCxnSpPr>
                <p:nvPr/>
              </p:nvCxnSpPr>
              <p:spPr>
                <a:xfrm>
                  <a:off x="3124200" y="3924300"/>
                  <a:ext cx="2819400" cy="0"/>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3429000" y="533400"/>
                <a:ext cx="381000" cy="369332"/>
              </a:xfrm>
              <a:prstGeom prst="rect">
                <a:avLst/>
              </a:prstGeom>
              <a:noFill/>
            </p:spPr>
            <p:txBody>
              <a:bodyPr wrap="square" rtlCol="1">
                <a:spAutoFit/>
              </a:bodyPr>
              <a:lstStyle/>
              <a:p>
                <a:r>
                  <a:rPr lang="en-US" dirty="0" smtClean="0"/>
                  <a:t>8-</a:t>
                </a:r>
                <a:endParaRPr lang="ar-JO" dirty="0"/>
              </a:p>
            </p:txBody>
          </p:sp>
        </p:gr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838200"/>
            <a:ext cx="5334000" cy="646331"/>
          </a:xfrm>
          <a:prstGeom prst="rect">
            <a:avLst/>
          </a:prstGeom>
          <a:noFill/>
        </p:spPr>
        <p:txBody>
          <a:bodyPr wrap="square" rtlCol="1">
            <a:spAutoFit/>
          </a:bodyPr>
          <a:lstStyle/>
          <a:p>
            <a:r>
              <a:rPr lang="en-US" dirty="0" smtClean="0"/>
              <a:t>To get the optimum design we use this laws :</a:t>
            </a:r>
          </a:p>
          <a:p>
            <a:r>
              <a:rPr lang="en-US" dirty="0" smtClean="0"/>
              <a:t>To calculate the voltage </a:t>
            </a:r>
          </a:p>
        </p:txBody>
      </p:sp>
      <p:sp>
        <p:nvSpPr>
          <p:cNvPr id="44035" name="Rectangle 3"/>
          <p:cNvSpPr>
            <a:spLocks noChangeArrowheads="1"/>
          </p:cNvSpPr>
          <p:nvPr/>
        </p:nvSpPr>
        <p:spPr bwMode="auto">
          <a:xfrm>
            <a:off x="0" y="971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TextBox 6"/>
          <p:cNvSpPr txBox="1"/>
          <p:nvPr/>
        </p:nvSpPr>
        <p:spPr>
          <a:xfrm>
            <a:off x="4191000" y="1524000"/>
            <a:ext cx="4343400" cy="923330"/>
          </a:xfrm>
          <a:prstGeom prst="rect">
            <a:avLst/>
          </a:prstGeom>
          <a:noFill/>
        </p:spPr>
        <p:txBody>
          <a:bodyPr wrap="square" rtlCol="1">
            <a:spAutoFit/>
          </a:bodyPr>
          <a:lstStyle/>
          <a:p>
            <a:r>
              <a:rPr lang="en-US" dirty="0" smtClean="0"/>
              <a:t>Where P: the total power that flow in the T.L   </a:t>
            </a:r>
          </a:p>
          <a:p>
            <a:r>
              <a:rPr lang="en-US" dirty="0" smtClean="0"/>
              <a:t>                      in MW</a:t>
            </a:r>
          </a:p>
          <a:p>
            <a:r>
              <a:rPr lang="en-US" dirty="0" smtClean="0"/>
              <a:t>                L:the length of the T.L  in KM</a:t>
            </a:r>
            <a:endParaRPr lang="ar-JO" dirty="0"/>
          </a:p>
        </p:txBody>
      </p:sp>
      <p:sp>
        <p:nvSpPr>
          <p:cNvPr id="8" name="TextBox 7"/>
          <p:cNvSpPr txBox="1"/>
          <p:nvPr/>
        </p:nvSpPr>
        <p:spPr>
          <a:xfrm>
            <a:off x="838200" y="3200400"/>
            <a:ext cx="6858000" cy="646331"/>
          </a:xfrm>
          <a:prstGeom prst="rect">
            <a:avLst/>
          </a:prstGeom>
          <a:noFill/>
        </p:spPr>
        <p:txBody>
          <a:bodyPr wrap="square" rtlCol="1">
            <a:spAutoFit/>
          </a:bodyPr>
          <a:lstStyle/>
          <a:p>
            <a:r>
              <a:rPr lang="en-US" dirty="0" smtClean="0"/>
              <a:t>For the ring  networks we use this law  to calculate  the power in it </a:t>
            </a:r>
          </a:p>
          <a:p>
            <a:r>
              <a:rPr lang="en-US" dirty="0" smtClean="0"/>
              <a:t>For example:</a:t>
            </a:r>
            <a:endParaRPr lang="ar-JO" dirty="0"/>
          </a:p>
        </p:txBody>
      </p:sp>
      <p:sp>
        <p:nvSpPr>
          <p:cNvPr id="44037" name="Rectangle 5"/>
          <p:cNvSpPr>
            <a:spLocks noChangeArrowheads="1"/>
          </p:cNvSpPr>
          <p:nvPr/>
        </p:nvSpPr>
        <p:spPr bwMode="auto">
          <a:xfrm>
            <a:off x="0" y="4127214"/>
            <a:ext cx="963725"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a:t>
            </a:r>
            <a:r>
              <a:rPr kumimoji="0" lang="en-US" sz="3200" b="0"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1-3</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6"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14400" y="4267200"/>
            <a:ext cx="7278624" cy="457200"/>
          </a:xfrm>
          <a:prstGeom prst="rect">
            <a:avLst/>
          </a:prstGeom>
          <a:solidFill>
            <a:schemeClr val="tx1"/>
          </a:solidFill>
        </p:spPr>
      </p:pic>
      <p:sp>
        <p:nvSpPr>
          <p:cNvPr id="44038" name="Rectangle 6"/>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11"/>
          <p:cNvGrpSpPr/>
          <p:nvPr/>
        </p:nvGrpSpPr>
        <p:grpSpPr>
          <a:xfrm>
            <a:off x="685800" y="5181600"/>
            <a:ext cx="7924800" cy="762000"/>
            <a:chOff x="685800" y="3505200"/>
            <a:chExt cx="7924800" cy="762000"/>
          </a:xfrm>
        </p:grpSpPr>
        <p:sp>
          <p:nvSpPr>
            <p:cNvPr id="13" name="TextBox 12"/>
            <p:cNvSpPr txBox="1"/>
            <p:nvPr/>
          </p:nvSpPr>
          <p:spPr>
            <a:xfrm>
              <a:off x="2895600" y="3505200"/>
              <a:ext cx="304800" cy="381000"/>
            </a:xfrm>
            <a:prstGeom prst="rect">
              <a:avLst/>
            </a:prstGeom>
            <a:noFill/>
          </p:spPr>
          <p:txBody>
            <a:bodyPr wrap="square" rtlCol="1">
              <a:spAutoFit/>
            </a:bodyPr>
            <a:lstStyle/>
            <a:p>
              <a:r>
                <a:rPr lang="en-US" dirty="0" smtClean="0"/>
                <a:t>3</a:t>
              </a:r>
              <a:endParaRPr lang="ar-JO" dirty="0"/>
            </a:p>
          </p:txBody>
        </p:sp>
        <p:grpSp>
          <p:nvGrpSpPr>
            <p:cNvPr id="4" name="Group 24"/>
            <p:cNvGrpSpPr/>
            <p:nvPr/>
          </p:nvGrpSpPr>
          <p:grpSpPr>
            <a:xfrm>
              <a:off x="685800" y="3733800"/>
              <a:ext cx="7924800" cy="533400"/>
              <a:chOff x="685800" y="3733800"/>
              <a:chExt cx="7924800" cy="533400"/>
            </a:xfrm>
          </p:grpSpPr>
          <p:sp>
            <p:nvSpPr>
              <p:cNvPr id="15" name="TextBox 14"/>
              <p:cNvSpPr txBox="1"/>
              <p:nvPr/>
            </p:nvSpPr>
            <p:spPr>
              <a:xfrm>
                <a:off x="5638800" y="3733800"/>
                <a:ext cx="304800" cy="381000"/>
              </a:xfrm>
              <a:prstGeom prst="rect">
                <a:avLst/>
              </a:prstGeom>
              <a:noFill/>
            </p:spPr>
            <p:txBody>
              <a:bodyPr wrap="square" rtlCol="1">
                <a:spAutoFit/>
              </a:bodyPr>
              <a:lstStyle/>
              <a:p>
                <a:r>
                  <a:rPr lang="en-US" dirty="0" smtClean="0"/>
                  <a:t>2</a:t>
                </a:r>
                <a:endParaRPr lang="ar-JO" dirty="0"/>
              </a:p>
            </p:txBody>
          </p:sp>
          <p:sp>
            <p:nvSpPr>
              <p:cNvPr id="16" name="TextBox 15"/>
              <p:cNvSpPr txBox="1"/>
              <p:nvPr/>
            </p:nvSpPr>
            <p:spPr>
              <a:xfrm>
                <a:off x="8305800" y="3886200"/>
                <a:ext cx="304800" cy="381000"/>
              </a:xfrm>
              <a:prstGeom prst="rect">
                <a:avLst/>
              </a:prstGeom>
              <a:noFill/>
            </p:spPr>
            <p:txBody>
              <a:bodyPr wrap="square" rtlCol="1">
                <a:spAutoFit/>
              </a:bodyPr>
              <a:lstStyle/>
              <a:p>
                <a:r>
                  <a:rPr lang="en-US" dirty="0" smtClean="0"/>
                  <a:t>1</a:t>
                </a:r>
                <a:endParaRPr lang="ar-JO" dirty="0"/>
              </a:p>
            </p:txBody>
          </p:sp>
          <p:cxnSp>
            <p:nvCxnSpPr>
              <p:cNvPr id="17" name="Straight Connector 16"/>
              <p:cNvCxnSpPr>
                <a:endCxn id="20" idx="6"/>
              </p:cNvCxnSpPr>
              <p:nvPr/>
            </p:nvCxnSpPr>
            <p:spPr>
              <a:xfrm rot="10800000" flipV="1">
                <a:off x="1447800" y="4038600"/>
                <a:ext cx="1795322" cy="381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21" idx="6"/>
                <a:endCxn id="19" idx="2"/>
              </p:cNvCxnSpPr>
              <p:nvPr/>
            </p:nvCxnSpPr>
            <p:spPr>
              <a:xfrm>
                <a:off x="3429000" y="4043222"/>
                <a:ext cx="1905000" cy="3347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5334000" y="3962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0" name="Oval 19"/>
              <p:cNvSpPr/>
              <p:nvPr/>
            </p:nvSpPr>
            <p:spPr>
              <a:xfrm>
                <a:off x="1219200" y="3962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1" name="Oval 20"/>
              <p:cNvSpPr/>
              <p:nvPr/>
            </p:nvSpPr>
            <p:spPr>
              <a:xfrm>
                <a:off x="3200400" y="3928922"/>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22" name="Straight Connector 21"/>
              <p:cNvCxnSpPr>
                <a:stCxn id="19" idx="6"/>
              </p:cNvCxnSpPr>
              <p:nvPr/>
            </p:nvCxnSpPr>
            <p:spPr>
              <a:xfrm flipV="1">
                <a:off x="5562600" y="3995878"/>
                <a:ext cx="2400300" cy="8082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924800" y="3886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4" name="TextBox 23"/>
              <p:cNvSpPr txBox="1"/>
              <p:nvPr/>
            </p:nvSpPr>
            <p:spPr>
              <a:xfrm>
                <a:off x="685800" y="3733800"/>
                <a:ext cx="533400" cy="369332"/>
              </a:xfrm>
              <a:prstGeom prst="rect">
                <a:avLst/>
              </a:prstGeom>
              <a:noFill/>
            </p:spPr>
            <p:txBody>
              <a:bodyPr wrap="square" rtlCol="1">
                <a:spAutoFit/>
              </a:bodyPr>
              <a:lstStyle/>
              <a:p>
                <a:r>
                  <a:rPr lang="en-US" dirty="0" smtClean="0"/>
                  <a:t>1’</a:t>
                </a:r>
                <a:endParaRPr lang="ar-JO" dirty="0"/>
              </a:p>
            </p:txBody>
          </p:sp>
        </p:grpSp>
      </p:grpSp>
      <p:sp>
        <p:nvSpPr>
          <p:cNvPr id="13314" name="Rectangle 2"/>
          <p:cNvSpPr>
            <a:spLocks noChangeArrowheads="1"/>
          </p:cNvSpPr>
          <p:nvPr/>
        </p:nvSpPr>
        <p:spPr bwMode="auto">
          <a:xfrm>
            <a:off x="0" y="1444082"/>
            <a:ext cx="785793"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V=</a:t>
            </a:r>
            <a:endParaRPr kumimoji="0" lang="en-US" sz="5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31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14400" y="1524000"/>
            <a:ext cx="2977816" cy="838200"/>
          </a:xfrm>
          <a:prstGeom prst="rect">
            <a:avLst/>
          </a:prstGeom>
          <a:solidFill>
            <a:schemeClr val="tx1"/>
          </a:solid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200" y="457200"/>
            <a:ext cx="4063933" cy="369332"/>
          </a:xfrm>
          <a:prstGeom prst="rect">
            <a:avLst/>
          </a:prstGeom>
          <a:noFill/>
        </p:spPr>
        <p:txBody>
          <a:bodyPr wrap="none" rtlCol="1">
            <a:spAutoFit/>
          </a:bodyPr>
          <a:lstStyle/>
          <a:p>
            <a:r>
              <a:rPr lang="en-US" dirty="0" smtClean="0"/>
              <a:t>The final table with the total calculation :</a:t>
            </a:r>
          </a:p>
        </p:txBody>
      </p:sp>
      <p:graphicFrame>
        <p:nvGraphicFramePr>
          <p:cNvPr id="3" name="Table 2"/>
          <p:cNvGraphicFramePr>
            <a:graphicFrameLocks noGrp="1"/>
          </p:cNvGraphicFramePr>
          <p:nvPr/>
        </p:nvGraphicFramePr>
        <p:xfrm>
          <a:off x="533400" y="762000"/>
          <a:ext cx="8229599" cy="6096000"/>
        </p:xfrm>
        <a:graphic>
          <a:graphicData uri="http://schemas.openxmlformats.org/drawingml/2006/table">
            <a:tbl>
              <a:tblPr/>
              <a:tblGrid>
                <a:gridCol w="1510342"/>
                <a:gridCol w="1382272"/>
                <a:gridCol w="1604187"/>
                <a:gridCol w="1184647"/>
                <a:gridCol w="1356879"/>
                <a:gridCol w="1191272"/>
              </a:tblGrid>
              <a:tr h="794594">
                <a:tc>
                  <a:txBody>
                    <a:bodyPr/>
                    <a:lstStyle/>
                    <a:p>
                      <a:pPr algn="ctr" rtl="0">
                        <a:lnSpc>
                          <a:spcPct val="115000"/>
                        </a:lnSpc>
                        <a:spcAft>
                          <a:spcPts val="1000"/>
                        </a:spcAft>
                      </a:pPr>
                      <a:r>
                        <a:rPr lang="en-US" sz="1400" dirty="0">
                          <a:latin typeface="Arial"/>
                          <a:ea typeface="Calibri"/>
                          <a:cs typeface="Arial"/>
                        </a:rPr>
                        <a:t># of network</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Length (KM)</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Distance (KM)</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P (MW)</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Q (MVAR)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 of T.R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794">
                <a:tc>
                  <a:txBody>
                    <a:bodyPr/>
                    <a:lstStyle/>
                    <a:p>
                      <a:pPr algn="ctr" rtl="0">
                        <a:lnSpc>
                          <a:spcPct val="115000"/>
                        </a:lnSpc>
                        <a:spcAft>
                          <a:spcPts val="1000"/>
                        </a:spcAft>
                      </a:pPr>
                      <a:r>
                        <a:rPr lang="en-US" sz="1400">
                          <a:latin typeface="Arial"/>
                          <a:ea typeface="Calibri"/>
                          <a:cs typeface="Arial"/>
                        </a:rPr>
                        <a:t>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480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240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179.86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59.468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9623">
                <a:tc>
                  <a:txBody>
                    <a:bodyPr/>
                    <a:lstStyle/>
                    <a:p>
                      <a:pPr algn="ctr" rtl="0">
                        <a:lnSpc>
                          <a:spcPct val="115000"/>
                        </a:lnSpc>
                        <a:spcAft>
                          <a:spcPts val="1000"/>
                        </a:spcAft>
                      </a:pPr>
                      <a:r>
                        <a:rPr lang="en-US" sz="1400">
                          <a:latin typeface="Arial"/>
                          <a:ea typeface="Calibri"/>
                          <a:cs typeface="Arial"/>
                        </a:rPr>
                        <a:t>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510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dirty="0">
                          <a:latin typeface="Arial"/>
                          <a:ea typeface="Calibri"/>
                          <a:cs typeface="Arial"/>
                        </a:rPr>
                        <a:t>255</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245.7</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55.354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7849">
                <a:tc>
                  <a:txBody>
                    <a:bodyPr/>
                    <a:lstStyle/>
                    <a:p>
                      <a:pPr algn="ctr" rtl="0">
                        <a:lnSpc>
                          <a:spcPct val="115000"/>
                        </a:lnSpc>
                        <a:spcAft>
                          <a:spcPts val="1000"/>
                        </a:spcAft>
                      </a:pPr>
                      <a:r>
                        <a:rPr lang="en-US" sz="1400">
                          <a:latin typeface="Arial"/>
                          <a:ea typeface="Calibri"/>
                          <a:cs typeface="Arial"/>
                        </a:rPr>
                        <a:t>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540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270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166.36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53.354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2708">
                <a:tc>
                  <a:txBody>
                    <a:bodyPr/>
                    <a:lstStyle/>
                    <a:p>
                      <a:pPr algn="ctr" rtl="0">
                        <a:lnSpc>
                          <a:spcPct val="115000"/>
                        </a:lnSpc>
                        <a:spcAft>
                          <a:spcPts val="1000"/>
                        </a:spcAft>
                      </a:pPr>
                      <a:r>
                        <a:rPr lang="en-US" sz="1400">
                          <a:latin typeface="Arial"/>
                          <a:ea typeface="Calibri"/>
                          <a:cs typeface="Arial"/>
                        </a:rPr>
                        <a:t>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410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205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210.12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70.748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0934">
                <a:tc>
                  <a:txBody>
                    <a:bodyPr/>
                    <a:lstStyle/>
                    <a:p>
                      <a:pPr algn="ctr" rtl="0">
                        <a:lnSpc>
                          <a:spcPct val="115000"/>
                        </a:lnSpc>
                        <a:spcAft>
                          <a:spcPts val="1000"/>
                        </a:spcAft>
                      </a:pPr>
                      <a:r>
                        <a:rPr lang="en-US" sz="1400">
                          <a:latin typeface="Arial"/>
                          <a:ea typeface="Calibri"/>
                          <a:cs typeface="Arial"/>
                        </a:rPr>
                        <a:t>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510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225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210.12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49.952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4864">
                <a:tc>
                  <a:txBody>
                    <a:bodyPr/>
                    <a:lstStyle/>
                    <a:p>
                      <a:pPr algn="ctr" rtl="0">
                        <a:lnSpc>
                          <a:spcPct val="115000"/>
                        </a:lnSpc>
                        <a:spcAft>
                          <a:spcPts val="1000"/>
                        </a:spcAft>
                      </a:pPr>
                      <a:r>
                        <a:rPr lang="en-US" sz="1400">
                          <a:latin typeface="Arial"/>
                          <a:ea typeface="Calibri"/>
                          <a:cs typeface="Arial"/>
                        </a:rPr>
                        <a:t>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470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235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266.84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87.336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3</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4864">
                <a:tc>
                  <a:txBody>
                    <a:bodyPr/>
                    <a:lstStyle/>
                    <a:p>
                      <a:pPr algn="ctr" rtl="0">
                        <a:lnSpc>
                          <a:spcPct val="115000"/>
                        </a:lnSpc>
                        <a:spcAft>
                          <a:spcPts val="1000"/>
                        </a:spcAft>
                      </a:pPr>
                      <a:r>
                        <a:rPr lang="en-US" sz="1400">
                          <a:latin typeface="Arial"/>
                          <a:ea typeface="Calibri"/>
                          <a:cs typeface="Arial"/>
                        </a:rPr>
                        <a:t>7</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600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355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266.84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51.739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4864">
                <a:tc>
                  <a:txBody>
                    <a:bodyPr/>
                    <a:lstStyle/>
                    <a:p>
                      <a:pPr algn="ctr" rtl="0">
                        <a:lnSpc>
                          <a:spcPct val="115000"/>
                        </a:lnSpc>
                        <a:spcAft>
                          <a:spcPts val="1000"/>
                        </a:spcAft>
                      </a:pPr>
                      <a:r>
                        <a:rPr lang="en-US" sz="1400">
                          <a:latin typeface="Arial"/>
                          <a:ea typeface="Calibri"/>
                          <a:cs typeface="Arial"/>
                        </a:rPr>
                        <a:t>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455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256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266.84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57.406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a:latin typeface="Arial"/>
                          <a:ea typeface="Calibri"/>
                          <a:cs typeface="Arial"/>
                        </a:rPr>
                        <a:t>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906">
                <a:tc>
                  <a:txBody>
                    <a:bodyPr/>
                    <a:lstStyle/>
                    <a:p>
                      <a:pPr algn="ctr" rtl="0">
                        <a:lnSpc>
                          <a:spcPct val="115000"/>
                        </a:lnSpc>
                        <a:spcAft>
                          <a:spcPts val="1000"/>
                        </a:spcAft>
                      </a:pPr>
                      <a:r>
                        <a:rPr lang="en-US" sz="1400">
                          <a:latin typeface="Arial"/>
                          <a:ea typeface="Calibri"/>
                          <a:cs typeface="Arial"/>
                        </a:rPr>
                        <a:t> 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600" dirty="0" smtClean="0">
                          <a:latin typeface="Calibri"/>
                          <a:ea typeface="Calibri"/>
                          <a:cs typeface="Arial"/>
                        </a:rPr>
                        <a:t>356</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dirty="0" smtClean="0">
                          <a:latin typeface="Arial"/>
                          <a:ea typeface="Calibri"/>
                          <a:cs typeface="Arial"/>
                        </a:rPr>
                        <a:t>220</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dirty="0" smtClean="0">
                          <a:latin typeface="Arial"/>
                          <a:ea typeface="Calibri"/>
                          <a:cs typeface="Arial"/>
                        </a:rPr>
                        <a:t>241.66</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dirty="0" smtClean="0">
                          <a:latin typeface="Arial"/>
                          <a:ea typeface="Calibri"/>
                          <a:cs typeface="Arial"/>
                        </a:rPr>
                        <a:t>79.95</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400" dirty="0">
                          <a:latin typeface="Arial"/>
                          <a:ea typeface="Calibri"/>
                          <a:cs typeface="Arial"/>
                        </a:rPr>
                        <a:t>5</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804</TotalTime>
  <Words>4495</Words>
  <Application>Microsoft Office PowerPoint</Application>
  <PresentationFormat>On-screen Show (4:3)</PresentationFormat>
  <Paragraphs>2471</Paragraphs>
  <Slides>47</Slides>
  <Notes>0</Notes>
  <HiddenSlides>0</HiddenSlides>
  <MMClips>0</MMClips>
  <ScaleCrop>false</ScaleCrop>
  <HeadingPairs>
    <vt:vector size="4" baseType="variant">
      <vt:variant>
        <vt:lpstr>Theme</vt:lpstr>
      </vt:variant>
      <vt:variant>
        <vt:i4>2</vt:i4>
      </vt:variant>
      <vt:variant>
        <vt:lpstr>Slide Titles</vt:lpstr>
      </vt:variant>
      <vt:variant>
        <vt:i4>47</vt:i4>
      </vt:variant>
    </vt:vector>
  </HeadingPairs>
  <TitlesOfParts>
    <vt:vector size="49" baseType="lpstr">
      <vt:lpstr>Paper</vt:lpstr>
      <vt:lpstr>Metro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Mr.Shalabi</dc:creator>
  <cp:lastModifiedBy>Saleem</cp:lastModifiedBy>
  <cp:revision>99</cp:revision>
  <dcterms:created xsi:type="dcterms:W3CDTF">2006-08-16T00:00:00Z</dcterms:created>
  <dcterms:modified xsi:type="dcterms:W3CDTF">2010-12-11T22:01:46Z</dcterms:modified>
</cp:coreProperties>
</file>