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18288000" cy="10287000"/>
  <p:notesSz cx="6858000" cy="9144000"/>
  <p:embeddedFontLst>
    <p:embeddedFont>
      <p:font typeface="Fira Sans Bold" panose="020B0604020202020204" charset="0"/>
      <p:regular r:id="rId36"/>
    </p:embeddedFont>
    <p:embeddedFont>
      <p:font typeface="Roboto Bold" panose="020B0604020202020204" charset="0"/>
      <p:regular r:id="rId37"/>
    </p:embeddedFont>
    <p:embeddedFont>
      <p:font typeface="Times New Roman Bold" panose="02020803070505020304" pitchFamily="18" charset="0"/>
      <p:bold r:id="rId38"/>
    </p:embeddedFont>
    <p:embeddedFont>
      <p:font typeface="Fira Sans" panose="020B0604020202020204" charset="0"/>
      <p:regular r:id="rId39"/>
    </p:embeddedFont>
    <p:embeddedFont>
      <p:font typeface="Calibri" panose="020F0502020204030204" pitchFamily="34" charset="0"/>
      <p:regular r:id="rId40"/>
      <p:bold r:id="rId41"/>
    </p:embeddedFont>
    <p:embeddedFont>
      <p:font typeface="Arimo" panose="020B0604020202020204" charset="0"/>
      <p:regular r:id="rId42"/>
    </p:embeddedFont>
    <p:embeddedFont>
      <p:font typeface="Open Sans Extra Bold" panose="020B0604020202020204" charset="0"/>
      <p:regular r:id="rId43"/>
    </p:embeddedFont>
    <p:embeddedFont>
      <p:font typeface="Canva Sans Bold" panose="020B0604020202020204" charset="0"/>
      <p:regular r:id="rId44"/>
    </p:embeddedFont>
    <p:embeddedFont>
      <p:font typeface="Arimo Bold" panose="020B0604020202020204" charset="0"/>
      <p:regular r:id="rId45"/>
    </p:embeddedFont>
    <p:embeddedFont>
      <p:font typeface="Aileron Ultra-Bold" panose="020B0604020202020204" charset="0"/>
      <p:regular r:id="rId46"/>
    </p:embeddedFont>
    <p:embeddedFont>
      <p:font typeface="Roboto" panose="020B0604020202020204" charset="0"/>
      <p:regular r:id="rId4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7" d="100"/>
          <a:sy n="47" d="100"/>
        </p:scale>
        <p:origin x="69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4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7.fntdata"/><Relationship Id="rId47" Type="http://schemas.openxmlformats.org/officeDocument/2006/relationships/font" Target="fonts/font12.fntdata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font" Target="fonts/font8.fntdata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Relationship Id="rId46" Type="http://schemas.openxmlformats.org/officeDocument/2006/relationships/font" Target="fonts/font11.fntdata"/><Relationship Id="rId20" Type="http://schemas.openxmlformats.org/officeDocument/2006/relationships/slide" Target="slides/slide19.xml"/><Relationship Id="rId41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05.02.2024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 smtClean="0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2861840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 smtClean="0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1837878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 smtClean="0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83967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 smtClean="0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997132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 smtClean="0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70593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 smtClean="0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833529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 smtClean="0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513557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 smtClean="0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0427571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 smtClean="0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310218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 smtClean="0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3947532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 smtClean="0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143461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49.sv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54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6.png"/><Relationship Id="rId7" Type="http://schemas.openxmlformats.org/officeDocument/2006/relationships/image" Target="../media/image61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59.svg"/><Relationship Id="rId4" Type="http://schemas.openxmlformats.org/officeDocument/2006/relationships/image" Target="../media/image37.png"/><Relationship Id="rId9" Type="http://schemas.openxmlformats.org/officeDocument/2006/relationships/image" Target="../media/image6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7.sv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svg"/><Relationship Id="rId3" Type="http://schemas.openxmlformats.org/officeDocument/2006/relationships/image" Target="../media/image50.png"/><Relationship Id="rId7" Type="http://schemas.openxmlformats.org/officeDocument/2006/relationships/image" Target="../media/image52.png"/><Relationship Id="rId12" Type="http://schemas.openxmlformats.org/officeDocument/2006/relationships/image" Target="../media/image83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svg"/><Relationship Id="rId11" Type="http://schemas.openxmlformats.org/officeDocument/2006/relationships/image" Target="../media/image54.png"/><Relationship Id="rId5" Type="http://schemas.openxmlformats.org/officeDocument/2006/relationships/image" Target="../media/image51.png"/><Relationship Id="rId10" Type="http://schemas.openxmlformats.org/officeDocument/2006/relationships/image" Target="../media/image81.svg"/><Relationship Id="rId4" Type="http://schemas.openxmlformats.org/officeDocument/2006/relationships/image" Target="../media/image75.svg"/><Relationship Id="rId9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svg"/><Relationship Id="rId5" Type="http://schemas.openxmlformats.org/officeDocument/2006/relationships/image" Target="../media/image56.png"/><Relationship Id="rId4" Type="http://schemas.openxmlformats.org/officeDocument/2006/relationships/image" Target="../media/image85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2.sv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94.svg"/><Relationship Id="rId7" Type="http://schemas.openxmlformats.org/officeDocument/2006/relationships/image" Target="../media/image98.sv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96.svg"/><Relationship Id="rId4" Type="http://schemas.openxmlformats.org/officeDocument/2006/relationships/image" Target="../media/image61.png"/><Relationship Id="rId9" Type="http://schemas.openxmlformats.org/officeDocument/2006/relationships/image" Target="../media/image100.sv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sv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sv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9.svg"/><Relationship Id="rId4" Type="http://schemas.openxmlformats.org/officeDocument/2006/relationships/image" Target="../media/image5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sv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17.sv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13.png"/><Relationship Id="rId4" Type="http://schemas.openxmlformats.org/officeDocument/2006/relationships/image" Target="../media/image23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svg"/><Relationship Id="rId5" Type="http://schemas.openxmlformats.org/officeDocument/2006/relationships/image" Target="../media/image17.png"/><Relationship Id="rId4" Type="http://schemas.openxmlformats.org/officeDocument/2006/relationships/image" Target="../media/image3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304410" y="2746989"/>
            <a:ext cx="5954890" cy="6511311"/>
          </a:xfrm>
          <a:custGeom>
            <a:avLst/>
            <a:gdLst/>
            <a:ahLst/>
            <a:cxnLst/>
            <a:rect l="l" t="t" r="r" b="b"/>
            <a:pathLst>
              <a:path w="5954890" h="6511311">
                <a:moveTo>
                  <a:pt x="0" y="0"/>
                </a:moveTo>
                <a:lnTo>
                  <a:pt x="5954890" y="0"/>
                </a:lnTo>
                <a:lnTo>
                  <a:pt x="5954890" y="6511311"/>
                </a:lnTo>
                <a:lnTo>
                  <a:pt x="0" y="651131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406295" y="380551"/>
            <a:ext cx="1759682" cy="1759682"/>
          </a:xfrm>
          <a:custGeom>
            <a:avLst/>
            <a:gdLst/>
            <a:ahLst/>
            <a:cxnLst/>
            <a:rect l="l" t="t" r="r" b="b"/>
            <a:pathLst>
              <a:path w="1759682" h="1759682">
                <a:moveTo>
                  <a:pt x="0" y="0"/>
                </a:moveTo>
                <a:lnTo>
                  <a:pt x="1759682" y="0"/>
                </a:lnTo>
                <a:lnTo>
                  <a:pt x="1759682" y="1759682"/>
                </a:lnTo>
                <a:lnTo>
                  <a:pt x="0" y="175968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902592" y="2755822"/>
            <a:ext cx="10401818" cy="25975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67"/>
              </a:lnSpc>
            </a:pPr>
            <a:r>
              <a:rPr lang="en-US" sz="4976">
                <a:solidFill>
                  <a:srgbClr val="172850"/>
                </a:solidFill>
                <a:latin typeface="Fira Sans Bold"/>
              </a:rPr>
              <a:t>Analytic Hierarchical Process - Based Supplier Selection in Dental Healthcare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4308694" y="6051206"/>
            <a:ext cx="3490630" cy="4550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799">
                <a:solidFill>
                  <a:srgbClr val="172850"/>
                </a:solidFill>
                <a:latin typeface="Arimo Bold"/>
              </a:rPr>
              <a:t>Graduation Project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590414" y="7857429"/>
            <a:ext cx="7026176" cy="4323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</a:pPr>
            <a:r>
              <a:rPr lang="en-US" sz="2200">
                <a:solidFill>
                  <a:srgbClr val="172850"/>
                </a:solidFill>
                <a:latin typeface="Roboto"/>
              </a:rPr>
              <a:t>By: Balsam Khalil   Maya Abu Arayes   Raghad Shehadeh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927518" y="8534003"/>
            <a:ext cx="4355322" cy="4323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</a:pPr>
            <a:r>
              <a:rPr lang="en-US" sz="2200">
                <a:solidFill>
                  <a:srgbClr val="172850"/>
                </a:solidFill>
                <a:latin typeface="Roboto"/>
              </a:rPr>
              <a:t>Supervisor: Dr. Yahya Saleh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05825" y="896658"/>
            <a:ext cx="16276350" cy="942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6000">
                <a:solidFill>
                  <a:srgbClr val="728F99"/>
                </a:solidFill>
                <a:latin typeface="Arimo Bold"/>
              </a:rPr>
              <a:t>2.2 Earlier Courses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1999601" y="5026754"/>
            <a:ext cx="3503447" cy="3034312"/>
            <a:chOff x="0" y="0"/>
            <a:chExt cx="6202680" cy="53721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202680" cy="5372100"/>
            </a:xfrm>
            <a:custGeom>
              <a:avLst/>
              <a:gdLst/>
              <a:ahLst/>
              <a:cxnLst/>
              <a:rect l="l" t="t" r="r" b="b"/>
              <a:pathLst>
                <a:path w="6202680" h="5372100">
                  <a:moveTo>
                    <a:pt x="4652010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4652010" y="5372100"/>
                  </a:lnTo>
                  <a:lnTo>
                    <a:pt x="6202680" y="2686050"/>
                  </a:lnTo>
                  <a:lnTo>
                    <a:pt x="4652010" y="0"/>
                  </a:lnTo>
                  <a:close/>
                </a:path>
              </a:pathLst>
            </a:custGeom>
            <a:solidFill>
              <a:srgbClr val="597179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4695939" y="3030258"/>
            <a:ext cx="3503447" cy="3034312"/>
            <a:chOff x="0" y="0"/>
            <a:chExt cx="6202680" cy="53721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202680" cy="5372100"/>
            </a:xfrm>
            <a:custGeom>
              <a:avLst/>
              <a:gdLst/>
              <a:ahLst/>
              <a:cxnLst/>
              <a:rect l="l" t="t" r="r" b="b"/>
              <a:pathLst>
                <a:path w="6202680" h="5372100">
                  <a:moveTo>
                    <a:pt x="4652010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4652010" y="5372100"/>
                  </a:lnTo>
                  <a:lnTo>
                    <a:pt x="6202680" y="2686050"/>
                  </a:lnTo>
                  <a:lnTo>
                    <a:pt x="4652010" y="0"/>
                  </a:lnTo>
                  <a:close/>
                </a:path>
              </a:pathLst>
            </a:custGeom>
            <a:solidFill>
              <a:srgbClr val="728F99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7392277" y="5026754"/>
            <a:ext cx="3503447" cy="3034312"/>
            <a:chOff x="0" y="0"/>
            <a:chExt cx="6202680" cy="53721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202680" cy="5372100"/>
            </a:xfrm>
            <a:custGeom>
              <a:avLst/>
              <a:gdLst/>
              <a:ahLst/>
              <a:cxnLst/>
              <a:rect l="l" t="t" r="r" b="b"/>
              <a:pathLst>
                <a:path w="6202680" h="5372100">
                  <a:moveTo>
                    <a:pt x="4652010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4652010" y="5372100"/>
                  </a:lnTo>
                  <a:lnTo>
                    <a:pt x="6202680" y="2686050"/>
                  </a:lnTo>
                  <a:lnTo>
                    <a:pt x="4652010" y="0"/>
                  </a:lnTo>
                  <a:close/>
                </a:path>
              </a:pathLst>
            </a:custGeom>
            <a:solidFill>
              <a:srgbClr val="597179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0088615" y="3030258"/>
            <a:ext cx="3503447" cy="3034312"/>
            <a:chOff x="0" y="0"/>
            <a:chExt cx="6202680" cy="53721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6202680" cy="5372100"/>
            </a:xfrm>
            <a:custGeom>
              <a:avLst/>
              <a:gdLst/>
              <a:ahLst/>
              <a:cxnLst/>
              <a:rect l="l" t="t" r="r" b="b"/>
              <a:pathLst>
                <a:path w="6202680" h="5372100">
                  <a:moveTo>
                    <a:pt x="4652010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4652010" y="5372100"/>
                  </a:lnTo>
                  <a:lnTo>
                    <a:pt x="6202680" y="2686050"/>
                  </a:lnTo>
                  <a:lnTo>
                    <a:pt x="4652010" y="0"/>
                  </a:lnTo>
                  <a:close/>
                </a:path>
              </a:pathLst>
            </a:custGeom>
            <a:solidFill>
              <a:srgbClr val="728F99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12784952" y="5026754"/>
            <a:ext cx="3503447" cy="3034312"/>
            <a:chOff x="0" y="0"/>
            <a:chExt cx="6202680" cy="53721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6202680" cy="5372100"/>
            </a:xfrm>
            <a:custGeom>
              <a:avLst/>
              <a:gdLst/>
              <a:ahLst/>
              <a:cxnLst/>
              <a:rect l="l" t="t" r="r" b="b"/>
              <a:pathLst>
                <a:path w="6202680" h="5372100">
                  <a:moveTo>
                    <a:pt x="4652010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4652010" y="5372100"/>
                  </a:lnTo>
                  <a:lnTo>
                    <a:pt x="6202680" y="2686050"/>
                  </a:lnTo>
                  <a:lnTo>
                    <a:pt x="4652010" y="0"/>
                  </a:lnTo>
                  <a:close/>
                </a:path>
              </a:pathLst>
            </a:custGeom>
            <a:solidFill>
              <a:srgbClr val="597179"/>
            </a:solidFill>
          </p:spPr>
        </p:sp>
      </p:grpSp>
      <p:sp>
        <p:nvSpPr>
          <p:cNvPr id="13" name="TextBox 13"/>
          <p:cNvSpPr txBox="1"/>
          <p:nvPr/>
        </p:nvSpPr>
        <p:spPr>
          <a:xfrm>
            <a:off x="8002896" y="5877160"/>
            <a:ext cx="2282207" cy="1257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79"/>
              </a:lnSpc>
              <a:spcBef>
                <a:spcPct val="0"/>
              </a:spcBef>
            </a:pPr>
            <a:r>
              <a:rPr lang="en-US" sz="3899">
                <a:solidFill>
                  <a:srgbClr val="FEFDFD"/>
                </a:solidFill>
                <a:latin typeface="Times New Roman Bold"/>
              </a:rPr>
              <a:t>Decision Analysis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306558" y="4042589"/>
            <a:ext cx="2282207" cy="952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  <a:spcBef>
                <a:spcPct val="0"/>
              </a:spcBef>
            </a:pPr>
            <a:r>
              <a:rPr lang="en-US" sz="2999">
                <a:solidFill>
                  <a:srgbClr val="FEFDFD"/>
                </a:solidFill>
                <a:latin typeface="Times New Roman Bold"/>
              </a:rPr>
              <a:t>Supply Chain Management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610221" y="6039085"/>
            <a:ext cx="2282207" cy="952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  <a:spcBef>
                <a:spcPct val="0"/>
              </a:spcBef>
            </a:pPr>
            <a:r>
              <a:rPr lang="en-US" sz="2999">
                <a:solidFill>
                  <a:srgbClr val="FEFDFD"/>
                </a:solidFill>
                <a:latin typeface="Times New Roman Bold"/>
              </a:rPr>
              <a:t>Total Quality Management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0699234" y="3818751"/>
            <a:ext cx="2282207" cy="1400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  <a:spcBef>
                <a:spcPct val="0"/>
              </a:spcBef>
            </a:pPr>
            <a:r>
              <a:rPr lang="en-US" sz="2999">
                <a:solidFill>
                  <a:srgbClr val="FEFDFD"/>
                </a:solidFill>
                <a:latin typeface="Times New Roman Bold"/>
              </a:rPr>
              <a:t>Methods of Quantitative Analysis II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3395572" y="5815248"/>
            <a:ext cx="2282207" cy="1400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  <a:spcBef>
                <a:spcPct val="0"/>
              </a:spcBef>
            </a:pPr>
            <a:r>
              <a:rPr lang="en-US" sz="2999">
                <a:solidFill>
                  <a:srgbClr val="FEFDFD"/>
                </a:solidFill>
                <a:latin typeface="Times New Roman Bold"/>
              </a:rPr>
              <a:t>Computer Applications Lab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3018477"/>
            <a:ext cx="9071797" cy="40976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920"/>
              </a:lnSpc>
            </a:pPr>
            <a:r>
              <a:rPr lang="en-US" sz="7800">
                <a:solidFill>
                  <a:srgbClr val="172850"/>
                </a:solidFill>
                <a:latin typeface="Canva Sans Bold"/>
              </a:rPr>
              <a:t>03</a:t>
            </a:r>
          </a:p>
          <a:p>
            <a:pPr algn="ctr">
              <a:lnSpc>
                <a:spcPts val="10920"/>
              </a:lnSpc>
            </a:pPr>
            <a:r>
              <a:rPr lang="en-US" sz="7800">
                <a:solidFill>
                  <a:srgbClr val="172850"/>
                </a:solidFill>
                <a:latin typeface="Canva Sans Bold"/>
              </a:rPr>
              <a:t>Literature Review &amp; Previous Studies </a:t>
            </a:r>
          </a:p>
        </p:txBody>
      </p:sp>
      <p:sp>
        <p:nvSpPr>
          <p:cNvPr id="3" name="Freeform 3"/>
          <p:cNvSpPr/>
          <p:nvPr/>
        </p:nvSpPr>
        <p:spPr>
          <a:xfrm>
            <a:off x="12872859" y="3402570"/>
            <a:ext cx="4386441" cy="5445920"/>
          </a:xfrm>
          <a:custGeom>
            <a:avLst/>
            <a:gdLst/>
            <a:ahLst/>
            <a:cxnLst/>
            <a:rect l="l" t="t" r="r" b="b"/>
            <a:pathLst>
              <a:path w="4386441" h="5445920">
                <a:moveTo>
                  <a:pt x="0" y="0"/>
                </a:moveTo>
                <a:lnTo>
                  <a:pt x="4386441" y="0"/>
                </a:lnTo>
                <a:lnTo>
                  <a:pt x="4386441" y="5445919"/>
                </a:lnTo>
                <a:lnTo>
                  <a:pt x="0" y="544591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045224" y="2815346"/>
            <a:ext cx="6197552" cy="5537378"/>
          </a:xfrm>
          <a:custGeom>
            <a:avLst/>
            <a:gdLst/>
            <a:ahLst/>
            <a:cxnLst/>
            <a:rect l="l" t="t" r="r" b="b"/>
            <a:pathLst>
              <a:path w="6197552" h="5537378">
                <a:moveTo>
                  <a:pt x="0" y="0"/>
                </a:moveTo>
                <a:lnTo>
                  <a:pt x="6197552" y="0"/>
                </a:lnTo>
                <a:lnTo>
                  <a:pt x="6197552" y="5537378"/>
                </a:lnTo>
                <a:lnTo>
                  <a:pt x="0" y="55373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5898829" y="923925"/>
            <a:ext cx="6490342" cy="8305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sz="4800">
                <a:solidFill>
                  <a:srgbClr val="35555F"/>
                </a:solidFill>
                <a:latin typeface="Fira Sans Bold"/>
              </a:rPr>
              <a:t>Literature Review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028700" y="3384511"/>
            <a:ext cx="1509819" cy="361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79"/>
              </a:lnSpc>
              <a:spcBef>
                <a:spcPct val="0"/>
              </a:spcBef>
            </a:pPr>
            <a:r>
              <a:rPr lang="en-US" sz="2400">
                <a:solidFill>
                  <a:srgbClr val="AECAD3"/>
                </a:solidFill>
                <a:latin typeface="Fira Sans Bold"/>
              </a:rPr>
              <a:t>1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028700" y="5390449"/>
            <a:ext cx="1509819" cy="361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2879"/>
              </a:lnSpc>
              <a:spcBef>
                <a:spcPct val="0"/>
              </a:spcBef>
            </a:pPr>
            <a:r>
              <a:rPr lang="en-US" sz="2400" u="none" strike="noStrike">
                <a:solidFill>
                  <a:srgbClr val="AECAD3"/>
                </a:solidFill>
                <a:latin typeface="Fira Sans Bold"/>
              </a:rPr>
              <a:t>2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38225" y="7400224"/>
            <a:ext cx="1509819" cy="361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2879"/>
              </a:lnSpc>
              <a:spcBef>
                <a:spcPct val="0"/>
              </a:spcBef>
            </a:pPr>
            <a:r>
              <a:rPr lang="en-US" sz="2400" u="none" strike="noStrike">
                <a:solidFill>
                  <a:srgbClr val="AECAD3"/>
                </a:solidFill>
                <a:latin typeface="Fira Sans Bold"/>
              </a:rPr>
              <a:t>3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28700" y="3974552"/>
            <a:ext cx="2668280" cy="723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79"/>
              </a:lnSpc>
            </a:pPr>
            <a:r>
              <a:rPr lang="en-US" sz="2400">
                <a:solidFill>
                  <a:srgbClr val="35555F"/>
                </a:solidFill>
                <a:latin typeface="Fira Sans Bold"/>
              </a:rPr>
              <a:t>Decision Analysis</a:t>
            </a:r>
          </a:p>
          <a:p>
            <a:pPr>
              <a:lnSpc>
                <a:spcPts val="2879"/>
              </a:lnSpc>
              <a:spcBef>
                <a:spcPct val="0"/>
              </a:spcBef>
            </a:pPr>
            <a:endParaRPr lang="en-US" sz="2400">
              <a:solidFill>
                <a:srgbClr val="35555F"/>
              </a:solidFill>
              <a:latin typeface="Fira Sans Bold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028700" y="5980999"/>
            <a:ext cx="2668280" cy="723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79"/>
              </a:lnSpc>
              <a:spcBef>
                <a:spcPct val="0"/>
              </a:spcBef>
            </a:pPr>
            <a:r>
              <a:rPr lang="en-US" sz="2400">
                <a:solidFill>
                  <a:srgbClr val="35555F"/>
                </a:solidFill>
                <a:latin typeface="Fira Sans Bold"/>
              </a:rPr>
              <a:t>Multi – Criteria Decision Analysis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28700" y="7990774"/>
            <a:ext cx="2668280" cy="361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79"/>
              </a:lnSpc>
              <a:spcBef>
                <a:spcPct val="0"/>
              </a:spcBef>
            </a:pPr>
            <a:r>
              <a:rPr lang="en-US" sz="2400">
                <a:solidFill>
                  <a:srgbClr val="35555F"/>
                </a:solidFill>
                <a:latin typeface="Fira Sans Bold"/>
              </a:rPr>
              <a:t>Supply Chain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5749481" y="3384511"/>
            <a:ext cx="1509819" cy="361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879"/>
              </a:lnSpc>
              <a:spcBef>
                <a:spcPct val="0"/>
              </a:spcBef>
            </a:pPr>
            <a:r>
              <a:rPr lang="en-US" sz="2400">
                <a:solidFill>
                  <a:srgbClr val="AECAD3"/>
                </a:solidFill>
                <a:latin typeface="Fira Sans Bold"/>
              </a:rPr>
              <a:t>4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5747976" y="5390449"/>
            <a:ext cx="1509819" cy="361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879"/>
              </a:lnSpc>
              <a:spcBef>
                <a:spcPct val="0"/>
              </a:spcBef>
            </a:pPr>
            <a:r>
              <a:rPr lang="en-US" sz="2400">
                <a:solidFill>
                  <a:srgbClr val="AECAD3"/>
                </a:solidFill>
                <a:latin typeface="Fira Sans Bold"/>
              </a:rPr>
              <a:t>5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5747976" y="7400224"/>
            <a:ext cx="1509819" cy="361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879"/>
              </a:lnSpc>
              <a:spcBef>
                <a:spcPct val="0"/>
              </a:spcBef>
            </a:pPr>
            <a:r>
              <a:rPr lang="en-US" sz="2400">
                <a:solidFill>
                  <a:srgbClr val="AECAD3"/>
                </a:solidFill>
                <a:latin typeface="Fira Sans Bold"/>
              </a:rPr>
              <a:t>6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4595451" y="3974552"/>
            <a:ext cx="2668280" cy="723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879"/>
              </a:lnSpc>
              <a:spcBef>
                <a:spcPct val="0"/>
              </a:spcBef>
            </a:pPr>
            <a:r>
              <a:rPr lang="en-US" sz="2400">
                <a:solidFill>
                  <a:srgbClr val="35555F"/>
                </a:solidFill>
                <a:latin typeface="Fira Sans Bold"/>
              </a:rPr>
              <a:t>Supplier Selection and Evaluation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4595451" y="5980999"/>
            <a:ext cx="2668280" cy="361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879"/>
              </a:lnSpc>
              <a:spcBef>
                <a:spcPct val="0"/>
              </a:spcBef>
            </a:pPr>
            <a:r>
              <a:rPr lang="en-US" sz="2400">
                <a:solidFill>
                  <a:srgbClr val="35555F"/>
                </a:solidFill>
                <a:latin typeface="Fira Sans Bold"/>
              </a:rPr>
              <a:t>Dental Health Care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4595451" y="7990774"/>
            <a:ext cx="2668280" cy="723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879"/>
              </a:lnSpc>
              <a:spcBef>
                <a:spcPct val="0"/>
              </a:spcBef>
            </a:pPr>
            <a:r>
              <a:rPr lang="en-US" sz="2400">
                <a:solidFill>
                  <a:srgbClr val="35555F"/>
                </a:solidFill>
                <a:latin typeface="Fira Sans Bold"/>
              </a:rPr>
              <a:t>Analytic Hierarchy Process (AHP)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984825" y="1417923"/>
            <a:ext cx="6318349" cy="571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59"/>
              </a:lnSpc>
              <a:spcBef>
                <a:spcPct val="0"/>
              </a:spcBef>
            </a:pPr>
            <a:r>
              <a:rPr lang="en-US" sz="3799">
                <a:solidFill>
                  <a:srgbClr val="0B4550"/>
                </a:solidFill>
                <a:latin typeface="Fira Sans Bold"/>
              </a:rPr>
              <a:t>Supplier selection using AHP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1028700" y="6238875"/>
            <a:ext cx="7558800" cy="2754280"/>
            <a:chOff x="0" y="0"/>
            <a:chExt cx="10078400" cy="3672374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0078339" cy="3672319"/>
            </a:xfrm>
            <a:custGeom>
              <a:avLst/>
              <a:gdLst/>
              <a:ahLst/>
              <a:cxnLst/>
              <a:rect l="l" t="t" r="r" b="b"/>
              <a:pathLst>
                <a:path w="10078339" h="3672319">
                  <a:moveTo>
                    <a:pt x="0" y="0"/>
                  </a:moveTo>
                  <a:lnTo>
                    <a:pt x="10078339" y="0"/>
                  </a:lnTo>
                  <a:lnTo>
                    <a:pt x="10078339" y="3672319"/>
                  </a:lnTo>
                  <a:lnTo>
                    <a:pt x="0" y="3672319"/>
                  </a:lnTo>
                  <a:close/>
                </a:path>
              </a:pathLst>
            </a:custGeom>
            <a:solidFill>
              <a:srgbClr val="728F99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028700" y="2913348"/>
            <a:ext cx="7558800" cy="2754280"/>
            <a:chOff x="0" y="0"/>
            <a:chExt cx="10078400" cy="367237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0078339" cy="3672319"/>
            </a:xfrm>
            <a:custGeom>
              <a:avLst/>
              <a:gdLst/>
              <a:ahLst/>
              <a:cxnLst/>
              <a:rect l="l" t="t" r="r" b="b"/>
              <a:pathLst>
                <a:path w="10078339" h="3672319">
                  <a:moveTo>
                    <a:pt x="0" y="0"/>
                  </a:moveTo>
                  <a:lnTo>
                    <a:pt x="10078339" y="0"/>
                  </a:lnTo>
                  <a:lnTo>
                    <a:pt x="10078339" y="3672319"/>
                  </a:lnTo>
                  <a:lnTo>
                    <a:pt x="0" y="3672319"/>
                  </a:lnTo>
                  <a:close/>
                </a:path>
              </a:pathLst>
            </a:custGeom>
            <a:solidFill>
              <a:srgbClr val="35555F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9700500" y="2913348"/>
            <a:ext cx="7558800" cy="2754280"/>
            <a:chOff x="0" y="0"/>
            <a:chExt cx="10078400" cy="367237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0078339" cy="3672319"/>
            </a:xfrm>
            <a:custGeom>
              <a:avLst/>
              <a:gdLst/>
              <a:ahLst/>
              <a:cxnLst/>
              <a:rect l="l" t="t" r="r" b="b"/>
              <a:pathLst>
                <a:path w="10078339" h="3672319">
                  <a:moveTo>
                    <a:pt x="0" y="0"/>
                  </a:moveTo>
                  <a:lnTo>
                    <a:pt x="10078339" y="0"/>
                  </a:lnTo>
                  <a:lnTo>
                    <a:pt x="10078339" y="3672319"/>
                  </a:lnTo>
                  <a:lnTo>
                    <a:pt x="0" y="3672319"/>
                  </a:lnTo>
                  <a:close/>
                </a:path>
              </a:pathLst>
            </a:custGeom>
            <a:solidFill>
              <a:srgbClr val="728F99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9700500" y="6238875"/>
            <a:ext cx="7558800" cy="2754280"/>
            <a:chOff x="0" y="0"/>
            <a:chExt cx="10078400" cy="3672374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0078339" cy="3672319"/>
            </a:xfrm>
            <a:custGeom>
              <a:avLst/>
              <a:gdLst/>
              <a:ahLst/>
              <a:cxnLst/>
              <a:rect l="l" t="t" r="r" b="b"/>
              <a:pathLst>
                <a:path w="10078339" h="3672319">
                  <a:moveTo>
                    <a:pt x="0" y="0"/>
                  </a:moveTo>
                  <a:lnTo>
                    <a:pt x="10078339" y="0"/>
                  </a:lnTo>
                  <a:lnTo>
                    <a:pt x="10078339" y="3672319"/>
                  </a:lnTo>
                  <a:lnTo>
                    <a:pt x="0" y="3672319"/>
                  </a:lnTo>
                  <a:close/>
                </a:path>
              </a:pathLst>
            </a:custGeom>
            <a:solidFill>
              <a:srgbClr val="35555F"/>
            </a:solidFill>
          </p:spPr>
        </p:sp>
      </p:grpSp>
      <p:sp>
        <p:nvSpPr>
          <p:cNvPr id="11" name="TextBox 11"/>
          <p:cNvSpPr txBox="1"/>
          <p:nvPr/>
        </p:nvSpPr>
        <p:spPr>
          <a:xfrm>
            <a:off x="1028700" y="4048125"/>
            <a:ext cx="7558800" cy="1095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8160" lvl="1" indent="-259080">
              <a:lnSpc>
                <a:spcPts val="2879"/>
              </a:lnSpc>
              <a:buFont typeface="Arial"/>
              <a:buChar char="•"/>
            </a:pPr>
            <a:r>
              <a:rPr lang="en-US" sz="2400">
                <a:solidFill>
                  <a:srgbClr val="FFFFFF"/>
                </a:solidFill>
                <a:latin typeface="Roboto"/>
              </a:rPr>
              <a:t>Used AHP &amp; Monte Carlo </a:t>
            </a:r>
          </a:p>
          <a:p>
            <a:pPr marL="518160" lvl="1" indent="-259080">
              <a:lnSpc>
                <a:spcPts val="2879"/>
              </a:lnSpc>
              <a:buFont typeface="Arial"/>
              <a:buChar char="•"/>
            </a:pPr>
            <a:r>
              <a:rPr lang="en-US" sz="2400">
                <a:solidFill>
                  <a:srgbClr val="FFFFFF"/>
                </a:solidFill>
                <a:latin typeface="Roboto"/>
              </a:rPr>
              <a:t>Developed a model to measure service quality</a:t>
            </a:r>
          </a:p>
          <a:p>
            <a:pPr>
              <a:lnSpc>
                <a:spcPts val="2879"/>
              </a:lnSpc>
            </a:pPr>
            <a:endParaRPr lang="en-US" sz="24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325289" y="3303093"/>
            <a:ext cx="2415034" cy="371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79"/>
              </a:lnSpc>
              <a:spcBef>
                <a:spcPct val="0"/>
              </a:spcBef>
            </a:pPr>
            <a:r>
              <a:rPr lang="en-US" sz="2400">
                <a:solidFill>
                  <a:srgbClr val="FFFFFF"/>
                </a:solidFill>
                <a:latin typeface="Roboto Bold"/>
              </a:rPr>
              <a:t>Hsu &amp; Pan (2009)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9969491" y="3303093"/>
            <a:ext cx="3510409" cy="371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79"/>
              </a:lnSpc>
              <a:spcBef>
                <a:spcPct val="0"/>
              </a:spcBef>
            </a:pPr>
            <a:r>
              <a:rPr lang="en-US" sz="2400">
                <a:solidFill>
                  <a:srgbClr val="FFFFFF"/>
                </a:solidFill>
                <a:latin typeface="Roboto Bold"/>
              </a:rPr>
              <a:t>Kumcu &amp; Ozyoruk (2020) 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700500" y="4048125"/>
            <a:ext cx="7558800" cy="733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8160" lvl="1" indent="-259080">
              <a:lnSpc>
                <a:spcPts val="2879"/>
              </a:lnSpc>
              <a:buFont typeface="Arial"/>
              <a:buChar char="•"/>
            </a:pPr>
            <a:r>
              <a:rPr lang="en-US" sz="2400">
                <a:solidFill>
                  <a:srgbClr val="FFFFFF"/>
                </a:solidFill>
                <a:latin typeface="Roboto"/>
              </a:rPr>
              <a:t>Used AHP &amp; 0-1 programming</a:t>
            </a:r>
          </a:p>
          <a:p>
            <a:pPr marL="518160" lvl="1" indent="-259080">
              <a:lnSpc>
                <a:spcPts val="2879"/>
              </a:lnSpc>
              <a:buFont typeface="Arial"/>
              <a:buChar char="•"/>
            </a:pPr>
            <a:r>
              <a:rPr lang="en-US" sz="2400">
                <a:solidFill>
                  <a:srgbClr val="FFFFFF"/>
                </a:solidFill>
                <a:latin typeface="Roboto"/>
              </a:rPr>
              <a:t>Quality the most important criteria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028700" y="7543106"/>
            <a:ext cx="7558800" cy="733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8160" lvl="1" indent="-259080">
              <a:lnSpc>
                <a:spcPts val="2879"/>
              </a:lnSpc>
              <a:buFont typeface="Arial"/>
              <a:buChar char="•"/>
            </a:pPr>
            <a:r>
              <a:rPr lang="en-US" sz="2400">
                <a:solidFill>
                  <a:srgbClr val="FFFFFF"/>
                </a:solidFill>
                <a:latin typeface="Roboto"/>
              </a:rPr>
              <a:t>Used TOPSIS &amp; Linear Programming</a:t>
            </a:r>
          </a:p>
          <a:p>
            <a:pPr marL="518160" lvl="1" indent="-259080">
              <a:lnSpc>
                <a:spcPts val="2879"/>
              </a:lnSpc>
              <a:buFont typeface="Arial"/>
              <a:buChar char="•"/>
            </a:pPr>
            <a:r>
              <a:rPr lang="en-US" sz="2400">
                <a:solidFill>
                  <a:srgbClr val="FFFFFF"/>
                </a:solidFill>
                <a:latin typeface="Roboto"/>
              </a:rPr>
              <a:t>To identify best orthodontic brackets supplier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325289" y="6584024"/>
            <a:ext cx="2930575" cy="371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79"/>
              </a:lnSpc>
              <a:spcBef>
                <a:spcPct val="0"/>
              </a:spcBef>
            </a:pPr>
            <a:r>
              <a:rPr lang="en-US" sz="2400">
                <a:solidFill>
                  <a:srgbClr val="FFFFFF"/>
                </a:solidFill>
                <a:latin typeface="Roboto Bold"/>
              </a:rPr>
              <a:t>Erdebilli et al., (2021)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9700500" y="7543106"/>
            <a:ext cx="7558800" cy="733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8160" lvl="1" indent="-259080">
              <a:lnSpc>
                <a:spcPts val="2879"/>
              </a:lnSpc>
              <a:buFont typeface="Arial"/>
              <a:buChar char="•"/>
            </a:pPr>
            <a:r>
              <a:rPr lang="en-US" sz="2400">
                <a:solidFill>
                  <a:srgbClr val="FFFFFF"/>
                </a:solidFill>
                <a:latin typeface="Roboto"/>
              </a:rPr>
              <a:t>Used integrated fuzzy AHP-TOPSIS  </a:t>
            </a:r>
          </a:p>
          <a:p>
            <a:pPr marL="518160" lvl="1" indent="-259080">
              <a:lnSpc>
                <a:spcPts val="2879"/>
              </a:lnSpc>
              <a:buFont typeface="Arial"/>
              <a:buChar char="•"/>
            </a:pPr>
            <a:r>
              <a:rPr lang="en-US" sz="2400">
                <a:solidFill>
                  <a:srgbClr val="FFFFFF"/>
                </a:solidFill>
                <a:latin typeface="Roboto"/>
              </a:rPr>
              <a:t>Quality the most crucial factor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9969491" y="6584024"/>
            <a:ext cx="2881908" cy="371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79"/>
              </a:lnSpc>
              <a:spcBef>
                <a:spcPct val="0"/>
              </a:spcBef>
            </a:pPr>
            <a:r>
              <a:rPr lang="en-US" sz="2400">
                <a:solidFill>
                  <a:srgbClr val="FFFFFF"/>
                </a:solidFill>
                <a:latin typeface="Roboto Bold"/>
              </a:rPr>
              <a:t>Ali &amp; Kassam (2022)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3344078"/>
            <a:ext cx="6726875" cy="5503806"/>
          </a:xfrm>
          <a:custGeom>
            <a:avLst/>
            <a:gdLst/>
            <a:ahLst/>
            <a:cxnLst/>
            <a:rect l="l" t="t" r="r" b="b"/>
            <a:pathLst>
              <a:path w="6726875" h="5503806">
                <a:moveTo>
                  <a:pt x="0" y="0"/>
                </a:moveTo>
                <a:lnTo>
                  <a:pt x="6726875" y="0"/>
                </a:lnTo>
                <a:lnTo>
                  <a:pt x="6726875" y="5503807"/>
                </a:lnTo>
                <a:lnTo>
                  <a:pt x="0" y="55038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8187503" y="3018477"/>
            <a:ext cx="9071797" cy="27165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920"/>
              </a:lnSpc>
            </a:pPr>
            <a:r>
              <a:rPr lang="en-US" sz="7800">
                <a:solidFill>
                  <a:srgbClr val="172850"/>
                </a:solidFill>
                <a:latin typeface="Canva Sans Bold"/>
              </a:rPr>
              <a:t>04</a:t>
            </a:r>
          </a:p>
          <a:p>
            <a:pPr algn="ctr">
              <a:lnSpc>
                <a:spcPts val="10920"/>
              </a:lnSpc>
            </a:pPr>
            <a:r>
              <a:rPr lang="en-US" sz="7800">
                <a:solidFill>
                  <a:srgbClr val="172850"/>
                </a:solidFill>
                <a:latin typeface="Canva Sans Bold"/>
              </a:rPr>
              <a:t>Methodology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17791" y="4237028"/>
            <a:ext cx="15656383" cy="3649669"/>
          </a:xfrm>
          <a:custGeom>
            <a:avLst/>
            <a:gdLst/>
            <a:ahLst/>
            <a:cxnLst/>
            <a:rect l="l" t="t" r="r" b="b"/>
            <a:pathLst>
              <a:path w="15656383" h="3649669">
                <a:moveTo>
                  <a:pt x="0" y="0"/>
                </a:moveTo>
                <a:lnTo>
                  <a:pt x="15656383" y="0"/>
                </a:lnTo>
                <a:lnTo>
                  <a:pt x="15656383" y="3649669"/>
                </a:lnTo>
                <a:lnTo>
                  <a:pt x="0" y="36496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05825" y="673026"/>
            <a:ext cx="16276350" cy="942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6000">
                <a:solidFill>
                  <a:srgbClr val="0B4550"/>
                </a:solidFill>
                <a:latin typeface="Arimo Bold"/>
              </a:rPr>
              <a:t>Methodology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753787" y="3238299"/>
            <a:ext cx="4483966" cy="371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79"/>
              </a:lnSpc>
            </a:pPr>
            <a:r>
              <a:rPr lang="en-US" sz="2400">
                <a:solidFill>
                  <a:srgbClr val="46717F"/>
                </a:solidFill>
                <a:latin typeface="Roboto Bold"/>
              </a:rPr>
              <a:t>Qualitative &amp; Quantitative 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986214" y="2463726"/>
            <a:ext cx="4019111" cy="5650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16"/>
              </a:lnSpc>
            </a:pPr>
            <a:r>
              <a:rPr lang="en-US" sz="3200">
                <a:solidFill>
                  <a:srgbClr val="0B4550"/>
                </a:solidFill>
                <a:latin typeface="Arimo Bold"/>
              </a:rPr>
              <a:t>1. Study Approach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7514565" y="3238299"/>
            <a:ext cx="3850151" cy="371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2879"/>
              </a:lnSpc>
              <a:spcBef>
                <a:spcPct val="0"/>
              </a:spcBef>
            </a:pPr>
            <a:r>
              <a:rPr lang="en-US" sz="2400" u="none" strike="noStrike">
                <a:solidFill>
                  <a:srgbClr val="46717F"/>
                </a:solidFill>
                <a:latin typeface="Roboto Bold"/>
              </a:rPr>
              <a:t>Questionnare &amp;interviews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868752" y="8069679"/>
            <a:ext cx="6570888" cy="5650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416"/>
              </a:lnSpc>
              <a:spcBef>
                <a:spcPct val="0"/>
              </a:spcBef>
            </a:pPr>
            <a:r>
              <a:rPr lang="en-US" sz="3200">
                <a:solidFill>
                  <a:srgbClr val="0B4550"/>
                </a:solidFill>
                <a:latin typeface="Arimo Bold"/>
              </a:rPr>
              <a:t>2. </a:t>
            </a:r>
            <a:r>
              <a:rPr lang="en-US" sz="3200" u="none" strike="noStrike">
                <a:solidFill>
                  <a:srgbClr val="0B4550"/>
                </a:solidFill>
                <a:latin typeface="Arimo Bold"/>
              </a:rPr>
              <a:t>Sample &amp; Population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3769125" y="8796627"/>
            <a:ext cx="4643123" cy="733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2879"/>
              </a:lnSpc>
              <a:spcBef>
                <a:spcPct val="0"/>
              </a:spcBef>
            </a:pPr>
            <a:r>
              <a:rPr lang="en-US" sz="2400">
                <a:solidFill>
                  <a:srgbClr val="46717F"/>
                </a:solidFill>
                <a:latin typeface="Roboto Bold"/>
              </a:rPr>
              <a:t>N</a:t>
            </a:r>
            <a:r>
              <a:rPr lang="en-US" sz="2400" u="none" strike="noStrike">
                <a:solidFill>
                  <a:srgbClr val="46717F"/>
                </a:solidFill>
                <a:latin typeface="Roboto Bold"/>
              </a:rPr>
              <a:t>on-probability Convenient sampling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6500764" y="2511898"/>
            <a:ext cx="5623715" cy="5683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416"/>
              </a:lnSpc>
              <a:spcBef>
                <a:spcPct val="0"/>
              </a:spcBef>
            </a:pPr>
            <a:r>
              <a:rPr lang="en-US" sz="3200" u="none" strike="noStrike">
                <a:solidFill>
                  <a:srgbClr val="0B4550"/>
                </a:solidFill>
                <a:latin typeface="Arimo Bold"/>
              </a:rPr>
              <a:t>3. Tools &amp; Data Collection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0645390" y="8746995"/>
            <a:ext cx="3195750" cy="371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2879"/>
              </a:lnSpc>
              <a:spcBef>
                <a:spcPct val="0"/>
              </a:spcBef>
            </a:pPr>
            <a:r>
              <a:rPr lang="en-US" sz="2400" u="none" strike="noStrike">
                <a:solidFill>
                  <a:srgbClr val="46717F"/>
                </a:solidFill>
                <a:latin typeface="Roboto Bold"/>
              </a:rPr>
              <a:t>AHP&amp; Software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0645390" y="8020047"/>
            <a:ext cx="3195750" cy="5650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416"/>
              </a:lnSpc>
              <a:spcBef>
                <a:spcPct val="0"/>
              </a:spcBef>
            </a:pPr>
            <a:r>
              <a:rPr lang="en-US" sz="3200">
                <a:solidFill>
                  <a:srgbClr val="0B4550"/>
                </a:solidFill>
                <a:latin typeface="Arimo Bold"/>
              </a:rPr>
              <a:t>4. </a:t>
            </a:r>
            <a:r>
              <a:rPr lang="en-US" sz="3200" u="none" strike="noStrike">
                <a:solidFill>
                  <a:srgbClr val="0B4550"/>
                </a:solidFill>
                <a:latin typeface="Arimo Bold"/>
              </a:rPr>
              <a:t>Data Analysis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3778424" y="3238299"/>
            <a:ext cx="3195750" cy="371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2879"/>
              </a:lnSpc>
              <a:spcBef>
                <a:spcPct val="0"/>
              </a:spcBef>
            </a:pPr>
            <a:r>
              <a:rPr lang="en-US" sz="2400">
                <a:solidFill>
                  <a:srgbClr val="46717F"/>
                </a:solidFill>
                <a:latin typeface="Roboto Bold"/>
              </a:rPr>
              <a:t>C</a:t>
            </a:r>
            <a:r>
              <a:rPr lang="en-US" sz="2400" u="none" strike="noStrike">
                <a:solidFill>
                  <a:srgbClr val="46717F"/>
                </a:solidFill>
                <a:latin typeface="Roboto Bold"/>
              </a:rPr>
              <a:t>onsistensy 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211889" y="2535164"/>
            <a:ext cx="4328820" cy="5650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416"/>
              </a:lnSpc>
              <a:spcBef>
                <a:spcPct val="0"/>
              </a:spcBef>
            </a:pPr>
            <a:r>
              <a:rPr lang="en-US" sz="3200" u="none" strike="noStrike">
                <a:solidFill>
                  <a:srgbClr val="0B4550"/>
                </a:solidFill>
                <a:latin typeface="Arimo Bold"/>
              </a:rPr>
              <a:t>5.Quality Standards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135359" y="1715345"/>
            <a:ext cx="2512975" cy="1182576"/>
          </a:xfrm>
          <a:custGeom>
            <a:avLst/>
            <a:gdLst/>
            <a:ahLst/>
            <a:cxnLst/>
            <a:rect l="l" t="t" r="r" b="b"/>
            <a:pathLst>
              <a:path w="2512975" h="1182576">
                <a:moveTo>
                  <a:pt x="0" y="0"/>
                </a:moveTo>
                <a:lnTo>
                  <a:pt x="2512975" y="0"/>
                </a:lnTo>
                <a:lnTo>
                  <a:pt x="2512975" y="1182577"/>
                </a:lnTo>
                <a:lnTo>
                  <a:pt x="0" y="118257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5391846" y="3569794"/>
            <a:ext cx="2512975" cy="943126"/>
          </a:xfrm>
          <a:custGeom>
            <a:avLst/>
            <a:gdLst/>
            <a:ahLst/>
            <a:cxnLst/>
            <a:rect l="l" t="t" r="r" b="b"/>
            <a:pathLst>
              <a:path w="2512975" h="943126">
                <a:moveTo>
                  <a:pt x="0" y="0"/>
                </a:moveTo>
                <a:lnTo>
                  <a:pt x="2512975" y="0"/>
                </a:lnTo>
                <a:lnTo>
                  <a:pt x="2512975" y="943126"/>
                </a:lnTo>
                <a:lnTo>
                  <a:pt x="0" y="94312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b="-11909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436808" y="5736206"/>
            <a:ext cx="2039709" cy="1066021"/>
          </a:xfrm>
          <a:custGeom>
            <a:avLst/>
            <a:gdLst/>
            <a:ahLst/>
            <a:cxnLst/>
            <a:rect l="l" t="t" r="r" b="b"/>
            <a:pathLst>
              <a:path w="2039709" h="1066021">
                <a:moveTo>
                  <a:pt x="0" y="0"/>
                </a:moveTo>
                <a:lnTo>
                  <a:pt x="2039710" y="0"/>
                </a:lnTo>
                <a:lnTo>
                  <a:pt x="2039710" y="1066021"/>
                </a:lnTo>
                <a:lnTo>
                  <a:pt x="0" y="106602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4394473" y="8052174"/>
            <a:ext cx="1994747" cy="1206126"/>
          </a:xfrm>
          <a:custGeom>
            <a:avLst/>
            <a:gdLst/>
            <a:ahLst/>
            <a:cxnLst/>
            <a:rect l="l" t="t" r="r" b="b"/>
            <a:pathLst>
              <a:path w="1994747" h="1206126">
                <a:moveTo>
                  <a:pt x="0" y="0"/>
                </a:moveTo>
                <a:lnTo>
                  <a:pt x="1994747" y="0"/>
                </a:lnTo>
                <a:lnTo>
                  <a:pt x="1994747" y="1206126"/>
                </a:lnTo>
                <a:lnTo>
                  <a:pt x="0" y="120612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308368" y="1963764"/>
            <a:ext cx="2717006" cy="1316774"/>
          </a:xfrm>
          <a:custGeom>
            <a:avLst/>
            <a:gdLst/>
            <a:ahLst/>
            <a:cxnLst/>
            <a:rect l="l" t="t" r="r" b="b"/>
            <a:pathLst>
              <a:path w="2717006" h="1316774">
                <a:moveTo>
                  <a:pt x="0" y="0"/>
                </a:moveTo>
                <a:lnTo>
                  <a:pt x="2717006" y="0"/>
                </a:lnTo>
                <a:lnTo>
                  <a:pt x="2717006" y="1316774"/>
                </a:lnTo>
                <a:lnTo>
                  <a:pt x="0" y="131677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529134" y="4627284"/>
            <a:ext cx="2437651" cy="1625101"/>
          </a:xfrm>
          <a:custGeom>
            <a:avLst/>
            <a:gdLst/>
            <a:ahLst/>
            <a:cxnLst/>
            <a:rect l="l" t="t" r="r" b="b"/>
            <a:pathLst>
              <a:path w="2437651" h="1625101">
                <a:moveTo>
                  <a:pt x="0" y="0"/>
                </a:moveTo>
                <a:lnTo>
                  <a:pt x="2437651" y="0"/>
                </a:lnTo>
                <a:lnTo>
                  <a:pt x="2437651" y="1625100"/>
                </a:lnTo>
                <a:lnTo>
                  <a:pt x="0" y="162510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496278" y="8042122"/>
            <a:ext cx="2529096" cy="1258498"/>
          </a:xfrm>
          <a:custGeom>
            <a:avLst/>
            <a:gdLst/>
            <a:ahLst/>
            <a:cxnLst/>
            <a:rect l="l" t="t" r="r" b="b"/>
            <a:pathLst>
              <a:path w="2529096" h="1258498">
                <a:moveTo>
                  <a:pt x="0" y="0"/>
                </a:moveTo>
                <a:lnTo>
                  <a:pt x="2529096" y="0"/>
                </a:lnTo>
                <a:lnTo>
                  <a:pt x="2529096" y="1258498"/>
                </a:lnTo>
                <a:lnTo>
                  <a:pt x="0" y="125849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5172146" y="187021"/>
            <a:ext cx="7816440" cy="10061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066"/>
              </a:lnSpc>
            </a:pPr>
            <a:r>
              <a:rPr lang="en-US" sz="5761">
                <a:solidFill>
                  <a:srgbClr val="172850"/>
                </a:solidFill>
                <a:latin typeface="Arimo Bold"/>
              </a:rPr>
              <a:t>AHP Steps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9248211" y="5397888"/>
            <a:ext cx="18294" cy="19023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595"/>
              </a:lnSpc>
            </a:pPr>
            <a:endParaRPr/>
          </a:p>
        </p:txBody>
      </p:sp>
      <p:grpSp>
        <p:nvGrpSpPr>
          <p:cNvPr id="11" name="Group 11"/>
          <p:cNvGrpSpPr/>
          <p:nvPr/>
        </p:nvGrpSpPr>
        <p:grpSpPr>
          <a:xfrm>
            <a:off x="4866795" y="1545618"/>
            <a:ext cx="8427143" cy="8381177"/>
            <a:chOff x="0" y="0"/>
            <a:chExt cx="11236191" cy="11174903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1236191" cy="11174903"/>
            </a:xfrm>
            <a:custGeom>
              <a:avLst/>
              <a:gdLst/>
              <a:ahLst/>
              <a:cxnLst/>
              <a:rect l="l" t="t" r="r" b="b"/>
              <a:pathLst>
                <a:path w="11236191" h="11174903">
                  <a:moveTo>
                    <a:pt x="0" y="0"/>
                  </a:moveTo>
                  <a:lnTo>
                    <a:pt x="11236191" y="0"/>
                  </a:lnTo>
                  <a:lnTo>
                    <a:pt x="11236191" y="11174903"/>
                  </a:lnTo>
                  <a:lnTo>
                    <a:pt x="0" y="111749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alphaModFix amt="84000"/>
                <a:extLst>
                  <a:ext uri="{96DAC541-7B7A-43D3-8B79-37D633B846F1}">
                    <asvg:svgBlip xmlns=""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3" name="TextBox 13"/>
            <p:cNvSpPr txBox="1"/>
            <p:nvPr/>
          </p:nvSpPr>
          <p:spPr>
            <a:xfrm>
              <a:off x="905700" y="2198927"/>
              <a:ext cx="1380105" cy="121251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626"/>
                </a:lnSpc>
              </a:pPr>
              <a:r>
                <a:rPr lang="en-US" sz="5447">
                  <a:solidFill>
                    <a:srgbClr val="FFFFFF"/>
                  </a:solidFill>
                  <a:latin typeface="Roboto Bold"/>
                </a:rPr>
                <a:t>1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9572212" y="4909051"/>
              <a:ext cx="1663979" cy="147104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9276"/>
                </a:lnSpc>
              </a:pPr>
              <a:r>
                <a:rPr lang="en-US" sz="6626">
                  <a:solidFill>
                    <a:srgbClr val="FFFFFF"/>
                  </a:solidFill>
                  <a:latin typeface="Roboto Bold"/>
                </a:rPr>
                <a:t>3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6301001" y="9517805"/>
              <a:ext cx="1375667" cy="12131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601"/>
                </a:lnSpc>
              </a:pPr>
              <a:r>
                <a:rPr lang="en-US" sz="5429">
                  <a:solidFill>
                    <a:srgbClr val="FFFFFF"/>
                  </a:solidFill>
                  <a:latin typeface="Roboto Bold"/>
                </a:rPr>
                <a:t>4</a:t>
              </a: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905700" y="7782004"/>
              <a:ext cx="1678735" cy="147104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9276"/>
                </a:lnSpc>
              </a:pPr>
              <a:r>
                <a:rPr lang="en-US" sz="6626">
                  <a:solidFill>
                    <a:srgbClr val="FFFFFF"/>
                  </a:solidFill>
                  <a:latin typeface="Roboto Bold"/>
                </a:rPr>
                <a:t>5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6370380" y="318228"/>
              <a:ext cx="1503743" cy="12786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043"/>
                </a:lnSpc>
              </a:pPr>
              <a:r>
                <a:rPr lang="en-US" sz="5745">
                  <a:solidFill>
                    <a:srgbClr val="FFFFFF"/>
                  </a:solidFill>
                  <a:latin typeface="Roboto Bold"/>
                </a:rPr>
                <a:t>2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6370380" y="2092254"/>
              <a:ext cx="4272580" cy="156873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030"/>
                </a:lnSpc>
                <a:spcBef>
                  <a:spcPct val="0"/>
                </a:spcBef>
              </a:pPr>
              <a:r>
                <a:rPr lang="en-US" sz="2886" u="none" strike="noStrike">
                  <a:solidFill>
                    <a:srgbClr val="FFFFFF"/>
                  </a:solidFill>
                  <a:latin typeface="Roboto"/>
                </a:rPr>
                <a:t>Compare </a:t>
              </a:r>
            </a:p>
            <a:p>
              <a:pPr marL="0" lvl="0" indent="0" algn="ctr">
                <a:lnSpc>
                  <a:spcPts val="3030"/>
                </a:lnSpc>
                <a:spcBef>
                  <a:spcPct val="0"/>
                </a:spcBef>
              </a:pPr>
              <a:r>
                <a:rPr lang="en-US" sz="2886" u="none" strike="noStrike">
                  <a:solidFill>
                    <a:srgbClr val="FFFFFF"/>
                  </a:solidFill>
                  <a:latin typeface="Roboto"/>
                </a:rPr>
                <a:t>the </a:t>
              </a:r>
            </a:p>
            <a:p>
              <a:pPr marL="0" lvl="0" indent="0" algn="ctr">
                <a:lnSpc>
                  <a:spcPts val="3030"/>
                </a:lnSpc>
                <a:spcBef>
                  <a:spcPct val="0"/>
                </a:spcBef>
              </a:pPr>
              <a:r>
                <a:rPr lang="en-US" sz="2886" u="none" strike="noStrike">
                  <a:solidFill>
                    <a:srgbClr val="FFFFFF"/>
                  </a:solidFill>
                  <a:latin typeface="Roboto"/>
                </a:rPr>
                <a:t>significance 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76668" y="6804445"/>
              <a:ext cx="2727534" cy="156873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030"/>
                </a:lnSpc>
                <a:spcBef>
                  <a:spcPct val="0"/>
                </a:spcBef>
              </a:pPr>
              <a:r>
                <a:rPr lang="en-US" sz="2886" u="none" strike="noStrike">
                  <a:solidFill>
                    <a:srgbClr val="FFFFFF"/>
                  </a:solidFill>
                  <a:latin typeface="Roboto"/>
                </a:rPr>
                <a:t>Calculate the </a:t>
              </a:r>
            </a:p>
            <a:p>
              <a:pPr marL="0" lvl="0" indent="0" algn="ctr">
                <a:lnSpc>
                  <a:spcPts val="3030"/>
                </a:lnSpc>
                <a:spcBef>
                  <a:spcPct val="0"/>
                </a:spcBef>
              </a:pPr>
              <a:r>
                <a:rPr lang="en-US" sz="2886" u="none" strike="noStrike">
                  <a:solidFill>
                    <a:srgbClr val="FFFFFF"/>
                  </a:solidFill>
                  <a:latin typeface="Roboto"/>
                </a:rPr>
                <a:t>weights 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2285805" y="8612775"/>
              <a:ext cx="4249739" cy="156873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030"/>
                </a:lnSpc>
                <a:spcBef>
                  <a:spcPct val="0"/>
                </a:spcBef>
              </a:pPr>
              <a:r>
                <a:rPr lang="en-US" sz="2886" u="none" strike="noStrike">
                  <a:solidFill>
                    <a:srgbClr val="FFFFFF"/>
                  </a:solidFill>
                  <a:latin typeface="Roboto"/>
                </a:rPr>
                <a:t>Calculate the consistency</a:t>
              </a:r>
            </a:p>
            <a:p>
              <a:pPr marL="0" lvl="0" indent="0" algn="ctr">
                <a:lnSpc>
                  <a:spcPts val="3030"/>
                </a:lnSpc>
                <a:spcBef>
                  <a:spcPct val="0"/>
                </a:spcBef>
              </a:pPr>
              <a:r>
                <a:rPr lang="en-US" sz="2886" u="none" strike="noStrike">
                  <a:solidFill>
                    <a:srgbClr val="FFFFFF"/>
                  </a:solidFill>
                  <a:latin typeface="Roboto"/>
                </a:rPr>
                <a:t>ratio (CR)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1662504" y="1373346"/>
              <a:ext cx="4024535" cy="156873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30"/>
                </a:lnSpc>
              </a:pPr>
              <a:r>
                <a:rPr lang="en-US" sz="2886">
                  <a:solidFill>
                    <a:srgbClr val="FFFFFF"/>
                  </a:solidFill>
                  <a:latin typeface="Roboto"/>
                </a:rPr>
                <a:t>Identify </a:t>
              </a:r>
            </a:p>
            <a:p>
              <a:pPr algn="ctr">
                <a:lnSpc>
                  <a:spcPts val="3030"/>
                </a:lnSpc>
              </a:pPr>
              <a:r>
                <a:rPr lang="en-US" sz="2886">
                  <a:solidFill>
                    <a:srgbClr val="FFFFFF"/>
                  </a:solidFill>
                  <a:latin typeface="Roboto"/>
                </a:rPr>
                <a:t>the</a:t>
              </a:r>
            </a:p>
            <a:p>
              <a:pPr algn="ctr">
                <a:lnSpc>
                  <a:spcPts val="3030"/>
                </a:lnSpc>
              </a:pPr>
              <a:r>
                <a:rPr lang="en-US" sz="2886">
                  <a:solidFill>
                    <a:srgbClr val="FFFFFF"/>
                  </a:solidFill>
                  <a:latin typeface="Roboto"/>
                </a:rPr>
                <a:t> Goal</a:t>
              </a:r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600291" y="4258369"/>
              <a:ext cx="2289553" cy="29248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458"/>
                </a:lnSpc>
                <a:spcBef>
                  <a:spcPct val="0"/>
                </a:spcBef>
              </a:pPr>
              <a:r>
                <a:rPr lang="en-US" sz="2341">
                  <a:solidFill>
                    <a:srgbClr val="FFFFFF"/>
                  </a:solidFill>
                  <a:latin typeface="Roboto"/>
                </a:rPr>
                <a:t>I</a:t>
              </a:r>
              <a:r>
                <a:rPr lang="en-US" sz="2341" u="none" strike="noStrike">
                  <a:solidFill>
                    <a:srgbClr val="FFFFFF"/>
                  </a:solidFill>
                  <a:latin typeface="Roboto"/>
                </a:rPr>
                <a:t>f the CR &lt;10%, it is consistent</a:t>
              </a:r>
            </a:p>
            <a:p>
              <a:pPr marL="0" lvl="0" indent="0" algn="ctr">
                <a:lnSpc>
                  <a:spcPts val="2458"/>
                </a:lnSpc>
                <a:spcBef>
                  <a:spcPct val="0"/>
                </a:spcBef>
              </a:pPr>
              <a:endParaRPr lang="en-US" sz="2341" u="none" strike="noStrike">
                <a:solidFill>
                  <a:srgbClr val="FFFFFF"/>
                </a:solidFill>
                <a:latin typeface="Roboto"/>
              </a:endParaRPr>
            </a:p>
            <a:p>
              <a:pPr marL="0" lvl="0" indent="0" algn="ctr">
                <a:lnSpc>
                  <a:spcPts val="2458"/>
                </a:lnSpc>
                <a:spcBef>
                  <a:spcPct val="0"/>
                </a:spcBef>
              </a:pPr>
              <a:r>
                <a:rPr lang="en-US" sz="2341" u="none" strike="noStrike">
                  <a:solidFill>
                    <a:srgbClr val="FFFFFF"/>
                  </a:solidFill>
                  <a:latin typeface="Roboto"/>
                </a:rPr>
                <a:t>Otherwise go back to step 2</a:t>
              </a:r>
            </a:p>
          </p:txBody>
        </p:sp>
      </p:grp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831264" y="3275495"/>
            <a:ext cx="5428036" cy="5982805"/>
          </a:xfrm>
          <a:custGeom>
            <a:avLst/>
            <a:gdLst/>
            <a:ahLst/>
            <a:cxnLst/>
            <a:rect l="l" t="t" r="r" b="b"/>
            <a:pathLst>
              <a:path w="5428036" h="5982805">
                <a:moveTo>
                  <a:pt x="0" y="0"/>
                </a:moveTo>
                <a:lnTo>
                  <a:pt x="5428036" y="0"/>
                </a:lnTo>
                <a:lnTo>
                  <a:pt x="5428036" y="5982805"/>
                </a:lnTo>
                <a:lnTo>
                  <a:pt x="0" y="598280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28700" y="3709040"/>
            <a:ext cx="9071797" cy="27165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920"/>
              </a:lnSpc>
            </a:pPr>
            <a:r>
              <a:rPr lang="en-US" sz="7800">
                <a:solidFill>
                  <a:srgbClr val="172850"/>
                </a:solidFill>
                <a:latin typeface="Canva Sans Bold"/>
              </a:rPr>
              <a:t>05</a:t>
            </a:r>
          </a:p>
          <a:p>
            <a:pPr algn="ctr">
              <a:lnSpc>
                <a:spcPts val="10920"/>
              </a:lnSpc>
            </a:pPr>
            <a:r>
              <a:rPr lang="en-US" sz="7800">
                <a:solidFill>
                  <a:srgbClr val="172850"/>
                </a:solidFill>
                <a:latin typeface="Canva Sans Bold"/>
              </a:rPr>
              <a:t>Results &amp; Analysis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9292" y="2081966"/>
            <a:ext cx="8559289" cy="7730459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0965022" y="3634637"/>
            <a:ext cx="4827827" cy="4625119"/>
            <a:chOff x="0" y="0"/>
            <a:chExt cx="6437103" cy="6166825"/>
          </a:xfrm>
        </p:grpSpPr>
        <p:sp>
          <p:nvSpPr>
            <p:cNvPr id="4" name="Freeform 4"/>
            <p:cNvSpPr/>
            <p:nvPr/>
          </p:nvSpPr>
          <p:spPr>
            <a:xfrm>
              <a:off x="135139" y="0"/>
              <a:ext cx="6166825" cy="6166825"/>
            </a:xfrm>
            <a:custGeom>
              <a:avLst/>
              <a:gdLst/>
              <a:ahLst/>
              <a:cxnLst/>
              <a:rect l="l" t="t" r="r" b="b"/>
              <a:pathLst>
                <a:path w="6166825" h="6166825">
                  <a:moveTo>
                    <a:pt x="0" y="0"/>
                  </a:moveTo>
                  <a:lnTo>
                    <a:pt x="6166825" y="0"/>
                  </a:lnTo>
                  <a:lnTo>
                    <a:pt x="6166825" y="6166825"/>
                  </a:lnTo>
                  <a:lnTo>
                    <a:pt x="0" y="616682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=""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5" name="TextBox 5"/>
            <p:cNvSpPr txBox="1"/>
            <p:nvPr/>
          </p:nvSpPr>
          <p:spPr>
            <a:xfrm>
              <a:off x="0" y="2281915"/>
              <a:ext cx="6437103" cy="15553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716"/>
                </a:lnSpc>
              </a:pPr>
              <a:r>
                <a:rPr lang="en-US" sz="3600" spc="107">
                  <a:solidFill>
                    <a:srgbClr val="191919"/>
                  </a:solidFill>
                  <a:latin typeface="Aileron Ultra-Bold"/>
                </a:rPr>
                <a:t>SPECIFIC SPECIALIZATION</a:t>
              </a: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771812" y="518477"/>
            <a:ext cx="16744376" cy="1652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580"/>
              </a:lnSpc>
            </a:pPr>
            <a:r>
              <a:rPr lang="en-US" sz="4700">
                <a:solidFill>
                  <a:srgbClr val="172850"/>
                </a:solidFill>
                <a:latin typeface="Arimo Bold"/>
              </a:rPr>
              <a:t>5.1 The Results of the </a:t>
            </a:r>
          </a:p>
          <a:p>
            <a:pPr marL="0" lvl="0" indent="0" algn="ctr">
              <a:lnSpc>
                <a:spcPts val="6580"/>
              </a:lnSpc>
              <a:spcBef>
                <a:spcPct val="0"/>
              </a:spcBef>
            </a:pPr>
            <a:r>
              <a:rPr lang="en-US" sz="4700">
                <a:solidFill>
                  <a:srgbClr val="172850"/>
                </a:solidFill>
                <a:latin typeface="Arimo Bold"/>
              </a:rPr>
              <a:t>First Questionnaire</a:t>
            </a:r>
          </a:p>
        </p:txBody>
      </p:sp>
      <p:sp>
        <p:nvSpPr>
          <p:cNvPr id="7" name="TextBox 7"/>
          <p:cNvSpPr txBox="1"/>
          <p:nvPr/>
        </p:nvSpPr>
        <p:spPr>
          <a:xfrm rot="5400000">
            <a:off x="6951746" y="6621662"/>
            <a:ext cx="961358" cy="838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56"/>
              </a:lnSpc>
            </a:pPr>
            <a:r>
              <a:rPr lang="en-US" sz="2713">
                <a:solidFill>
                  <a:srgbClr val="FFFFFF"/>
                </a:solidFill>
                <a:latin typeface="Arimo"/>
              </a:rPr>
              <a:t>43.7%</a:t>
            </a:r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118" y="2777321"/>
            <a:ext cx="8262916" cy="6339750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3872143" y="8812639"/>
            <a:ext cx="1826865" cy="534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323"/>
              </a:lnSpc>
              <a:spcBef>
                <a:spcPct val="0"/>
              </a:spcBef>
            </a:pPr>
            <a:r>
              <a:rPr lang="en-US" sz="3300" spc="99">
                <a:solidFill>
                  <a:srgbClr val="191919"/>
                </a:solidFill>
                <a:latin typeface="Aileron Ultra-Bold"/>
              </a:rPr>
              <a:t>GENDER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771812" y="2850576"/>
            <a:ext cx="8087660" cy="5855466"/>
            <a:chOff x="0" y="0"/>
            <a:chExt cx="19050000" cy="13792200"/>
          </a:xfrm>
        </p:grpSpPr>
        <p:sp>
          <p:nvSpPr>
            <p:cNvPr id="3" name="Freeform 3"/>
            <p:cNvSpPr/>
            <p:nvPr/>
          </p:nvSpPr>
          <p:spPr>
            <a:xfrm>
              <a:off x="442468" y="443738"/>
              <a:ext cx="18189449" cy="12737719"/>
            </a:xfrm>
            <a:custGeom>
              <a:avLst/>
              <a:gdLst/>
              <a:ahLst/>
              <a:cxnLst/>
              <a:rect l="l" t="t" r="r" b="b"/>
              <a:pathLst>
                <a:path w="18189449" h="12737719">
                  <a:moveTo>
                    <a:pt x="17796383" y="12737211"/>
                  </a:moveTo>
                  <a:lnTo>
                    <a:pt x="280035" y="12689967"/>
                  </a:lnTo>
                  <a:cubicBezTo>
                    <a:pt x="125222" y="12689586"/>
                    <a:pt x="0" y="12563603"/>
                    <a:pt x="508" y="12408916"/>
                  </a:cubicBezTo>
                  <a:lnTo>
                    <a:pt x="32893" y="358902"/>
                  </a:lnTo>
                  <a:cubicBezTo>
                    <a:pt x="33401" y="160401"/>
                    <a:pt x="194818" y="0"/>
                    <a:pt x="393319" y="508"/>
                  </a:cubicBezTo>
                  <a:lnTo>
                    <a:pt x="17830547" y="47498"/>
                  </a:lnTo>
                  <a:cubicBezTo>
                    <a:pt x="18029048" y="48006"/>
                    <a:pt x="18189449" y="209423"/>
                    <a:pt x="18188940" y="407924"/>
                  </a:cubicBezTo>
                  <a:lnTo>
                    <a:pt x="18156555" y="12378690"/>
                  </a:lnTo>
                  <a:cubicBezTo>
                    <a:pt x="18156174" y="12577191"/>
                    <a:pt x="17994884" y="12737719"/>
                    <a:pt x="17796383" y="12737211"/>
                  </a:cubicBezTo>
                  <a:close/>
                </a:path>
              </a:pathLst>
            </a:custGeom>
            <a:blipFill>
              <a:blip r:embed="rId2"/>
              <a:stretch>
                <a:fillRect l="-9491" r="-9491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9050000" cy="13792200"/>
            </a:xfrm>
            <a:custGeom>
              <a:avLst/>
              <a:gdLst/>
              <a:ahLst/>
              <a:cxnLst/>
              <a:rect l="l" t="t" r="r" b="b"/>
              <a:pathLst>
                <a:path w="19050000" h="13792200">
                  <a:moveTo>
                    <a:pt x="19050000" y="0"/>
                  </a:moveTo>
                  <a:lnTo>
                    <a:pt x="19050000" y="13792200"/>
                  </a:lnTo>
                  <a:lnTo>
                    <a:pt x="0" y="13792200"/>
                  </a:lnTo>
                  <a:lnTo>
                    <a:pt x="0" y="0"/>
                  </a:lnTo>
                  <a:lnTo>
                    <a:pt x="19050000" y="0"/>
                  </a:lnTo>
                  <a:close/>
                </a:path>
              </a:pathLst>
            </a:custGeom>
            <a:blipFill>
              <a:blip r:embed="rId3"/>
              <a:stretch>
                <a:fillRect l="-17" r="-17"/>
              </a:stretch>
            </a:blipFill>
          </p:spPr>
        </p:sp>
      </p:grpSp>
      <p:grpSp>
        <p:nvGrpSpPr>
          <p:cNvPr id="5" name="Group 5"/>
          <p:cNvGrpSpPr/>
          <p:nvPr/>
        </p:nvGrpSpPr>
        <p:grpSpPr>
          <a:xfrm>
            <a:off x="9468826" y="2850576"/>
            <a:ext cx="8535565" cy="5727894"/>
            <a:chOff x="0" y="0"/>
            <a:chExt cx="11380753" cy="763719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1380753" cy="6858207"/>
            </a:xfrm>
            <a:custGeom>
              <a:avLst/>
              <a:gdLst/>
              <a:ahLst/>
              <a:cxnLst/>
              <a:rect l="l" t="t" r="r" b="b"/>
              <a:pathLst>
                <a:path w="11380753" h="6858207">
                  <a:moveTo>
                    <a:pt x="0" y="0"/>
                  </a:moveTo>
                  <a:lnTo>
                    <a:pt x="11380753" y="0"/>
                  </a:lnTo>
                  <a:lnTo>
                    <a:pt x="11380753" y="6858207"/>
                  </a:lnTo>
                  <a:lnTo>
                    <a:pt x="0" y="68582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 b="-69644"/>
              </a:stretch>
            </a:blipFill>
          </p:spPr>
        </p:sp>
        <p:sp>
          <p:nvSpPr>
            <p:cNvPr id="7" name="Freeform 7"/>
            <p:cNvSpPr/>
            <p:nvPr/>
          </p:nvSpPr>
          <p:spPr>
            <a:xfrm>
              <a:off x="5823715" y="668780"/>
              <a:ext cx="1609968" cy="408529"/>
            </a:xfrm>
            <a:custGeom>
              <a:avLst/>
              <a:gdLst/>
              <a:ahLst/>
              <a:cxnLst/>
              <a:rect l="l" t="t" r="r" b="b"/>
              <a:pathLst>
                <a:path w="1609968" h="408529">
                  <a:moveTo>
                    <a:pt x="0" y="0"/>
                  </a:moveTo>
                  <a:lnTo>
                    <a:pt x="1609968" y="0"/>
                  </a:lnTo>
                  <a:lnTo>
                    <a:pt x="1609968" y="408529"/>
                  </a:lnTo>
                  <a:lnTo>
                    <a:pt x="0" y="40852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=""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8" name="Freeform 8"/>
            <p:cNvSpPr/>
            <p:nvPr/>
          </p:nvSpPr>
          <p:spPr>
            <a:xfrm rot="736986">
              <a:off x="4348556" y="6942033"/>
              <a:ext cx="1802624" cy="509241"/>
            </a:xfrm>
            <a:custGeom>
              <a:avLst/>
              <a:gdLst/>
              <a:ahLst/>
              <a:cxnLst/>
              <a:rect l="l" t="t" r="r" b="b"/>
              <a:pathLst>
                <a:path w="1802624" h="509241">
                  <a:moveTo>
                    <a:pt x="0" y="0"/>
                  </a:moveTo>
                  <a:lnTo>
                    <a:pt x="1802624" y="0"/>
                  </a:lnTo>
                  <a:lnTo>
                    <a:pt x="1802624" y="509241"/>
                  </a:lnTo>
                  <a:lnTo>
                    <a:pt x="0" y="5092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=""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9" name="Freeform 9"/>
            <p:cNvSpPr/>
            <p:nvPr/>
          </p:nvSpPr>
          <p:spPr>
            <a:xfrm rot="-10800000" flipV="1">
              <a:off x="2881375" y="4125815"/>
              <a:ext cx="1433644" cy="363787"/>
            </a:xfrm>
            <a:custGeom>
              <a:avLst/>
              <a:gdLst/>
              <a:ahLst/>
              <a:cxnLst/>
              <a:rect l="l" t="t" r="r" b="b"/>
              <a:pathLst>
                <a:path w="1433644" h="363787">
                  <a:moveTo>
                    <a:pt x="0" y="363787"/>
                  </a:moveTo>
                  <a:lnTo>
                    <a:pt x="1433645" y="363787"/>
                  </a:lnTo>
                  <a:lnTo>
                    <a:pt x="1433645" y="0"/>
                  </a:lnTo>
                  <a:lnTo>
                    <a:pt x="0" y="0"/>
                  </a:lnTo>
                  <a:lnTo>
                    <a:pt x="0" y="363787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=""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0" name="TextBox 10"/>
            <p:cNvSpPr txBox="1"/>
            <p:nvPr/>
          </p:nvSpPr>
          <p:spPr>
            <a:xfrm>
              <a:off x="535809" y="3732587"/>
              <a:ext cx="2345566" cy="11194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53"/>
                </a:lnSpc>
              </a:pPr>
              <a:r>
                <a:rPr lang="en-US" sz="2879">
                  <a:solidFill>
                    <a:srgbClr val="021949"/>
                  </a:solidFill>
                  <a:latin typeface="Roboto Bold"/>
                </a:rPr>
                <a:t>Regional Suppliers 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433683" y="882569"/>
              <a:ext cx="3465177" cy="110507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253"/>
                </a:lnSpc>
                <a:spcBef>
                  <a:spcPct val="0"/>
                </a:spcBef>
              </a:pPr>
              <a:r>
                <a:rPr lang="en-US" sz="2879" u="none" strike="noStrike">
                  <a:solidFill>
                    <a:srgbClr val="021949"/>
                  </a:solidFill>
                  <a:latin typeface="Roboto Bold"/>
                </a:rPr>
                <a:t>International suppliers </a:t>
              </a: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5738238" y="7018564"/>
              <a:ext cx="4265930" cy="5720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57"/>
                </a:lnSpc>
              </a:pPr>
              <a:r>
                <a:rPr lang="en-US" sz="2882">
                  <a:solidFill>
                    <a:srgbClr val="021949"/>
                  </a:solidFill>
                  <a:latin typeface="Roboto Bold"/>
                </a:rPr>
                <a:t>Local suppliers 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 rot="60000">
              <a:off x="2339465" y="1597371"/>
              <a:ext cx="6822510" cy="70435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4365"/>
                </a:lnSpc>
                <a:spcBef>
                  <a:spcPct val="0"/>
                </a:spcBef>
              </a:pPr>
              <a:r>
                <a:rPr lang="en-US" sz="3118">
                  <a:solidFill>
                    <a:srgbClr val="FFFFFF"/>
                  </a:solidFill>
                  <a:latin typeface="Roboto Bold"/>
                </a:rPr>
                <a:t>6.7%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5024037" y="3897253"/>
              <a:ext cx="1452035" cy="70435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4365"/>
                </a:lnSpc>
                <a:spcBef>
                  <a:spcPct val="0"/>
                </a:spcBef>
              </a:pPr>
              <a:r>
                <a:rPr lang="en-US" sz="3118" u="none" strike="noStrike">
                  <a:solidFill>
                    <a:srgbClr val="FFFFFF"/>
                  </a:solidFill>
                  <a:latin typeface="Roboto Bold"/>
                </a:rPr>
                <a:t>16.7%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4900212" y="5817850"/>
              <a:ext cx="1699685" cy="70435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4365"/>
                </a:lnSpc>
                <a:spcBef>
                  <a:spcPct val="0"/>
                </a:spcBef>
              </a:pPr>
              <a:r>
                <a:rPr lang="en-US" sz="3118">
                  <a:solidFill>
                    <a:srgbClr val="021949"/>
                  </a:solidFill>
                  <a:latin typeface="Roboto Bold"/>
                </a:rPr>
                <a:t>100%</a:t>
              </a:r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771812" y="518477"/>
            <a:ext cx="16744376" cy="1652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580"/>
              </a:lnSpc>
            </a:pPr>
            <a:r>
              <a:rPr lang="en-US" sz="4700">
                <a:solidFill>
                  <a:srgbClr val="172850"/>
                </a:solidFill>
                <a:latin typeface="Arimo Bold"/>
              </a:rPr>
              <a:t>5.1 The Results of the </a:t>
            </a:r>
          </a:p>
          <a:p>
            <a:pPr marL="0" lvl="0" indent="0" algn="ctr">
              <a:lnSpc>
                <a:spcPts val="6580"/>
              </a:lnSpc>
              <a:spcBef>
                <a:spcPct val="0"/>
              </a:spcBef>
            </a:pPr>
            <a:r>
              <a:rPr lang="en-US" sz="4700">
                <a:solidFill>
                  <a:srgbClr val="172850"/>
                </a:solidFill>
                <a:latin typeface="Arimo Bold"/>
              </a:rPr>
              <a:t>First Questionnaire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316966" y="9220200"/>
            <a:ext cx="4997351" cy="534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323"/>
              </a:lnSpc>
              <a:spcBef>
                <a:spcPct val="0"/>
              </a:spcBef>
            </a:pPr>
            <a:r>
              <a:rPr lang="en-US" sz="3300" spc="99">
                <a:solidFill>
                  <a:srgbClr val="191919"/>
                </a:solidFill>
                <a:latin typeface="Aileron Ultra-Bold"/>
              </a:rPr>
              <a:t>YEARS OF EXPERIANCE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1567390" y="9220200"/>
            <a:ext cx="4922044" cy="534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323"/>
              </a:lnSpc>
              <a:spcBef>
                <a:spcPct val="0"/>
              </a:spcBef>
            </a:pPr>
            <a:r>
              <a:rPr lang="en-US" sz="3300" spc="99">
                <a:solidFill>
                  <a:srgbClr val="191919"/>
                </a:solidFill>
                <a:latin typeface="Aileron Ultra-Bold"/>
              </a:rPr>
              <a:t>SOURSE OF SUPPLIERS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179270" y="3006378"/>
            <a:ext cx="5914322" cy="4913246"/>
            <a:chOff x="0" y="0"/>
            <a:chExt cx="7885762" cy="6550995"/>
          </a:xfrm>
        </p:grpSpPr>
        <p:sp>
          <p:nvSpPr>
            <p:cNvPr id="3" name="Freeform 3"/>
            <p:cNvSpPr/>
            <p:nvPr/>
          </p:nvSpPr>
          <p:spPr>
            <a:xfrm>
              <a:off x="674456" y="0"/>
              <a:ext cx="6550995" cy="6550995"/>
            </a:xfrm>
            <a:custGeom>
              <a:avLst/>
              <a:gdLst/>
              <a:ahLst/>
              <a:cxnLst/>
              <a:rect l="l" t="t" r="r" b="b"/>
              <a:pathLst>
                <a:path w="6550995" h="6550995">
                  <a:moveTo>
                    <a:pt x="0" y="0"/>
                  </a:moveTo>
                  <a:lnTo>
                    <a:pt x="6550995" y="0"/>
                  </a:lnTo>
                  <a:lnTo>
                    <a:pt x="6550995" y="6550995"/>
                  </a:lnTo>
                  <a:lnTo>
                    <a:pt x="0" y="65509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=""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702053" y="619033"/>
              <a:ext cx="1106166" cy="1106166"/>
            </a:xfrm>
            <a:custGeom>
              <a:avLst/>
              <a:gdLst/>
              <a:ahLst/>
              <a:cxnLst/>
              <a:rect l="l" t="t" r="r" b="b"/>
              <a:pathLst>
                <a:path w="1106166" h="1106166">
                  <a:moveTo>
                    <a:pt x="0" y="0"/>
                  </a:moveTo>
                  <a:lnTo>
                    <a:pt x="1106166" y="0"/>
                  </a:lnTo>
                  <a:lnTo>
                    <a:pt x="1106166" y="1106166"/>
                  </a:lnTo>
                  <a:lnTo>
                    <a:pt x="0" y="110616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5" name="Freeform 5"/>
            <p:cNvSpPr/>
            <p:nvPr/>
          </p:nvSpPr>
          <p:spPr>
            <a:xfrm>
              <a:off x="0" y="2722415"/>
              <a:ext cx="1106166" cy="1106166"/>
            </a:xfrm>
            <a:custGeom>
              <a:avLst/>
              <a:gdLst/>
              <a:ahLst/>
              <a:cxnLst/>
              <a:rect l="l" t="t" r="r" b="b"/>
              <a:pathLst>
                <a:path w="1106166" h="1106166">
                  <a:moveTo>
                    <a:pt x="0" y="0"/>
                  </a:moveTo>
                  <a:lnTo>
                    <a:pt x="1106166" y="0"/>
                  </a:lnTo>
                  <a:lnTo>
                    <a:pt x="1106166" y="1106166"/>
                  </a:lnTo>
                  <a:lnTo>
                    <a:pt x="0" y="110616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  <a:ln cap="sq">
              <a:noFill/>
              <a:prstDash val="solid"/>
              <a:miter/>
            </a:ln>
          </p:spPr>
        </p:sp>
        <p:sp>
          <p:nvSpPr>
            <p:cNvPr id="6" name="Freeform 6"/>
            <p:cNvSpPr/>
            <p:nvPr/>
          </p:nvSpPr>
          <p:spPr>
            <a:xfrm>
              <a:off x="702053" y="4831880"/>
              <a:ext cx="1106166" cy="1106166"/>
            </a:xfrm>
            <a:custGeom>
              <a:avLst/>
              <a:gdLst/>
              <a:ahLst/>
              <a:cxnLst/>
              <a:rect l="l" t="t" r="r" b="b"/>
              <a:pathLst>
                <a:path w="1106166" h="1106166">
                  <a:moveTo>
                    <a:pt x="0" y="0"/>
                  </a:moveTo>
                  <a:lnTo>
                    <a:pt x="1106166" y="0"/>
                  </a:lnTo>
                  <a:lnTo>
                    <a:pt x="1106166" y="1106166"/>
                  </a:lnTo>
                  <a:lnTo>
                    <a:pt x="0" y="110616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  <a:ln cap="sq">
              <a:noFill/>
              <a:prstDash val="solid"/>
              <a:miter/>
            </a:ln>
          </p:spPr>
        </p:sp>
        <p:sp>
          <p:nvSpPr>
            <p:cNvPr id="7" name="Freeform 7"/>
            <p:cNvSpPr/>
            <p:nvPr/>
          </p:nvSpPr>
          <p:spPr>
            <a:xfrm>
              <a:off x="6017269" y="619033"/>
              <a:ext cx="1106166" cy="1106166"/>
            </a:xfrm>
            <a:custGeom>
              <a:avLst/>
              <a:gdLst/>
              <a:ahLst/>
              <a:cxnLst/>
              <a:rect l="l" t="t" r="r" b="b"/>
              <a:pathLst>
                <a:path w="1106166" h="1106166">
                  <a:moveTo>
                    <a:pt x="0" y="0"/>
                  </a:moveTo>
                  <a:lnTo>
                    <a:pt x="1106166" y="0"/>
                  </a:lnTo>
                  <a:lnTo>
                    <a:pt x="1106166" y="1106166"/>
                  </a:lnTo>
                  <a:lnTo>
                    <a:pt x="0" y="110616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  <a:ln cap="sq">
              <a:noFill/>
              <a:prstDash val="solid"/>
              <a:miter/>
            </a:ln>
          </p:spPr>
        </p:sp>
        <p:sp>
          <p:nvSpPr>
            <p:cNvPr id="8" name="Freeform 8"/>
            <p:cNvSpPr/>
            <p:nvPr/>
          </p:nvSpPr>
          <p:spPr>
            <a:xfrm>
              <a:off x="6779596" y="2722415"/>
              <a:ext cx="1106166" cy="1106166"/>
            </a:xfrm>
            <a:custGeom>
              <a:avLst/>
              <a:gdLst/>
              <a:ahLst/>
              <a:cxnLst/>
              <a:rect l="l" t="t" r="r" b="b"/>
              <a:pathLst>
                <a:path w="1106166" h="1106166">
                  <a:moveTo>
                    <a:pt x="0" y="0"/>
                  </a:moveTo>
                  <a:lnTo>
                    <a:pt x="1106166" y="0"/>
                  </a:lnTo>
                  <a:lnTo>
                    <a:pt x="1106166" y="1106166"/>
                  </a:lnTo>
                  <a:lnTo>
                    <a:pt x="0" y="110616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  <a:ln cap="sq">
              <a:noFill/>
              <a:prstDash val="solid"/>
              <a:miter/>
            </a:ln>
          </p:spPr>
        </p:sp>
        <p:sp>
          <p:nvSpPr>
            <p:cNvPr id="9" name="Freeform 9"/>
            <p:cNvSpPr/>
            <p:nvPr/>
          </p:nvSpPr>
          <p:spPr>
            <a:xfrm>
              <a:off x="6017269" y="4831880"/>
              <a:ext cx="1106166" cy="1106166"/>
            </a:xfrm>
            <a:custGeom>
              <a:avLst/>
              <a:gdLst/>
              <a:ahLst/>
              <a:cxnLst/>
              <a:rect l="l" t="t" r="r" b="b"/>
              <a:pathLst>
                <a:path w="1106166" h="1106166">
                  <a:moveTo>
                    <a:pt x="0" y="0"/>
                  </a:moveTo>
                  <a:lnTo>
                    <a:pt x="1106166" y="0"/>
                  </a:lnTo>
                  <a:lnTo>
                    <a:pt x="1106166" y="1106166"/>
                  </a:lnTo>
                  <a:lnTo>
                    <a:pt x="0" y="110616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  <a:ln cap="sq">
              <a:noFill/>
              <a:prstDash val="solid"/>
              <a:miter/>
            </a:ln>
          </p:spPr>
        </p:sp>
        <p:sp>
          <p:nvSpPr>
            <p:cNvPr id="10" name="Freeform 10"/>
            <p:cNvSpPr/>
            <p:nvPr/>
          </p:nvSpPr>
          <p:spPr>
            <a:xfrm>
              <a:off x="1670566" y="1213858"/>
              <a:ext cx="4558774" cy="4558774"/>
            </a:xfrm>
            <a:custGeom>
              <a:avLst/>
              <a:gdLst/>
              <a:ahLst/>
              <a:cxnLst/>
              <a:rect l="l" t="t" r="r" b="b"/>
              <a:pathLst>
                <a:path w="4558774" h="4558774">
                  <a:moveTo>
                    <a:pt x="0" y="0"/>
                  </a:moveTo>
                  <a:lnTo>
                    <a:pt x="4558774" y="0"/>
                  </a:lnTo>
                  <a:lnTo>
                    <a:pt x="4558774" y="4558774"/>
                  </a:lnTo>
                  <a:lnTo>
                    <a:pt x="0" y="455877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=""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1" name="TextBox 11"/>
            <p:cNvSpPr txBox="1"/>
            <p:nvPr/>
          </p:nvSpPr>
          <p:spPr>
            <a:xfrm>
              <a:off x="1137263" y="733965"/>
              <a:ext cx="235744" cy="7848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00"/>
                </a:lnSpc>
              </a:pPr>
              <a:r>
                <a:rPr lang="en-US" sz="3000">
                  <a:solidFill>
                    <a:srgbClr val="FFFFFF"/>
                  </a:solidFill>
                  <a:latin typeface="Fira Sans Bold"/>
                </a:rPr>
                <a:t>1</a:t>
              </a: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435212" y="2837349"/>
              <a:ext cx="235744" cy="7848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00"/>
                </a:lnSpc>
              </a:pPr>
              <a:r>
                <a:rPr lang="en-US" sz="3000">
                  <a:solidFill>
                    <a:srgbClr val="FFFFFF"/>
                  </a:solidFill>
                  <a:latin typeface="Fira Sans Bold"/>
                </a:rPr>
                <a:t>2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1137263" y="4946813"/>
              <a:ext cx="235744" cy="7848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00"/>
                </a:lnSpc>
              </a:pPr>
              <a:r>
                <a:rPr lang="en-US" sz="3000">
                  <a:solidFill>
                    <a:srgbClr val="FFFFFF"/>
                  </a:solidFill>
                  <a:latin typeface="Fira Sans Bold"/>
                </a:rPr>
                <a:t>3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6452481" y="733965"/>
              <a:ext cx="235744" cy="7848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00"/>
                </a:lnSpc>
              </a:pPr>
              <a:r>
                <a:rPr lang="en-US" sz="3000">
                  <a:solidFill>
                    <a:srgbClr val="FFFFFF"/>
                  </a:solidFill>
                  <a:latin typeface="Fira Sans Bold"/>
                </a:rPr>
                <a:t>4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7214806" y="2837349"/>
              <a:ext cx="235744" cy="7848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00"/>
                </a:lnSpc>
              </a:pPr>
              <a:r>
                <a:rPr lang="en-US" sz="3000">
                  <a:solidFill>
                    <a:srgbClr val="FFFFFF"/>
                  </a:solidFill>
                  <a:latin typeface="Fira Sans Bold"/>
                </a:rPr>
                <a:t>5</a:t>
              </a: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6452481" y="4946813"/>
              <a:ext cx="235744" cy="7848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00"/>
                </a:lnSpc>
              </a:pPr>
              <a:r>
                <a:rPr lang="en-US" sz="3000">
                  <a:solidFill>
                    <a:srgbClr val="FFFFFF"/>
                  </a:solidFill>
                  <a:latin typeface="Fira Sans Bold"/>
                </a:rPr>
                <a:t>6</a:t>
              </a:r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7443444" y="923925"/>
            <a:ext cx="3401112" cy="9768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sz="4800">
                <a:solidFill>
                  <a:srgbClr val="35555F"/>
                </a:solidFill>
                <a:latin typeface="Fira Sans Bold"/>
              </a:rPr>
              <a:t>Outline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4251366" y="3466196"/>
            <a:ext cx="2120094" cy="5188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46717F"/>
                </a:solidFill>
                <a:latin typeface="Fira Sans Bold"/>
              </a:rPr>
              <a:t>Introduction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2462330" y="4954634"/>
            <a:ext cx="3976324" cy="905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46717F"/>
                </a:solidFill>
                <a:latin typeface="Fira Sans Bold"/>
              </a:rPr>
              <a:t>Constraints &amp;</a:t>
            </a:r>
          </a:p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46717F"/>
                </a:solidFill>
                <a:latin typeface="Fira Sans Bold"/>
              </a:rPr>
              <a:t>Earlier Courses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3110754" y="6917300"/>
            <a:ext cx="3393288" cy="980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46717F"/>
                </a:solidFill>
                <a:latin typeface="Fira Sans Bold"/>
              </a:rPr>
              <a:t>Literature Review &amp; </a:t>
            </a:r>
          </a:p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46717F"/>
                </a:solidFill>
                <a:latin typeface="Fira Sans Bold"/>
              </a:rPr>
              <a:t>Previous Studies 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1960498" y="3549708"/>
            <a:ext cx="2194824" cy="5188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46717F"/>
                </a:solidFill>
                <a:latin typeface="Fira Sans Bold"/>
              </a:rPr>
              <a:t>Methodology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2419506" y="5127246"/>
            <a:ext cx="2852500" cy="9409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46717F"/>
                </a:solidFill>
                <a:latin typeface="Fira Sans Bold"/>
              </a:rPr>
              <a:t>Results &amp; Analysis 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1735192" y="6902880"/>
            <a:ext cx="3058646" cy="980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46717F"/>
                </a:solidFill>
                <a:latin typeface="Fira Sans Bold"/>
              </a:rPr>
              <a:t>Conclusion &amp;</a:t>
            </a:r>
          </a:p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46717F"/>
                </a:solidFill>
                <a:latin typeface="Fira Sans Bold"/>
              </a:rPr>
              <a:t> Recommendations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2011158" y="377824"/>
            <a:ext cx="107532" cy="12172"/>
            <a:chOff x="0" y="0"/>
            <a:chExt cx="143376" cy="16229"/>
          </a:xfrm>
        </p:grpSpPr>
        <p:sp>
          <p:nvSpPr>
            <p:cNvPr id="3" name="Freeform 3"/>
            <p:cNvSpPr/>
            <p:nvPr/>
          </p:nvSpPr>
          <p:spPr>
            <a:xfrm>
              <a:off x="127" y="127"/>
              <a:ext cx="143129" cy="16002"/>
            </a:xfrm>
            <a:custGeom>
              <a:avLst/>
              <a:gdLst/>
              <a:ahLst/>
              <a:cxnLst/>
              <a:rect l="l" t="t" r="r" b="b"/>
              <a:pathLst>
                <a:path w="143129" h="16002">
                  <a:moveTo>
                    <a:pt x="8382" y="0"/>
                  </a:moveTo>
                  <a:cubicBezTo>
                    <a:pt x="3683" y="0"/>
                    <a:pt x="0" y="3683"/>
                    <a:pt x="0" y="8382"/>
                  </a:cubicBezTo>
                  <a:cubicBezTo>
                    <a:pt x="0" y="12065"/>
                    <a:pt x="3683" y="16002"/>
                    <a:pt x="8382" y="16002"/>
                  </a:cubicBezTo>
                  <a:lnTo>
                    <a:pt x="134747" y="16002"/>
                  </a:lnTo>
                  <a:cubicBezTo>
                    <a:pt x="139446" y="16002"/>
                    <a:pt x="142367" y="12192"/>
                    <a:pt x="143129" y="8382"/>
                  </a:cubicBezTo>
                  <a:cubicBezTo>
                    <a:pt x="143129" y="3683"/>
                    <a:pt x="139446" y="0"/>
                    <a:pt x="134747" y="0"/>
                  </a:cubicBezTo>
                  <a:close/>
                </a:path>
              </a:pathLst>
            </a:custGeom>
            <a:solidFill>
              <a:srgbClr val="56BAA2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011158" y="395600"/>
            <a:ext cx="107532" cy="12076"/>
            <a:chOff x="0" y="0"/>
            <a:chExt cx="143376" cy="16101"/>
          </a:xfrm>
        </p:grpSpPr>
        <p:sp>
          <p:nvSpPr>
            <p:cNvPr id="5" name="Freeform 5"/>
            <p:cNvSpPr/>
            <p:nvPr/>
          </p:nvSpPr>
          <p:spPr>
            <a:xfrm>
              <a:off x="127" y="0"/>
              <a:ext cx="143129" cy="16002"/>
            </a:xfrm>
            <a:custGeom>
              <a:avLst/>
              <a:gdLst/>
              <a:ahLst/>
              <a:cxnLst/>
              <a:rect l="l" t="t" r="r" b="b"/>
              <a:pathLst>
                <a:path w="143129" h="16002">
                  <a:moveTo>
                    <a:pt x="8382" y="0"/>
                  </a:moveTo>
                  <a:cubicBezTo>
                    <a:pt x="3683" y="0"/>
                    <a:pt x="0" y="3048"/>
                    <a:pt x="0" y="7620"/>
                  </a:cubicBezTo>
                  <a:cubicBezTo>
                    <a:pt x="0" y="12319"/>
                    <a:pt x="3683" y="16002"/>
                    <a:pt x="8382" y="16002"/>
                  </a:cubicBezTo>
                  <a:lnTo>
                    <a:pt x="134747" y="16002"/>
                  </a:lnTo>
                  <a:cubicBezTo>
                    <a:pt x="139446" y="16002"/>
                    <a:pt x="143129" y="12319"/>
                    <a:pt x="143129" y="7620"/>
                  </a:cubicBezTo>
                  <a:cubicBezTo>
                    <a:pt x="143129" y="3175"/>
                    <a:pt x="139446" y="0"/>
                    <a:pt x="134747" y="0"/>
                  </a:cubicBezTo>
                  <a:close/>
                </a:path>
              </a:pathLst>
            </a:custGeom>
            <a:solidFill>
              <a:srgbClr val="56BAA2"/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1503125" y="7769250"/>
            <a:ext cx="4230991" cy="1000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sz="3200">
                <a:solidFill>
                  <a:srgbClr val="35555F"/>
                </a:solidFill>
                <a:latin typeface="Arimo Bold"/>
              </a:rPr>
              <a:t>Dealing with 1 - 4 suppliers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7281954" y="7769250"/>
            <a:ext cx="3724091" cy="1000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840"/>
              </a:lnSpc>
              <a:spcBef>
                <a:spcPct val="0"/>
              </a:spcBef>
            </a:pPr>
            <a:r>
              <a:rPr lang="en-US" sz="3200" u="none" strike="noStrike">
                <a:solidFill>
                  <a:srgbClr val="35555F"/>
                </a:solidFill>
                <a:latin typeface="Arimo Bold"/>
              </a:rPr>
              <a:t>Dealing with 5 - 8 suppliers 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2977867" y="7769250"/>
            <a:ext cx="4028906" cy="1000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840"/>
              </a:lnSpc>
              <a:spcBef>
                <a:spcPct val="0"/>
              </a:spcBef>
            </a:pPr>
            <a:r>
              <a:rPr lang="en-US" sz="3200" u="none" strike="noStrike">
                <a:solidFill>
                  <a:srgbClr val="35555F"/>
                </a:solidFill>
                <a:latin typeface="Arimo Bold"/>
              </a:rPr>
              <a:t>Dealing with more than 8 suppliers 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771812" y="518477"/>
            <a:ext cx="16744376" cy="18300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172850"/>
                </a:solidFill>
                <a:latin typeface="Arimo Bold"/>
              </a:rPr>
              <a:t>5.1 The Results of the</a:t>
            </a:r>
            <a:r>
              <a:rPr lang="en-US" sz="5199">
                <a:solidFill>
                  <a:srgbClr val="172850"/>
                </a:solidFill>
                <a:latin typeface="Arimo Bold"/>
                <a:ea typeface="Arimo Bold"/>
              </a:rPr>
              <a:t> First ﻿Questionnaire</a:t>
            </a:r>
          </a:p>
          <a:p>
            <a:pPr marL="0" lvl="0" indent="0" algn="ctr">
              <a:lnSpc>
                <a:spcPts val="7279"/>
              </a:lnSpc>
              <a:spcBef>
                <a:spcPct val="0"/>
              </a:spcBef>
            </a:pPr>
            <a:endParaRPr lang="en-US" sz="5199">
              <a:solidFill>
                <a:srgbClr val="172850"/>
              </a:solidFill>
              <a:latin typeface="Arimo Bold"/>
              <a:ea typeface="Arimo Bold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4327327" y="1567914"/>
            <a:ext cx="9633347" cy="7150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5740"/>
              </a:lnSpc>
              <a:spcBef>
                <a:spcPct val="0"/>
              </a:spcBef>
            </a:pPr>
            <a:r>
              <a:rPr lang="en-US" sz="4100">
                <a:solidFill>
                  <a:srgbClr val="33607D"/>
                </a:solidFill>
                <a:latin typeface="Arimo Bold"/>
              </a:rPr>
              <a:t>Number of suppliers dentists Deal with</a:t>
            </a: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09929" y="3035886"/>
            <a:ext cx="4415252" cy="4415252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6373" y="2935873"/>
            <a:ext cx="4415252" cy="4415252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0994" y="2935873"/>
            <a:ext cx="4415252" cy="4415252"/>
          </a:xfrm>
          <a:prstGeom prst="rect">
            <a:avLst/>
          </a:prstGeom>
        </p:spPr>
      </p:pic>
      <p:sp>
        <p:nvSpPr>
          <p:cNvPr id="14" name="TextBox 14"/>
          <p:cNvSpPr txBox="1"/>
          <p:nvPr/>
        </p:nvSpPr>
        <p:spPr>
          <a:xfrm>
            <a:off x="14319428" y="4962525"/>
            <a:ext cx="996255" cy="561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39"/>
              </a:lnSpc>
              <a:spcBef>
                <a:spcPct val="0"/>
              </a:spcBef>
            </a:pPr>
            <a:r>
              <a:rPr lang="en-US" sz="3699">
                <a:solidFill>
                  <a:srgbClr val="021949"/>
                </a:solidFill>
                <a:latin typeface="Open Sans Extra Bold"/>
              </a:rPr>
              <a:t>10%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8645872" y="4862512"/>
            <a:ext cx="996255" cy="561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39"/>
              </a:lnSpc>
              <a:spcBef>
                <a:spcPct val="0"/>
              </a:spcBef>
            </a:pPr>
            <a:r>
              <a:rPr lang="en-US" sz="3699">
                <a:solidFill>
                  <a:srgbClr val="021949"/>
                </a:solidFill>
                <a:latin typeface="Open Sans Extra Bold"/>
              </a:rPr>
              <a:t>30%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3120493" y="4962525"/>
            <a:ext cx="996255" cy="561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39"/>
              </a:lnSpc>
              <a:spcBef>
                <a:spcPct val="0"/>
              </a:spcBef>
            </a:pPr>
            <a:r>
              <a:rPr lang="en-US" sz="3699">
                <a:solidFill>
                  <a:srgbClr val="021949"/>
                </a:solidFill>
                <a:latin typeface="Open Sans Extra Bold"/>
              </a:rPr>
              <a:t>60%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771812" y="518477"/>
            <a:ext cx="16744376" cy="906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279"/>
              </a:lnSpc>
              <a:spcBef>
                <a:spcPct val="0"/>
              </a:spcBef>
            </a:pPr>
            <a:r>
              <a:rPr lang="en-US" sz="5199">
                <a:solidFill>
                  <a:srgbClr val="172850"/>
                </a:solidFill>
                <a:latin typeface="Arimo Bold"/>
              </a:rPr>
              <a:t>5.1 The Results of the</a:t>
            </a:r>
            <a:r>
              <a:rPr lang="en-US" sz="5199">
                <a:solidFill>
                  <a:srgbClr val="172850"/>
                </a:solidFill>
                <a:latin typeface="Arimo Bold"/>
                <a:ea typeface="Arimo Bold"/>
              </a:rPr>
              <a:t> First ﻿Questionnaire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1218635" y="8339992"/>
            <a:ext cx="4469755" cy="6254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900"/>
              </a:lnSpc>
              <a:spcBef>
                <a:spcPct val="0"/>
              </a:spcBef>
            </a:pPr>
            <a:r>
              <a:rPr lang="en-US" sz="3500">
                <a:solidFill>
                  <a:srgbClr val="33607D"/>
                </a:solidFill>
                <a:latin typeface="Arimo Bold"/>
              </a:rPr>
              <a:t>The Need for a Guide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2489" y="2518637"/>
            <a:ext cx="5942047" cy="5942047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1054" y="1977717"/>
            <a:ext cx="6930960" cy="6565377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3332678" y="8339992"/>
            <a:ext cx="3827711" cy="6254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900"/>
              </a:lnSpc>
              <a:spcBef>
                <a:spcPct val="0"/>
              </a:spcBef>
            </a:pPr>
            <a:r>
              <a:rPr lang="en-US" sz="3500">
                <a:solidFill>
                  <a:srgbClr val="33607D"/>
                </a:solidFill>
                <a:latin typeface="Arimo Bold"/>
              </a:rPr>
              <a:t>Facing Difficulties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4723894" y="6408084"/>
            <a:ext cx="766316" cy="504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39"/>
              </a:lnSpc>
              <a:spcBef>
                <a:spcPct val="0"/>
              </a:spcBef>
            </a:pPr>
            <a:r>
              <a:rPr lang="en-US" sz="3199">
                <a:solidFill>
                  <a:srgbClr val="FFFFFF"/>
                </a:solidFill>
                <a:latin typeface="Roboto Bold"/>
              </a:rPr>
              <a:t>80%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947075" y="3596394"/>
            <a:ext cx="766316" cy="504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39"/>
              </a:lnSpc>
              <a:spcBef>
                <a:spcPct val="0"/>
              </a:spcBef>
            </a:pPr>
            <a:r>
              <a:rPr lang="en-US" sz="3199">
                <a:solidFill>
                  <a:srgbClr val="FFFFFF"/>
                </a:solidFill>
                <a:latin typeface="Roboto Bold"/>
              </a:rPr>
              <a:t>20%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3561130"/>
            <a:ext cx="4474195" cy="3874451"/>
            <a:chOff x="0" y="0"/>
            <a:chExt cx="4282440" cy="3708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282440" cy="3708400"/>
            </a:xfrm>
            <a:custGeom>
              <a:avLst/>
              <a:gdLst/>
              <a:ahLst/>
              <a:cxnLst/>
              <a:rect l="l" t="t" r="r" b="b"/>
              <a:pathLst>
                <a:path w="4282440" h="370840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2"/>
              <a:stretch>
                <a:fillRect t="-17632" b="-17632"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>
            <a:off x="3545215" y="1672619"/>
            <a:ext cx="4417940" cy="3825737"/>
            <a:chOff x="0" y="0"/>
            <a:chExt cx="4282440" cy="37084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282440" cy="3708400"/>
            </a:xfrm>
            <a:custGeom>
              <a:avLst/>
              <a:gdLst/>
              <a:ahLst/>
              <a:cxnLst/>
              <a:rect l="l" t="t" r="r" b="b"/>
              <a:pathLst>
                <a:path w="4282440" h="370840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3"/>
              <a:stretch>
                <a:fillRect l="-9333" r="-9333"/>
              </a:stretch>
            </a:blipFill>
          </p:spPr>
        </p:sp>
      </p:grpSp>
      <p:grpSp>
        <p:nvGrpSpPr>
          <p:cNvPr id="6" name="Group 6"/>
          <p:cNvGrpSpPr/>
          <p:nvPr/>
        </p:nvGrpSpPr>
        <p:grpSpPr>
          <a:xfrm>
            <a:off x="3545215" y="5663731"/>
            <a:ext cx="4009609" cy="3472141"/>
            <a:chOff x="0" y="0"/>
            <a:chExt cx="4282440" cy="37084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282440" cy="3708400"/>
            </a:xfrm>
            <a:custGeom>
              <a:avLst/>
              <a:gdLst/>
              <a:ahLst/>
              <a:cxnLst/>
              <a:rect l="l" t="t" r="r" b="b"/>
              <a:pathLst>
                <a:path w="4282440" h="370840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4"/>
              <a:stretch>
                <a:fillRect l="-4691" r="-4691"/>
              </a:stretch>
            </a:blipFill>
          </p:spPr>
        </p:sp>
      </p:grpSp>
      <p:sp>
        <p:nvSpPr>
          <p:cNvPr id="8" name="Freeform 8"/>
          <p:cNvSpPr/>
          <p:nvPr/>
        </p:nvSpPr>
        <p:spPr>
          <a:xfrm>
            <a:off x="8467398" y="2891305"/>
            <a:ext cx="9402142" cy="5544853"/>
          </a:xfrm>
          <a:custGeom>
            <a:avLst/>
            <a:gdLst/>
            <a:ahLst/>
            <a:cxnLst/>
            <a:rect l="l" t="t" r="r" b="b"/>
            <a:pathLst>
              <a:path w="9402142" h="5544853">
                <a:moveTo>
                  <a:pt x="0" y="0"/>
                </a:moveTo>
                <a:lnTo>
                  <a:pt x="9402142" y="0"/>
                </a:lnTo>
                <a:lnTo>
                  <a:pt x="9402142" y="5544853"/>
                </a:lnTo>
                <a:lnTo>
                  <a:pt x="0" y="554485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12400702" y="1134024"/>
            <a:ext cx="5468838" cy="906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279"/>
              </a:lnSpc>
              <a:spcBef>
                <a:spcPct val="0"/>
              </a:spcBef>
            </a:pPr>
            <a:r>
              <a:rPr lang="en-US" sz="5199">
                <a:solidFill>
                  <a:srgbClr val="021949"/>
                </a:solidFill>
                <a:latin typeface="Arimo Bold"/>
              </a:rPr>
              <a:t>Critical Materials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766191" y="1172124"/>
            <a:ext cx="5975990" cy="5004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913"/>
              </a:lnSpc>
              <a:spcBef>
                <a:spcPct val="0"/>
              </a:spcBef>
            </a:pPr>
            <a:r>
              <a:rPr lang="en-US" sz="2795">
                <a:solidFill>
                  <a:srgbClr val="021949"/>
                </a:solidFill>
                <a:latin typeface="Arimo Bold"/>
              </a:rPr>
              <a:t> Filling material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80350" y="7359382"/>
            <a:ext cx="3113496" cy="5004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913"/>
              </a:lnSpc>
              <a:spcBef>
                <a:spcPct val="0"/>
              </a:spcBef>
            </a:pPr>
            <a:r>
              <a:rPr lang="en-US" sz="2795">
                <a:solidFill>
                  <a:srgbClr val="021949"/>
                </a:solidFill>
                <a:latin typeface="Arimo Bold"/>
              </a:rPr>
              <a:t>Anesthesia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4197438" y="9221597"/>
            <a:ext cx="3113496" cy="5004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913"/>
              </a:lnSpc>
              <a:spcBef>
                <a:spcPct val="0"/>
              </a:spcBef>
            </a:pPr>
            <a:r>
              <a:rPr lang="en-US" sz="2795">
                <a:solidFill>
                  <a:srgbClr val="021949"/>
                </a:solidFill>
                <a:latin typeface="Arimo Bold"/>
              </a:rPr>
              <a:t>Gloves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771812" y="518477"/>
            <a:ext cx="16744376" cy="906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279"/>
              </a:lnSpc>
              <a:spcBef>
                <a:spcPct val="0"/>
              </a:spcBef>
            </a:pPr>
            <a:r>
              <a:rPr lang="en-US" sz="5199">
                <a:solidFill>
                  <a:srgbClr val="172850"/>
                </a:solidFill>
                <a:latin typeface="Arimo Bold"/>
              </a:rPr>
              <a:t>5.1 The Results of the</a:t>
            </a:r>
            <a:r>
              <a:rPr lang="en-US" sz="5199">
                <a:solidFill>
                  <a:srgbClr val="172850"/>
                </a:solidFill>
                <a:latin typeface="Arimo Bold"/>
                <a:ea typeface="Arimo Bold"/>
              </a:rPr>
              <a:t> First ﻿Questionnaire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814989" y="1567914"/>
            <a:ext cx="4658023" cy="7150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5740"/>
              </a:lnSpc>
              <a:spcBef>
                <a:spcPct val="0"/>
              </a:spcBef>
            </a:pPr>
            <a:r>
              <a:rPr lang="en-US" sz="4100">
                <a:solidFill>
                  <a:srgbClr val="33607D"/>
                </a:solidFill>
                <a:latin typeface="Arimo Bold"/>
              </a:rPr>
              <a:t>Evaluating Factors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3369" y="1867574"/>
            <a:ext cx="11761264" cy="90654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05825" y="1333900"/>
            <a:ext cx="16276350" cy="942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6000">
                <a:solidFill>
                  <a:srgbClr val="172850"/>
                </a:solidFill>
                <a:latin typeface="Arimo Bold"/>
              </a:rPr>
              <a:t>Factors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3897294" y="3621372"/>
            <a:ext cx="3417249" cy="4641490"/>
            <a:chOff x="0" y="0"/>
            <a:chExt cx="4556332" cy="6188653"/>
          </a:xfrm>
        </p:grpSpPr>
        <p:grpSp>
          <p:nvGrpSpPr>
            <p:cNvPr id="4" name="Group 4"/>
            <p:cNvGrpSpPr/>
            <p:nvPr/>
          </p:nvGrpSpPr>
          <p:grpSpPr>
            <a:xfrm>
              <a:off x="771374" y="0"/>
              <a:ext cx="3013582" cy="2804255"/>
              <a:chOff x="0" y="0"/>
              <a:chExt cx="3445789" cy="320644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254" y="0"/>
                <a:ext cx="3445129" cy="3206369"/>
              </a:xfrm>
              <a:custGeom>
                <a:avLst/>
                <a:gdLst/>
                <a:ahLst/>
                <a:cxnLst/>
                <a:rect l="l" t="t" r="r" b="b"/>
                <a:pathLst>
                  <a:path w="3445129" h="3206369">
                    <a:moveTo>
                      <a:pt x="1720215" y="0"/>
                    </a:moveTo>
                    <a:cubicBezTo>
                      <a:pt x="945769" y="0"/>
                      <a:pt x="266192" y="562229"/>
                      <a:pt x="141224" y="1349883"/>
                    </a:cubicBezTo>
                    <a:cubicBezTo>
                      <a:pt x="0" y="2223643"/>
                      <a:pt x="596265" y="3047619"/>
                      <a:pt x="1470152" y="3186430"/>
                    </a:cubicBezTo>
                    <a:cubicBezTo>
                      <a:pt x="1555496" y="3199892"/>
                      <a:pt x="1640205" y="3206369"/>
                      <a:pt x="1723771" y="3206369"/>
                    </a:cubicBezTo>
                    <a:cubicBezTo>
                      <a:pt x="2498217" y="3206369"/>
                      <a:pt x="3181604" y="2645537"/>
                      <a:pt x="3306699" y="1854708"/>
                    </a:cubicBezTo>
                    <a:cubicBezTo>
                      <a:pt x="3445129" y="980821"/>
                      <a:pt x="2851531" y="159258"/>
                      <a:pt x="1977771" y="20828"/>
                    </a:cubicBezTo>
                    <a:cubicBezTo>
                      <a:pt x="1891284" y="6858"/>
                      <a:pt x="1805051" y="0"/>
                      <a:pt x="1720215" y="0"/>
                    </a:cubicBezTo>
                    <a:close/>
                  </a:path>
                </a:pathLst>
              </a:custGeom>
              <a:solidFill>
                <a:srgbClr val="3C4A69"/>
              </a:solidFill>
            </p:spPr>
          </p:sp>
        </p:grpSp>
        <p:sp>
          <p:nvSpPr>
            <p:cNvPr id="6" name="Freeform 6"/>
            <p:cNvSpPr/>
            <p:nvPr/>
          </p:nvSpPr>
          <p:spPr>
            <a:xfrm>
              <a:off x="1291992" y="498544"/>
              <a:ext cx="1972345" cy="1680137"/>
            </a:xfrm>
            <a:custGeom>
              <a:avLst/>
              <a:gdLst/>
              <a:ahLst/>
              <a:cxnLst/>
              <a:rect l="l" t="t" r="r" b="b"/>
              <a:pathLst>
                <a:path w="1972345" h="1680137">
                  <a:moveTo>
                    <a:pt x="0" y="0"/>
                  </a:moveTo>
                  <a:lnTo>
                    <a:pt x="1972346" y="0"/>
                  </a:lnTo>
                  <a:lnTo>
                    <a:pt x="1972346" y="1680137"/>
                  </a:lnTo>
                  <a:lnTo>
                    <a:pt x="0" y="16801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=""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7" name="TextBox 7"/>
            <p:cNvSpPr txBox="1"/>
            <p:nvPr/>
          </p:nvSpPr>
          <p:spPr>
            <a:xfrm>
              <a:off x="0" y="3433439"/>
              <a:ext cx="4556332" cy="7299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4198"/>
                </a:lnSpc>
                <a:spcBef>
                  <a:spcPct val="0"/>
                </a:spcBef>
              </a:pPr>
              <a:r>
                <a:rPr lang="en-US" sz="3498" u="none" strike="noStrike">
                  <a:solidFill>
                    <a:srgbClr val="46717F"/>
                  </a:solidFill>
                  <a:latin typeface="Arimo Bold"/>
                </a:rPr>
                <a:t>Reliability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379056" y="4490859"/>
              <a:ext cx="3784956" cy="169779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18"/>
                </a:lnSpc>
              </a:pPr>
              <a:r>
                <a:rPr lang="en-US" sz="2098">
                  <a:solidFill>
                    <a:srgbClr val="000000"/>
                  </a:solidFill>
                  <a:latin typeface="Roboto"/>
                </a:rPr>
                <a:t>The ability to perform the promised service dependably and accurately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7553442" y="3619670"/>
            <a:ext cx="3417249" cy="4643192"/>
            <a:chOff x="0" y="0"/>
            <a:chExt cx="4556332" cy="6190922"/>
          </a:xfrm>
        </p:grpSpPr>
        <p:grpSp>
          <p:nvGrpSpPr>
            <p:cNvPr id="10" name="Group 10"/>
            <p:cNvGrpSpPr/>
            <p:nvPr/>
          </p:nvGrpSpPr>
          <p:grpSpPr>
            <a:xfrm>
              <a:off x="739402" y="0"/>
              <a:ext cx="3077528" cy="2804255"/>
              <a:chOff x="0" y="0"/>
              <a:chExt cx="3518907" cy="320644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254" y="254"/>
                <a:ext cx="3518662" cy="3205861"/>
              </a:xfrm>
              <a:custGeom>
                <a:avLst/>
                <a:gdLst/>
                <a:ahLst/>
                <a:cxnLst/>
                <a:rect l="l" t="t" r="r" b="b"/>
                <a:pathLst>
                  <a:path w="3518662" h="3205861">
                    <a:moveTo>
                      <a:pt x="1759331" y="0"/>
                    </a:moveTo>
                    <a:cubicBezTo>
                      <a:pt x="1348359" y="0"/>
                      <a:pt x="937768" y="156083"/>
                      <a:pt x="625221" y="468884"/>
                    </a:cubicBezTo>
                    <a:cubicBezTo>
                      <a:pt x="0" y="1094105"/>
                      <a:pt x="0" y="2109089"/>
                      <a:pt x="625221" y="2736977"/>
                    </a:cubicBezTo>
                    <a:cubicBezTo>
                      <a:pt x="937641" y="3049397"/>
                      <a:pt x="1348359" y="3205861"/>
                      <a:pt x="1759331" y="3205861"/>
                    </a:cubicBezTo>
                    <a:cubicBezTo>
                      <a:pt x="2169922" y="3205861"/>
                      <a:pt x="2580640" y="3049524"/>
                      <a:pt x="2893441" y="2736977"/>
                    </a:cubicBezTo>
                    <a:cubicBezTo>
                      <a:pt x="3518662" y="2109089"/>
                      <a:pt x="3518662" y="1094105"/>
                      <a:pt x="2893441" y="468884"/>
                    </a:cubicBezTo>
                    <a:cubicBezTo>
                      <a:pt x="2580640" y="156083"/>
                      <a:pt x="2170049" y="0"/>
                      <a:pt x="1759331" y="0"/>
                    </a:cubicBezTo>
                    <a:close/>
                  </a:path>
                </a:pathLst>
              </a:custGeom>
              <a:solidFill>
                <a:srgbClr val="65718B"/>
              </a:solidFill>
            </p:spPr>
          </p:sp>
        </p:grpSp>
        <p:sp>
          <p:nvSpPr>
            <p:cNvPr id="12" name="Freeform 12"/>
            <p:cNvSpPr/>
            <p:nvPr/>
          </p:nvSpPr>
          <p:spPr>
            <a:xfrm>
              <a:off x="1589250" y="540353"/>
              <a:ext cx="1377834" cy="1725180"/>
            </a:xfrm>
            <a:custGeom>
              <a:avLst/>
              <a:gdLst/>
              <a:ahLst/>
              <a:cxnLst/>
              <a:rect l="l" t="t" r="r" b="b"/>
              <a:pathLst>
                <a:path w="1377834" h="1725180">
                  <a:moveTo>
                    <a:pt x="0" y="0"/>
                  </a:moveTo>
                  <a:lnTo>
                    <a:pt x="1377834" y="0"/>
                  </a:lnTo>
                  <a:lnTo>
                    <a:pt x="1377834" y="1725181"/>
                  </a:lnTo>
                  <a:lnTo>
                    <a:pt x="0" y="17251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=""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3" name="TextBox 13"/>
            <p:cNvSpPr txBox="1"/>
            <p:nvPr/>
          </p:nvSpPr>
          <p:spPr>
            <a:xfrm>
              <a:off x="0" y="3435708"/>
              <a:ext cx="4556332" cy="7299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4198"/>
                </a:lnSpc>
                <a:spcBef>
                  <a:spcPct val="0"/>
                </a:spcBef>
              </a:pPr>
              <a:r>
                <a:rPr lang="en-US" sz="3498">
                  <a:solidFill>
                    <a:srgbClr val="46717F"/>
                  </a:solidFill>
                  <a:latin typeface="Arimo Bold"/>
                </a:rPr>
                <a:t>Delivery Time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371902" y="4493128"/>
              <a:ext cx="3812528" cy="169779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18"/>
                </a:lnSpc>
              </a:pPr>
              <a:r>
                <a:rPr lang="en-US" sz="2098">
                  <a:solidFill>
                    <a:srgbClr val="000000"/>
                  </a:solidFill>
                  <a:latin typeface="Roboto"/>
                </a:rPr>
                <a:t>The amount of time that it takes for goods that have been bought to arrive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241147" y="3633602"/>
            <a:ext cx="3417249" cy="4312709"/>
            <a:chOff x="0" y="0"/>
            <a:chExt cx="4556332" cy="5750279"/>
          </a:xfrm>
        </p:grpSpPr>
        <p:grpSp>
          <p:nvGrpSpPr>
            <p:cNvPr id="16" name="Group 16"/>
            <p:cNvGrpSpPr/>
            <p:nvPr/>
          </p:nvGrpSpPr>
          <p:grpSpPr>
            <a:xfrm>
              <a:off x="770331" y="0"/>
              <a:ext cx="3015670" cy="2804255"/>
              <a:chOff x="0" y="0"/>
              <a:chExt cx="3448176" cy="320644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3448177" cy="3206369"/>
              </a:xfrm>
              <a:custGeom>
                <a:avLst/>
                <a:gdLst/>
                <a:ahLst/>
                <a:cxnLst/>
                <a:rect l="l" t="t" r="r" b="b"/>
                <a:pathLst>
                  <a:path w="3448177" h="3206369">
                    <a:moveTo>
                      <a:pt x="1720215" y="0"/>
                    </a:moveTo>
                    <a:cubicBezTo>
                      <a:pt x="945769" y="0"/>
                      <a:pt x="266192" y="562229"/>
                      <a:pt x="141224" y="1349883"/>
                    </a:cubicBezTo>
                    <a:cubicBezTo>
                      <a:pt x="0" y="2223643"/>
                      <a:pt x="596519" y="3044952"/>
                      <a:pt x="1470406" y="3186430"/>
                    </a:cubicBezTo>
                    <a:cubicBezTo>
                      <a:pt x="1555496" y="3199892"/>
                      <a:pt x="1640205" y="3206369"/>
                      <a:pt x="1724025" y="3206369"/>
                    </a:cubicBezTo>
                    <a:cubicBezTo>
                      <a:pt x="2498217" y="3206369"/>
                      <a:pt x="3181604" y="2645537"/>
                      <a:pt x="3306699" y="1854708"/>
                    </a:cubicBezTo>
                    <a:cubicBezTo>
                      <a:pt x="3448177" y="980821"/>
                      <a:pt x="2851531" y="159258"/>
                      <a:pt x="1977771" y="20828"/>
                    </a:cubicBezTo>
                    <a:cubicBezTo>
                      <a:pt x="1891157" y="6858"/>
                      <a:pt x="1805305" y="0"/>
                      <a:pt x="1720215" y="0"/>
                    </a:cubicBezTo>
                    <a:close/>
                  </a:path>
                </a:pathLst>
              </a:custGeom>
              <a:solidFill>
                <a:srgbClr val="172850"/>
              </a:solidFill>
            </p:spPr>
          </p:sp>
        </p:grpSp>
        <p:sp>
          <p:nvSpPr>
            <p:cNvPr id="18" name="Freeform 18"/>
            <p:cNvSpPr/>
            <p:nvPr/>
          </p:nvSpPr>
          <p:spPr>
            <a:xfrm>
              <a:off x="2105167" y="495827"/>
              <a:ext cx="345996" cy="1812581"/>
            </a:xfrm>
            <a:custGeom>
              <a:avLst/>
              <a:gdLst/>
              <a:ahLst/>
              <a:cxnLst/>
              <a:rect l="l" t="t" r="r" b="b"/>
              <a:pathLst>
                <a:path w="345996" h="1812581">
                  <a:moveTo>
                    <a:pt x="0" y="0"/>
                  </a:moveTo>
                  <a:lnTo>
                    <a:pt x="345996" y="0"/>
                  </a:lnTo>
                  <a:lnTo>
                    <a:pt x="345996" y="1812582"/>
                  </a:lnTo>
                  <a:lnTo>
                    <a:pt x="0" y="18125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=""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9" name="TextBox 19"/>
            <p:cNvSpPr txBox="1"/>
            <p:nvPr/>
          </p:nvSpPr>
          <p:spPr>
            <a:xfrm>
              <a:off x="0" y="3332815"/>
              <a:ext cx="4556332" cy="7175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98"/>
                </a:lnSpc>
              </a:pPr>
              <a:r>
                <a:rPr lang="en-US" sz="3498">
                  <a:solidFill>
                    <a:srgbClr val="46717F"/>
                  </a:solidFill>
                  <a:latin typeface="Arimo Bold"/>
                </a:rPr>
                <a:t>Quality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385164" y="4474553"/>
              <a:ext cx="3786001" cy="127572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18"/>
                </a:lnSpc>
              </a:pPr>
              <a:r>
                <a:rPr lang="en-US" sz="2098">
                  <a:solidFill>
                    <a:srgbClr val="000000"/>
                  </a:solidFill>
                  <a:latin typeface="Roboto"/>
                </a:rPr>
                <a:t>Providing the desired quality standards and product specifications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11209590" y="3621372"/>
            <a:ext cx="3299182" cy="4324939"/>
            <a:chOff x="0" y="0"/>
            <a:chExt cx="4398910" cy="5766586"/>
          </a:xfrm>
        </p:grpSpPr>
        <p:grpSp>
          <p:nvGrpSpPr>
            <p:cNvPr id="22" name="Group 22"/>
            <p:cNvGrpSpPr/>
            <p:nvPr/>
          </p:nvGrpSpPr>
          <p:grpSpPr>
            <a:xfrm>
              <a:off x="692665" y="0"/>
              <a:ext cx="3013582" cy="2804255"/>
              <a:chOff x="0" y="0"/>
              <a:chExt cx="3445789" cy="320644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254" y="0"/>
                <a:ext cx="3445129" cy="3206369"/>
              </a:xfrm>
              <a:custGeom>
                <a:avLst/>
                <a:gdLst/>
                <a:ahLst/>
                <a:cxnLst/>
                <a:rect l="l" t="t" r="r" b="b"/>
                <a:pathLst>
                  <a:path w="3445129" h="3206369">
                    <a:moveTo>
                      <a:pt x="1720215" y="0"/>
                    </a:moveTo>
                    <a:cubicBezTo>
                      <a:pt x="945769" y="0"/>
                      <a:pt x="266192" y="562229"/>
                      <a:pt x="141224" y="1349883"/>
                    </a:cubicBezTo>
                    <a:cubicBezTo>
                      <a:pt x="0" y="2223643"/>
                      <a:pt x="596265" y="3047619"/>
                      <a:pt x="1470152" y="3186430"/>
                    </a:cubicBezTo>
                    <a:cubicBezTo>
                      <a:pt x="1555496" y="3199892"/>
                      <a:pt x="1640205" y="3206369"/>
                      <a:pt x="1723771" y="3206369"/>
                    </a:cubicBezTo>
                    <a:cubicBezTo>
                      <a:pt x="2498217" y="3206369"/>
                      <a:pt x="3181604" y="2645537"/>
                      <a:pt x="3306699" y="1854708"/>
                    </a:cubicBezTo>
                    <a:cubicBezTo>
                      <a:pt x="3445129" y="980821"/>
                      <a:pt x="2851531" y="159258"/>
                      <a:pt x="1977771" y="20828"/>
                    </a:cubicBezTo>
                    <a:cubicBezTo>
                      <a:pt x="1891284" y="6858"/>
                      <a:pt x="1805051" y="0"/>
                      <a:pt x="1720215" y="0"/>
                    </a:cubicBezTo>
                    <a:close/>
                  </a:path>
                </a:pathLst>
              </a:custGeom>
              <a:solidFill>
                <a:srgbClr val="3C4A69"/>
              </a:solidFill>
            </p:spPr>
          </p:sp>
        </p:grpSp>
        <p:sp>
          <p:nvSpPr>
            <p:cNvPr id="24" name="Freeform 24"/>
            <p:cNvSpPr/>
            <p:nvPr/>
          </p:nvSpPr>
          <p:spPr>
            <a:xfrm>
              <a:off x="1223279" y="999978"/>
              <a:ext cx="1952354" cy="915775"/>
            </a:xfrm>
            <a:custGeom>
              <a:avLst/>
              <a:gdLst/>
              <a:ahLst/>
              <a:cxnLst/>
              <a:rect l="l" t="t" r="r" b="b"/>
              <a:pathLst>
                <a:path w="1952354" h="915775">
                  <a:moveTo>
                    <a:pt x="0" y="0"/>
                  </a:moveTo>
                  <a:lnTo>
                    <a:pt x="1952354" y="0"/>
                  </a:lnTo>
                  <a:lnTo>
                    <a:pt x="1952354" y="915775"/>
                  </a:lnTo>
                  <a:lnTo>
                    <a:pt x="0" y="9157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=""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5" name="TextBox 25"/>
            <p:cNvSpPr txBox="1"/>
            <p:nvPr/>
          </p:nvSpPr>
          <p:spPr>
            <a:xfrm>
              <a:off x="0" y="3433439"/>
              <a:ext cx="4398910" cy="7299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4198"/>
                </a:lnSpc>
                <a:spcBef>
                  <a:spcPct val="0"/>
                </a:spcBef>
              </a:pPr>
              <a:r>
                <a:rPr lang="en-US" sz="3498">
                  <a:solidFill>
                    <a:srgbClr val="46717F"/>
                  </a:solidFill>
                  <a:latin typeface="Arimo Bold"/>
                </a:rPr>
                <a:t>Price</a:t>
              </a: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346332" y="4490859"/>
              <a:ext cx="3706247" cy="127572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18"/>
                </a:lnSpc>
              </a:pPr>
              <a:r>
                <a:rPr lang="en-US" sz="2098">
                  <a:solidFill>
                    <a:srgbClr val="000000"/>
                  </a:solidFill>
                  <a:latin typeface="Roboto"/>
                </a:rPr>
                <a:t>Cost refers to purchasing each product</a:t>
              </a:r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14627098" y="3621372"/>
            <a:ext cx="3540328" cy="4324939"/>
            <a:chOff x="0" y="0"/>
            <a:chExt cx="4720437" cy="5766586"/>
          </a:xfrm>
        </p:grpSpPr>
        <p:grpSp>
          <p:nvGrpSpPr>
            <p:cNvPr id="28" name="Group 28"/>
            <p:cNvGrpSpPr/>
            <p:nvPr/>
          </p:nvGrpSpPr>
          <p:grpSpPr>
            <a:xfrm>
              <a:off x="853429" y="0"/>
              <a:ext cx="3013582" cy="2804255"/>
              <a:chOff x="0" y="0"/>
              <a:chExt cx="3445789" cy="3206440"/>
            </a:xfrm>
          </p:grpSpPr>
          <p:sp>
            <p:nvSpPr>
              <p:cNvPr id="29" name="Freeform 29"/>
              <p:cNvSpPr/>
              <p:nvPr/>
            </p:nvSpPr>
            <p:spPr>
              <a:xfrm>
                <a:off x="254" y="0"/>
                <a:ext cx="3445129" cy="3206369"/>
              </a:xfrm>
              <a:custGeom>
                <a:avLst/>
                <a:gdLst/>
                <a:ahLst/>
                <a:cxnLst/>
                <a:rect l="l" t="t" r="r" b="b"/>
                <a:pathLst>
                  <a:path w="3445129" h="3206369">
                    <a:moveTo>
                      <a:pt x="1720215" y="0"/>
                    </a:moveTo>
                    <a:cubicBezTo>
                      <a:pt x="945769" y="0"/>
                      <a:pt x="266192" y="562229"/>
                      <a:pt x="141224" y="1349883"/>
                    </a:cubicBezTo>
                    <a:cubicBezTo>
                      <a:pt x="0" y="2223643"/>
                      <a:pt x="596265" y="3047619"/>
                      <a:pt x="1470152" y="3186430"/>
                    </a:cubicBezTo>
                    <a:cubicBezTo>
                      <a:pt x="1555496" y="3199892"/>
                      <a:pt x="1640205" y="3206369"/>
                      <a:pt x="1723771" y="3206369"/>
                    </a:cubicBezTo>
                    <a:cubicBezTo>
                      <a:pt x="2498217" y="3206369"/>
                      <a:pt x="3181604" y="2645537"/>
                      <a:pt x="3306699" y="1854708"/>
                    </a:cubicBezTo>
                    <a:cubicBezTo>
                      <a:pt x="3445129" y="980821"/>
                      <a:pt x="2851531" y="159258"/>
                      <a:pt x="1977771" y="20828"/>
                    </a:cubicBezTo>
                    <a:cubicBezTo>
                      <a:pt x="1891284" y="6858"/>
                      <a:pt x="1805051" y="0"/>
                      <a:pt x="1720215" y="0"/>
                    </a:cubicBezTo>
                    <a:close/>
                  </a:path>
                </a:pathLst>
              </a:custGeom>
              <a:solidFill>
                <a:srgbClr val="172850"/>
              </a:solidFill>
            </p:spPr>
          </p:sp>
        </p:grpSp>
        <p:sp>
          <p:nvSpPr>
            <p:cNvPr id="30" name="Freeform 30"/>
            <p:cNvSpPr/>
            <p:nvPr/>
          </p:nvSpPr>
          <p:spPr>
            <a:xfrm>
              <a:off x="1578260" y="433483"/>
              <a:ext cx="1563920" cy="1937288"/>
            </a:xfrm>
            <a:custGeom>
              <a:avLst/>
              <a:gdLst/>
              <a:ahLst/>
              <a:cxnLst/>
              <a:rect l="l" t="t" r="r" b="b"/>
              <a:pathLst>
                <a:path w="1563920" h="1937288">
                  <a:moveTo>
                    <a:pt x="0" y="0"/>
                  </a:moveTo>
                  <a:lnTo>
                    <a:pt x="1563920" y="0"/>
                  </a:lnTo>
                  <a:lnTo>
                    <a:pt x="1563920" y="1937288"/>
                  </a:lnTo>
                  <a:lnTo>
                    <a:pt x="0" y="19372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="" xmlns:asvg="http://schemas.microsoft.com/office/drawing/2016/SVG/main" r:embed="rId12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1" name="TextBox 31"/>
            <p:cNvSpPr txBox="1"/>
            <p:nvPr/>
          </p:nvSpPr>
          <p:spPr>
            <a:xfrm>
              <a:off x="0" y="3433439"/>
              <a:ext cx="4720437" cy="7299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4198"/>
                </a:lnSpc>
                <a:spcBef>
                  <a:spcPct val="0"/>
                </a:spcBef>
              </a:pPr>
              <a:r>
                <a:rPr lang="en-US" sz="3498">
                  <a:solidFill>
                    <a:srgbClr val="46717F"/>
                  </a:solidFill>
                  <a:latin typeface="Arimo Bold"/>
                </a:rPr>
                <a:t>Responsiveness</a:t>
              </a:r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507095" y="4490859"/>
              <a:ext cx="3706247" cy="127572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18"/>
                </a:lnSpc>
              </a:pPr>
              <a:r>
                <a:rPr lang="en-US" sz="2098">
                  <a:solidFill>
                    <a:srgbClr val="000000"/>
                  </a:solidFill>
                  <a:latin typeface="Roboto"/>
                </a:rPr>
                <a:t>The willingness to help customers and to provide prompt service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1415574">
            <a:off x="1457876" y="8867007"/>
            <a:ext cx="679023" cy="1244497"/>
          </a:xfrm>
          <a:custGeom>
            <a:avLst/>
            <a:gdLst/>
            <a:ahLst/>
            <a:cxnLst/>
            <a:rect l="l" t="t" r="r" b="b"/>
            <a:pathLst>
              <a:path w="679023" h="1244497">
                <a:moveTo>
                  <a:pt x="0" y="0"/>
                </a:moveTo>
                <a:lnTo>
                  <a:pt x="679023" y="0"/>
                </a:lnTo>
                <a:lnTo>
                  <a:pt x="679023" y="1244497"/>
                </a:lnTo>
                <a:lnTo>
                  <a:pt x="0" y="124449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1615" y="8321224"/>
            <a:ext cx="1075594" cy="1874152"/>
          </a:xfrm>
          <a:custGeom>
            <a:avLst/>
            <a:gdLst/>
            <a:ahLst/>
            <a:cxnLst/>
            <a:rect l="l" t="t" r="r" b="b"/>
            <a:pathLst>
              <a:path w="1075594" h="1874152">
                <a:moveTo>
                  <a:pt x="0" y="0"/>
                </a:moveTo>
                <a:lnTo>
                  <a:pt x="1075594" y="0"/>
                </a:lnTo>
                <a:lnTo>
                  <a:pt x="1075594" y="1874152"/>
                </a:lnTo>
                <a:lnTo>
                  <a:pt x="0" y="187415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028700" y="1441748"/>
            <a:ext cx="16259463" cy="2752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99"/>
              </a:lnSpc>
            </a:pPr>
            <a:endParaRPr/>
          </a:p>
          <a:p>
            <a:pPr marL="539749" lvl="1" indent="-269875">
              <a:lnSpc>
                <a:spcPts val="2999"/>
              </a:lnSpc>
              <a:buFont typeface="Arial"/>
              <a:buChar char="•"/>
            </a:pPr>
            <a:r>
              <a:rPr lang="en-US" sz="2499">
                <a:solidFill>
                  <a:srgbClr val="085A60"/>
                </a:solidFill>
                <a:latin typeface="Fira Sans Bold"/>
              </a:rPr>
              <a:t>Based on the top five factors, 41 dentists were asked to complete the second questionnaire. </a:t>
            </a:r>
          </a:p>
          <a:p>
            <a:pPr marL="539749" lvl="1" indent="-269875">
              <a:lnSpc>
                <a:spcPts val="2999"/>
              </a:lnSpc>
              <a:spcBef>
                <a:spcPct val="0"/>
              </a:spcBef>
              <a:buFont typeface="Arial"/>
              <a:buChar char="•"/>
            </a:pPr>
            <a:r>
              <a:rPr lang="en-US" sz="2499">
                <a:solidFill>
                  <a:srgbClr val="085A60"/>
                </a:solidFill>
                <a:latin typeface="Fira Sans Bold"/>
              </a:rPr>
              <a:t>In order to determine the consistency ratio (CR) and the relative weights of the various criteria. </a:t>
            </a:r>
          </a:p>
          <a:p>
            <a:pPr>
              <a:lnSpc>
                <a:spcPts val="2999"/>
              </a:lnSpc>
              <a:spcBef>
                <a:spcPct val="0"/>
              </a:spcBef>
            </a:pPr>
            <a:endParaRPr lang="en-US" sz="2499">
              <a:solidFill>
                <a:srgbClr val="085A60"/>
              </a:solidFill>
              <a:latin typeface="Fira Sans Bold"/>
            </a:endParaRPr>
          </a:p>
          <a:p>
            <a:pPr>
              <a:lnSpc>
                <a:spcPts val="2999"/>
              </a:lnSpc>
              <a:spcBef>
                <a:spcPct val="0"/>
              </a:spcBef>
            </a:pPr>
            <a:endParaRPr lang="en-US" sz="2499">
              <a:solidFill>
                <a:srgbClr val="085A60"/>
              </a:solidFill>
              <a:latin typeface="Fira Sans Bold"/>
            </a:endParaRPr>
          </a:p>
          <a:p>
            <a:pPr>
              <a:lnSpc>
                <a:spcPts val="2999"/>
              </a:lnSpc>
              <a:spcBef>
                <a:spcPct val="0"/>
              </a:spcBef>
            </a:pPr>
            <a:r>
              <a:rPr lang="en-US" sz="2499">
                <a:solidFill>
                  <a:srgbClr val="085A60"/>
                </a:solidFill>
                <a:latin typeface="Fira Sans Bold"/>
              </a:rPr>
              <a:t>The following hierarchy was established for our analytic tool, AHP Online, using a demo version of the software.</a:t>
            </a:r>
          </a:p>
          <a:p>
            <a:pPr>
              <a:lnSpc>
                <a:spcPts val="2999"/>
              </a:lnSpc>
              <a:spcBef>
                <a:spcPct val="0"/>
              </a:spcBef>
            </a:pPr>
            <a:endParaRPr lang="en-US" sz="2499">
              <a:solidFill>
                <a:srgbClr val="085A60"/>
              </a:solidFill>
              <a:latin typeface="Fira Sans Bold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15038568" y="7122159"/>
            <a:ext cx="2168207" cy="687597"/>
            <a:chOff x="0" y="0"/>
            <a:chExt cx="829511" cy="26306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29511" cy="263060"/>
            </a:xfrm>
            <a:custGeom>
              <a:avLst/>
              <a:gdLst/>
              <a:ahLst/>
              <a:cxnLst/>
              <a:rect l="l" t="t" r="r" b="b"/>
              <a:pathLst>
                <a:path w="829511" h="263060">
                  <a:moveTo>
                    <a:pt x="0" y="0"/>
                  </a:moveTo>
                  <a:lnTo>
                    <a:pt x="829511" y="0"/>
                  </a:lnTo>
                  <a:lnTo>
                    <a:pt x="829511" y="263060"/>
                  </a:lnTo>
                  <a:lnTo>
                    <a:pt x="0" y="263060"/>
                  </a:lnTo>
                  <a:close/>
                </a:path>
              </a:pathLst>
            </a:custGeom>
            <a:solidFill>
              <a:srgbClr val="CFECF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829511" cy="2916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86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699412" y="7031704"/>
            <a:ext cx="2168207" cy="687597"/>
            <a:chOff x="0" y="0"/>
            <a:chExt cx="829511" cy="26306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29511" cy="263060"/>
            </a:xfrm>
            <a:custGeom>
              <a:avLst/>
              <a:gdLst/>
              <a:ahLst/>
              <a:cxnLst/>
              <a:rect l="l" t="t" r="r" b="b"/>
              <a:pathLst>
                <a:path w="829511" h="263060">
                  <a:moveTo>
                    <a:pt x="0" y="0"/>
                  </a:moveTo>
                  <a:lnTo>
                    <a:pt x="829511" y="0"/>
                  </a:lnTo>
                  <a:lnTo>
                    <a:pt x="829511" y="263060"/>
                  </a:lnTo>
                  <a:lnTo>
                    <a:pt x="0" y="263060"/>
                  </a:lnTo>
                  <a:close/>
                </a:path>
              </a:pathLst>
            </a:custGeom>
            <a:solidFill>
              <a:srgbClr val="CFECF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28575"/>
              <a:ext cx="829511" cy="2916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86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3894922" y="7055682"/>
            <a:ext cx="2168207" cy="687597"/>
            <a:chOff x="0" y="0"/>
            <a:chExt cx="829511" cy="26306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29511" cy="263060"/>
            </a:xfrm>
            <a:custGeom>
              <a:avLst/>
              <a:gdLst/>
              <a:ahLst/>
              <a:cxnLst/>
              <a:rect l="l" t="t" r="r" b="b"/>
              <a:pathLst>
                <a:path w="829511" h="263060">
                  <a:moveTo>
                    <a:pt x="0" y="0"/>
                  </a:moveTo>
                  <a:lnTo>
                    <a:pt x="829511" y="0"/>
                  </a:lnTo>
                  <a:lnTo>
                    <a:pt x="829511" y="263060"/>
                  </a:lnTo>
                  <a:lnTo>
                    <a:pt x="0" y="263060"/>
                  </a:lnTo>
                  <a:close/>
                </a:path>
              </a:pathLst>
            </a:custGeom>
            <a:solidFill>
              <a:srgbClr val="CFECFD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0" y="-28575"/>
              <a:ext cx="829511" cy="2916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86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7833570" y="7031458"/>
            <a:ext cx="2164810" cy="711822"/>
            <a:chOff x="0" y="0"/>
            <a:chExt cx="828211" cy="272328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28211" cy="272328"/>
            </a:xfrm>
            <a:custGeom>
              <a:avLst/>
              <a:gdLst/>
              <a:ahLst/>
              <a:cxnLst/>
              <a:rect l="l" t="t" r="r" b="b"/>
              <a:pathLst>
                <a:path w="828211" h="272328">
                  <a:moveTo>
                    <a:pt x="0" y="0"/>
                  </a:moveTo>
                  <a:lnTo>
                    <a:pt x="828211" y="0"/>
                  </a:lnTo>
                  <a:lnTo>
                    <a:pt x="828211" y="272328"/>
                  </a:lnTo>
                  <a:lnTo>
                    <a:pt x="0" y="272328"/>
                  </a:lnTo>
                  <a:close/>
                </a:path>
              </a:pathLst>
            </a:custGeom>
            <a:solidFill>
              <a:srgbClr val="CFECF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28575"/>
              <a:ext cx="828211" cy="30090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86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1768707" y="7031704"/>
            <a:ext cx="2168207" cy="687514"/>
            <a:chOff x="0" y="0"/>
            <a:chExt cx="829511" cy="263029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29511" cy="263029"/>
            </a:xfrm>
            <a:custGeom>
              <a:avLst/>
              <a:gdLst/>
              <a:ahLst/>
              <a:cxnLst/>
              <a:rect l="l" t="t" r="r" b="b"/>
              <a:pathLst>
                <a:path w="829511" h="263029">
                  <a:moveTo>
                    <a:pt x="0" y="0"/>
                  </a:moveTo>
                  <a:lnTo>
                    <a:pt x="829511" y="0"/>
                  </a:lnTo>
                  <a:lnTo>
                    <a:pt x="829511" y="263029"/>
                  </a:lnTo>
                  <a:lnTo>
                    <a:pt x="0" y="263029"/>
                  </a:lnTo>
                  <a:close/>
                </a:path>
              </a:pathLst>
            </a:custGeom>
            <a:solidFill>
              <a:srgbClr val="CFECFD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0" y="-28575"/>
              <a:ext cx="829511" cy="29160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860"/>
                </a:lnSpc>
              </a:pPr>
              <a:endParaRPr/>
            </a:p>
          </p:txBody>
        </p:sp>
      </p:grpSp>
      <p:sp>
        <p:nvSpPr>
          <p:cNvPr id="20" name="AutoShape 20"/>
          <p:cNvSpPr/>
          <p:nvPr/>
        </p:nvSpPr>
        <p:spPr>
          <a:xfrm flipH="1">
            <a:off x="12852811" y="6786425"/>
            <a:ext cx="3251419" cy="0"/>
          </a:xfrm>
          <a:prstGeom prst="line">
            <a:avLst/>
          </a:prstGeom>
          <a:ln w="2857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1" name="AutoShape 21"/>
          <p:cNvSpPr/>
          <p:nvPr/>
        </p:nvSpPr>
        <p:spPr>
          <a:xfrm>
            <a:off x="4979139" y="6778096"/>
            <a:ext cx="7873672" cy="0"/>
          </a:xfrm>
          <a:prstGeom prst="line">
            <a:avLst/>
          </a:prstGeom>
          <a:ln w="2857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2" name="AutoShape 22"/>
          <p:cNvSpPr/>
          <p:nvPr/>
        </p:nvSpPr>
        <p:spPr>
          <a:xfrm>
            <a:off x="8914276" y="5881655"/>
            <a:ext cx="0" cy="877999"/>
          </a:xfrm>
          <a:prstGeom prst="line">
            <a:avLst/>
          </a:prstGeom>
          <a:ln w="2857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3" name="AutoShape 23"/>
          <p:cNvSpPr/>
          <p:nvPr/>
        </p:nvSpPr>
        <p:spPr>
          <a:xfrm>
            <a:off x="12852811" y="6759654"/>
            <a:ext cx="0" cy="272050"/>
          </a:xfrm>
          <a:prstGeom prst="line">
            <a:avLst/>
          </a:prstGeom>
          <a:ln w="2857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4" name="AutoShape 24"/>
          <p:cNvSpPr/>
          <p:nvPr/>
        </p:nvSpPr>
        <p:spPr>
          <a:xfrm>
            <a:off x="8914276" y="6777232"/>
            <a:ext cx="1699" cy="254226"/>
          </a:xfrm>
          <a:prstGeom prst="line">
            <a:avLst/>
          </a:prstGeom>
          <a:ln w="2857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5" name="AutoShape 25"/>
          <p:cNvSpPr/>
          <p:nvPr/>
        </p:nvSpPr>
        <p:spPr>
          <a:xfrm>
            <a:off x="4979026" y="6759654"/>
            <a:ext cx="0" cy="296028"/>
          </a:xfrm>
          <a:prstGeom prst="line">
            <a:avLst/>
          </a:prstGeom>
          <a:ln w="2857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6" name="AutoShape 26"/>
          <p:cNvSpPr/>
          <p:nvPr/>
        </p:nvSpPr>
        <p:spPr>
          <a:xfrm flipV="1">
            <a:off x="16122671" y="6778151"/>
            <a:ext cx="0" cy="344007"/>
          </a:xfrm>
          <a:prstGeom prst="line">
            <a:avLst/>
          </a:prstGeom>
          <a:ln w="2857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7" name="AutoShape 27"/>
          <p:cNvSpPr/>
          <p:nvPr/>
        </p:nvSpPr>
        <p:spPr>
          <a:xfrm flipH="1">
            <a:off x="1765074" y="6767983"/>
            <a:ext cx="3251419" cy="0"/>
          </a:xfrm>
          <a:prstGeom prst="line">
            <a:avLst/>
          </a:prstGeom>
          <a:ln w="2857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8" name="AutoShape 28"/>
          <p:cNvSpPr/>
          <p:nvPr/>
        </p:nvSpPr>
        <p:spPr>
          <a:xfrm flipH="1" flipV="1">
            <a:off x="1783516" y="6759654"/>
            <a:ext cx="0" cy="272050"/>
          </a:xfrm>
          <a:prstGeom prst="line">
            <a:avLst/>
          </a:prstGeom>
          <a:ln w="2857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9" name="TextBox 29"/>
          <p:cNvSpPr txBox="1"/>
          <p:nvPr/>
        </p:nvSpPr>
        <p:spPr>
          <a:xfrm>
            <a:off x="699412" y="7208536"/>
            <a:ext cx="2168207" cy="3517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85"/>
              </a:lnSpc>
              <a:spcBef>
                <a:spcPct val="0"/>
              </a:spcBef>
            </a:pPr>
            <a:r>
              <a:rPr lang="en-US" sz="2321">
                <a:solidFill>
                  <a:srgbClr val="000000"/>
                </a:solidFill>
                <a:latin typeface="Fira Sans Bold"/>
              </a:rPr>
              <a:t>Quality 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4087270" y="7199345"/>
            <a:ext cx="1858446" cy="3517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85"/>
              </a:lnSpc>
              <a:spcBef>
                <a:spcPct val="0"/>
              </a:spcBef>
            </a:pPr>
            <a:r>
              <a:rPr lang="en-US" sz="2321">
                <a:solidFill>
                  <a:srgbClr val="000000"/>
                </a:solidFill>
                <a:latin typeface="Fira Sans Bold"/>
              </a:rPr>
              <a:t>Delivery time 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7830173" y="7189820"/>
            <a:ext cx="2064088" cy="3411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58"/>
              </a:lnSpc>
              <a:spcBef>
                <a:spcPct val="0"/>
              </a:spcBef>
            </a:pPr>
            <a:r>
              <a:rPr lang="en-US" sz="2215">
                <a:solidFill>
                  <a:srgbClr val="000000"/>
                </a:solidFill>
                <a:latin typeface="Fira Sans Bold"/>
              </a:rPr>
              <a:t>Responsiveness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2511748" y="7199345"/>
            <a:ext cx="682125" cy="3517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85"/>
              </a:lnSpc>
              <a:spcBef>
                <a:spcPct val="0"/>
              </a:spcBef>
            </a:pPr>
            <a:r>
              <a:rPr lang="en-US" sz="2321">
                <a:solidFill>
                  <a:srgbClr val="000000"/>
                </a:solidFill>
                <a:latin typeface="Fira Sans Bold"/>
              </a:rPr>
              <a:t>Price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15038568" y="7290087"/>
            <a:ext cx="2168207" cy="3517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85"/>
              </a:lnSpc>
              <a:spcBef>
                <a:spcPct val="0"/>
              </a:spcBef>
            </a:pPr>
            <a:r>
              <a:rPr lang="en-US" sz="2321">
                <a:solidFill>
                  <a:srgbClr val="000000"/>
                </a:solidFill>
                <a:latin typeface="Fira Sans Bold"/>
              </a:rPr>
              <a:t>Reliability</a:t>
            </a:r>
          </a:p>
        </p:txBody>
      </p:sp>
      <p:grpSp>
        <p:nvGrpSpPr>
          <p:cNvPr id="34" name="Group 34"/>
          <p:cNvGrpSpPr/>
          <p:nvPr/>
        </p:nvGrpSpPr>
        <p:grpSpPr>
          <a:xfrm>
            <a:off x="7680686" y="4423073"/>
            <a:ext cx="2363061" cy="1458583"/>
            <a:chOff x="0" y="0"/>
            <a:chExt cx="829511" cy="512010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829511" cy="512010"/>
            </a:xfrm>
            <a:custGeom>
              <a:avLst/>
              <a:gdLst/>
              <a:ahLst/>
              <a:cxnLst/>
              <a:rect l="l" t="t" r="r" b="b"/>
              <a:pathLst>
                <a:path w="829511" h="512010">
                  <a:moveTo>
                    <a:pt x="0" y="0"/>
                  </a:moveTo>
                  <a:lnTo>
                    <a:pt x="829511" y="0"/>
                  </a:lnTo>
                  <a:lnTo>
                    <a:pt x="829511" y="512010"/>
                  </a:lnTo>
                  <a:lnTo>
                    <a:pt x="0" y="512010"/>
                  </a:lnTo>
                  <a:close/>
                </a:path>
              </a:pathLst>
            </a:custGeom>
            <a:solidFill>
              <a:srgbClr val="17606D"/>
            </a:solidFill>
          </p:spPr>
        </p:sp>
        <p:sp>
          <p:nvSpPr>
            <p:cNvPr id="36" name="TextBox 36"/>
            <p:cNvSpPr txBox="1"/>
            <p:nvPr/>
          </p:nvSpPr>
          <p:spPr>
            <a:xfrm>
              <a:off x="0" y="-28575"/>
              <a:ext cx="829511" cy="5405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860"/>
                </a:lnSpc>
              </a:pPr>
              <a:endParaRPr/>
            </a:p>
          </p:txBody>
        </p:sp>
      </p:grpSp>
      <p:sp>
        <p:nvSpPr>
          <p:cNvPr id="37" name="TextBox 37"/>
          <p:cNvSpPr txBox="1"/>
          <p:nvPr/>
        </p:nvSpPr>
        <p:spPr>
          <a:xfrm>
            <a:off x="7635319" y="4600154"/>
            <a:ext cx="2363061" cy="10948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12"/>
              </a:lnSpc>
              <a:spcBef>
                <a:spcPct val="0"/>
              </a:spcBef>
            </a:pPr>
            <a:r>
              <a:rPr lang="en-US" sz="2426">
                <a:solidFill>
                  <a:srgbClr val="FFFFFF"/>
                </a:solidFill>
                <a:latin typeface="Fira Sans Bold"/>
              </a:rPr>
              <a:t>Goal: selecting the best supplier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17167832" y="4600154"/>
            <a:ext cx="1044920" cy="3914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38"/>
              </a:lnSpc>
              <a:spcBef>
                <a:spcPct val="0"/>
              </a:spcBef>
            </a:pPr>
            <a:r>
              <a:rPr lang="en-US" sz="2532">
                <a:solidFill>
                  <a:srgbClr val="0B4550"/>
                </a:solidFill>
                <a:latin typeface="Fira Sans Bold"/>
              </a:rPr>
              <a:t>Level 0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17206775" y="6376568"/>
            <a:ext cx="1005978" cy="3914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38"/>
              </a:lnSpc>
              <a:spcBef>
                <a:spcPct val="0"/>
              </a:spcBef>
            </a:pPr>
            <a:r>
              <a:rPr lang="en-US" sz="2532">
                <a:solidFill>
                  <a:srgbClr val="0B4550"/>
                </a:solidFill>
                <a:latin typeface="Fira Sans Bold"/>
              </a:rPr>
              <a:t>Level 1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543787" y="402253"/>
            <a:ext cx="16744376" cy="906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279"/>
              </a:lnSpc>
              <a:spcBef>
                <a:spcPct val="0"/>
              </a:spcBef>
            </a:pPr>
            <a:r>
              <a:rPr lang="en-US" sz="5199">
                <a:solidFill>
                  <a:srgbClr val="172850"/>
                </a:solidFill>
                <a:latin typeface="Arimo Bold"/>
              </a:rPr>
              <a:t>5.2 The Results of the</a:t>
            </a:r>
            <a:r>
              <a:rPr lang="en-US" sz="5199">
                <a:solidFill>
                  <a:srgbClr val="172850"/>
                </a:solidFill>
                <a:latin typeface="Arimo Bold"/>
                <a:ea typeface="Arimo Bold"/>
              </a:rPr>
              <a:t> Second ﻿Questionnaire﻿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/>
          <p:cNvGraphicFramePr>
            <a:graphicFrameLocks noGrp="1"/>
          </p:cNvGraphicFramePr>
          <p:nvPr/>
        </p:nvGraphicFramePr>
        <p:xfrm>
          <a:off x="742143" y="2934245"/>
          <a:ext cx="16803715" cy="5945127"/>
        </p:xfrm>
        <a:graphic>
          <a:graphicData uri="http://schemas.openxmlformats.org/drawingml/2006/table">
            <a:tbl>
              <a:tblPr/>
              <a:tblGrid>
                <a:gridCol w="3306304"/>
                <a:gridCol w="2589070"/>
                <a:gridCol w="2671743"/>
                <a:gridCol w="2847497"/>
                <a:gridCol w="2084132"/>
                <a:gridCol w="3304969"/>
              </a:tblGrid>
              <a:tr h="926272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717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FFFFFF"/>
                          </a:solidFill>
                          <a:latin typeface="Arimo"/>
                        </a:rPr>
                        <a:t>Quality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717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>
                          <a:solidFill>
                            <a:srgbClr val="FFFFFF"/>
                          </a:solidFill>
                          <a:latin typeface="Arimo"/>
                        </a:rPr>
                        <a:t>Reliability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717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>
                          <a:solidFill>
                            <a:srgbClr val="FFFFFF"/>
                          </a:solidFill>
                          <a:latin typeface="Arimo"/>
                        </a:rPr>
                        <a:t>Delivery time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717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>
                          <a:solidFill>
                            <a:srgbClr val="FFFFFF"/>
                          </a:solidFill>
                          <a:latin typeface="Arimo"/>
                        </a:rPr>
                        <a:t>Price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717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>
                          <a:solidFill>
                            <a:srgbClr val="FFFFFF"/>
                          </a:solidFill>
                          <a:latin typeface="Arimo"/>
                        </a:rPr>
                        <a:t>Responsiveness 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717F"/>
                    </a:solidFill>
                  </a:tcPr>
                </a:tc>
              </a:tr>
              <a:tr h="1003771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FFFFFF"/>
                          </a:solidFill>
                          <a:latin typeface="Arimo"/>
                        </a:rPr>
                        <a:t>Quality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717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1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3.283673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4.049022085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4.336751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1.547867446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</a:tr>
              <a:tr h="1003771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>
                          <a:solidFill>
                            <a:srgbClr val="FFFFFF"/>
                          </a:solidFill>
                          <a:latin typeface="Arimo"/>
                        </a:rPr>
                        <a:t>Reliability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717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0.304537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1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1.398685095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1.875596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1.116790699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</a:tr>
              <a:tr h="1003771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>
                          <a:solidFill>
                            <a:srgbClr val="FFFFFF"/>
                          </a:solidFill>
                          <a:latin typeface="Arimo"/>
                        </a:rPr>
                        <a:t>Delivery time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717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0.246973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0.714957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1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1.932844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0.877529927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</a:tr>
              <a:tr h="1003771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>
                          <a:solidFill>
                            <a:srgbClr val="FFFFFF"/>
                          </a:solidFill>
                          <a:latin typeface="Arimo"/>
                        </a:rPr>
                        <a:t>Price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717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0.230587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0.533164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0.517372428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1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0.523066113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</a:tr>
              <a:tr h="1003771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>
                          <a:solidFill>
                            <a:srgbClr val="FFFFFF"/>
                          </a:solidFill>
                          <a:latin typeface="Arimo"/>
                        </a:rPr>
                        <a:t>Responsiveness 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717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0.64605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0.895423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1.139562276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1.911804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 u="none" strike="noStrike">
                          <a:solidFill>
                            <a:srgbClr val="35555F"/>
                          </a:solidFill>
                          <a:latin typeface="Arimo"/>
                        </a:rPr>
                        <a:t>1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9E0"/>
                    </a:solidFill>
                  </a:tcPr>
                </a:tc>
              </a:tr>
            </a:tbl>
          </a:graphicData>
        </a:graphic>
      </p:graphicFrame>
      <p:sp>
        <p:nvSpPr>
          <p:cNvPr id="3" name="Freeform 3"/>
          <p:cNvSpPr/>
          <p:nvPr/>
        </p:nvSpPr>
        <p:spPr>
          <a:xfrm>
            <a:off x="16477569" y="362595"/>
            <a:ext cx="1563462" cy="1220968"/>
          </a:xfrm>
          <a:custGeom>
            <a:avLst/>
            <a:gdLst/>
            <a:ahLst/>
            <a:cxnLst/>
            <a:rect l="l" t="t" r="r" b="b"/>
            <a:pathLst>
              <a:path w="1563462" h="1220968">
                <a:moveTo>
                  <a:pt x="0" y="0"/>
                </a:moveTo>
                <a:lnTo>
                  <a:pt x="1563462" y="0"/>
                </a:lnTo>
                <a:lnTo>
                  <a:pt x="1563462" y="1220968"/>
                </a:lnTo>
                <a:lnTo>
                  <a:pt x="0" y="122096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028700" y="664400"/>
            <a:ext cx="16230600" cy="1828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085A60"/>
                </a:solidFill>
                <a:latin typeface="Fira Sans Bold"/>
              </a:rPr>
              <a:t>Mean Matrix</a:t>
            </a:r>
          </a:p>
          <a:p>
            <a:pPr algn="ctr">
              <a:lnSpc>
                <a:spcPts val="5759"/>
              </a:lnSpc>
            </a:pPr>
            <a:endParaRPr lang="en-US" sz="4800">
              <a:solidFill>
                <a:srgbClr val="085A60"/>
              </a:solidFill>
              <a:latin typeface="Fira Sans Bold"/>
            </a:endParaRPr>
          </a:p>
          <a:p>
            <a:pPr>
              <a:lnSpc>
                <a:spcPts val="2999"/>
              </a:lnSpc>
              <a:spcBef>
                <a:spcPct val="0"/>
              </a:spcBef>
            </a:pPr>
            <a:r>
              <a:rPr lang="en-US" sz="2499">
                <a:solidFill>
                  <a:srgbClr val="085A60"/>
                </a:solidFill>
                <a:latin typeface="Fira Sans Bold"/>
              </a:rPr>
              <a:t>Using the software, the Mean matrix was as follows: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/>
          <p:cNvGraphicFramePr>
            <a:graphicFrameLocks noGrp="1"/>
          </p:cNvGraphicFramePr>
          <p:nvPr/>
        </p:nvGraphicFramePr>
        <p:xfrm>
          <a:off x="13234939" y="2066047"/>
          <a:ext cx="3336208" cy="7392653"/>
        </p:xfrm>
        <a:graphic>
          <a:graphicData uri="http://schemas.openxmlformats.org/drawingml/2006/table">
            <a:tbl>
              <a:tblPr/>
              <a:tblGrid>
                <a:gridCol w="3336208"/>
              </a:tblGrid>
              <a:tr h="1340492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>
                          <a:solidFill>
                            <a:srgbClr val="FFFFFF"/>
                          </a:solidFill>
                          <a:latin typeface="Arimo Bold"/>
                        </a:rPr>
                        <a:t>Priority Vector 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27F98"/>
                    </a:solidFill>
                  </a:tcPr>
                </a:tc>
              </a:tr>
              <a:tr h="1242929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>
                          <a:solidFill>
                            <a:srgbClr val="35555F"/>
                          </a:solidFill>
                          <a:latin typeface="Arimo Bold"/>
                        </a:rPr>
                        <a:t>42.9%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CFD"/>
                    </a:solidFill>
                  </a:tcPr>
                </a:tc>
              </a:tr>
              <a:tr h="130269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>
                          <a:solidFill>
                            <a:srgbClr val="35555F"/>
                          </a:solidFill>
                          <a:latin typeface="Arimo Bold"/>
                        </a:rPr>
                        <a:t>18.2%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CFD"/>
                    </a:solidFill>
                  </a:tcPr>
                </a:tc>
              </a:tr>
              <a:tr h="136623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>
                          <a:solidFill>
                            <a:srgbClr val="35555F"/>
                          </a:solidFill>
                          <a:latin typeface="Arimo Bold"/>
                        </a:rPr>
                        <a:t>16.7%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CFD"/>
                    </a:solidFill>
                  </a:tcPr>
                </a:tc>
              </a:tr>
              <a:tr h="1216384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>
                          <a:solidFill>
                            <a:srgbClr val="35555F"/>
                          </a:solidFill>
                          <a:latin typeface="Arimo Bold"/>
                        </a:rPr>
                        <a:t>13.5%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CFD"/>
                    </a:solidFill>
                  </a:tcPr>
                </a:tc>
              </a:tr>
              <a:tr h="923923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384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200">
                          <a:solidFill>
                            <a:srgbClr val="35555F"/>
                          </a:solidFill>
                          <a:latin typeface="Arimo Bold"/>
                        </a:rPr>
                        <a:t>8.6%</a:t>
                      </a:r>
                      <a:endParaRPr lang="en-US" sz="1100"/>
                    </a:p>
                  </a:txBody>
                  <a:tcPr marL="91425" marR="91425" marT="91425" marB="91425" anchor="ctr">
                    <a:lnL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CFD"/>
                    </a:solidFill>
                  </a:tcPr>
                </a:tc>
              </a:tr>
            </a:tbl>
          </a:graphicData>
        </a:graphic>
      </p:graphicFrame>
      <p:sp>
        <p:nvSpPr>
          <p:cNvPr id="3" name="Freeform 3"/>
          <p:cNvSpPr/>
          <p:nvPr/>
        </p:nvSpPr>
        <p:spPr>
          <a:xfrm>
            <a:off x="685800" y="2066047"/>
            <a:ext cx="11903014" cy="7402721"/>
          </a:xfrm>
          <a:custGeom>
            <a:avLst/>
            <a:gdLst/>
            <a:ahLst/>
            <a:cxnLst/>
            <a:rect l="l" t="t" r="r" b="b"/>
            <a:pathLst>
              <a:path w="11903014" h="7402721">
                <a:moveTo>
                  <a:pt x="0" y="0"/>
                </a:moveTo>
                <a:lnTo>
                  <a:pt x="11903014" y="0"/>
                </a:lnTo>
                <a:lnTo>
                  <a:pt x="11903014" y="7402721"/>
                </a:lnTo>
                <a:lnTo>
                  <a:pt x="0" y="74027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28" r="-328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6842618" y="8630401"/>
            <a:ext cx="1445382" cy="1656599"/>
          </a:xfrm>
          <a:custGeom>
            <a:avLst/>
            <a:gdLst/>
            <a:ahLst/>
            <a:cxnLst/>
            <a:rect l="l" t="t" r="r" b="b"/>
            <a:pathLst>
              <a:path w="1445382" h="1656599">
                <a:moveTo>
                  <a:pt x="0" y="0"/>
                </a:moveTo>
                <a:lnTo>
                  <a:pt x="1445382" y="0"/>
                </a:lnTo>
                <a:lnTo>
                  <a:pt x="1445382" y="1656599"/>
                </a:lnTo>
                <a:lnTo>
                  <a:pt x="0" y="165659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5" name="TextBox 5"/>
          <p:cNvSpPr txBox="1"/>
          <p:nvPr/>
        </p:nvSpPr>
        <p:spPr>
          <a:xfrm>
            <a:off x="1716853" y="471487"/>
            <a:ext cx="14854295" cy="1476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085A60"/>
                </a:solidFill>
                <a:latin typeface="Fira Sans Bold"/>
              </a:rPr>
              <a:t>Priority Vector</a:t>
            </a:r>
          </a:p>
          <a:p>
            <a:pPr>
              <a:lnSpc>
                <a:spcPts val="2999"/>
              </a:lnSpc>
            </a:pPr>
            <a:endParaRPr lang="en-US" sz="4800">
              <a:solidFill>
                <a:srgbClr val="085A60"/>
              </a:solidFill>
              <a:latin typeface="Fira Sans Bold"/>
            </a:endParaRPr>
          </a:p>
          <a:p>
            <a:pPr>
              <a:lnSpc>
                <a:spcPts val="2999"/>
              </a:lnSpc>
              <a:spcBef>
                <a:spcPct val="0"/>
              </a:spcBef>
            </a:pPr>
            <a:r>
              <a:rPr lang="en-US" sz="2499">
                <a:solidFill>
                  <a:srgbClr val="085A60"/>
                </a:solidFill>
                <a:latin typeface="Fira Sans Bold"/>
              </a:rPr>
              <a:t>The priorities were calculated and obtained as shown: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2343023"/>
            <a:ext cx="8276850" cy="742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99"/>
              </a:lnSpc>
            </a:pPr>
            <a:r>
              <a:rPr lang="en-US" sz="2499">
                <a:solidFill>
                  <a:srgbClr val="172850"/>
                </a:solidFill>
                <a:latin typeface="Fira Sans Bold"/>
              </a:rPr>
              <a:t>Via conducting the previous AHP equations:  </a:t>
            </a:r>
          </a:p>
          <a:p>
            <a:pPr>
              <a:lnSpc>
                <a:spcPts val="2999"/>
              </a:lnSpc>
              <a:spcBef>
                <a:spcPct val="0"/>
              </a:spcBef>
            </a:pPr>
            <a:endParaRPr lang="en-US" sz="2499">
              <a:solidFill>
                <a:srgbClr val="172850"/>
              </a:solidFill>
              <a:latin typeface="Fira Sans Bold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5987325" y="3350085"/>
            <a:ext cx="1486581" cy="1460940"/>
          </a:xfrm>
          <a:custGeom>
            <a:avLst/>
            <a:gdLst/>
            <a:ahLst/>
            <a:cxnLst/>
            <a:rect l="l" t="t" r="r" b="b"/>
            <a:pathLst>
              <a:path w="1486581" h="1460940">
                <a:moveTo>
                  <a:pt x="0" y="0"/>
                </a:moveTo>
                <a:lnTo>
                  <a:pt x="1486582" y="0"/>
                </a:lnTo>
                <a:lnTo>
                  <a:pt x="1486582" y="1460940"/>
                </a:lnTo>
                <a:lnTo>
                  <a:pt x="0" y="14609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4992324" y="5542579"/>
            <a:ext cx="3408150" cy="838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799">
                <a:solidFill>
                  <a:srgbClr val="33607D"/>
                </a:solidFill>
                <a:latin typeface="Fira Sans Bold"/>
              </a:rPr>
              <a:t>Consistency Index (CI) = 0.02898</a:t>
            </a:r>
          </a:p>
        </p:txBody>
      </p:sp>
      <p:sp>
        <p:nvSpPr>
          <p:cNvPr id="5" name="Freeform 5"/>
          <p:cNvSpPr/>
          <p:nvPr/>
        </p:nvSpPr>
        <p:spPr>
          <a:xfrm>
            <a:off x="10550709" y="3382171"/>
            <a:ext cx="1350867" cy="1396769"/>
          </a:xfrm>
          <a:custGeom>
            <a:avLst/>
            <a:gdLst/>
            <a:ahLst/>
            <a:cxnLst/>
            <a:rect l="l" t="t" r="r" b="b"/>
            <a:pathLst>
              <a:path w="1350867" h="1396769">
                <a:moveTo>
                  <a:pt x="0" y="0"/>
                </a:moveTo>
                <a:lnTo>
                  <a:pt x="1350867" y="0"/>
                </a:lnTo>
                <a:lnTo>
                  <a:pt x="1350867" y="1396769"/>
                </a:lnTo>
                <a:lnTo>
                  <a:pt x="0" y="139676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415743" y="5542579"/>
            <a:ext cx="3620799" cy="838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799">
                <a:solidFill>
                  <a:srgbClr val="33607D"/>
                </a:solidFill>
                <a:latin typeface="Fira Sans Bold"/>
              </a:rPr>
              <a:t> Random Consistency Index (RI)= 1.12</a:t>
            </a:r>
          </a:p>
        </p:txBody>
      </p:sp>
      <p:sp>
        <p:nvSpPr>
          <p:cNvPr id="7" name="Freeform 7"/>
          <p:cNvSpPr/>
          <p:nvPr/>
        </p:nvSpPr>
        <p:spPr>
          <a:xfrm>
            <a:off x="1375899" y="3295523"/>
            <a:ext cx="1534624" cy="1570065"/>
          </a:xfrm>
          <a:custGeom>
            <a:avLst/>
            <a:gdLst/>
            <a:ahLst/>
            <a:cxnLst/>
            <a:rect l="l" t="t" r="r" b="b"/>
            <a:pathLst>
              <a:path w="1534624" h="1570065">
                <a:moveTo>
                  <a:pt x="0" y="0"/>
                </a:moveTo>
                <a:lnTo>
                  <a:pt x="1534624" y="0"/>
                </a:lnTo>
                <a:lnTo>
                  <a:pt x="1534624" y="1570065"/>
                </a:lnTo>
                <a:lnTo>
                  <a:pt x="0" y="157006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564999" y="5542579"/>
            <a:ext cx="3408150" cy="838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799">
                <a:solidFill>
                  <a:srgbClr val="33607D"/>
                </a:solidFill>
                <a:latin typeface="Fira Sans Bold"/>
                <a:ea typeface="Fira Sans Bold"/>
              </a:rPr>
              <a:t> λ𝑚𝑎𝑥 = 5.1147 </a:t>
            </a:r>
          </a:p>
          <a:p>
            <a:pPr algn="ctr">
              <a:lnSpc>
                <a:spcPts val="3359"/>
              </a:lnSpc>
            </a:pPr>
            <a:endParaRPr lang="en-US" sz="2799">
              <a:solidFill>
                <a:srgbClr val="33607D"/>
              </a:solidFill>
              <a:latin typeface="Fira Sans Bold"/>
              <a:ea typeface="Fira Sans Bold"/>
            </a:endParaRPr>
          </a:p>
        </p:txBody>
      </p:sp>
      <p:sp>
        <p:nvSpPr>
          <p:cNvPr id="9" name="Freeform 9"/>
          <p:cNvSpPr/>
          <p:nvPr/>
        </p:nvSpPr>
        <p:spPr>
          <a:xfrm>
            <a:off x="14978378" y="3384637"/>
            <a:ext cx="1517395" cy="1391836"/>
          </a:xfrm>
          <a:custGeom>
            <a:avLst/>
            <a:gdLst/>
            <a:ahLst/>
            <a:cxnLst/>
            <a:rect l="l" t="t" r="r" b="b"/>
            <a:pathLst>
              <a:path w="1517395" h="1391836">
                <a:moveTo>
                  <a:pt x="0" y="0"/>
                </a:moveTo>
                <a:lnTo>
                  <a:pt x="1517395" y="0"/>
                </a:lnTo>
                <a:lnTo>
                  <a:pt x="1517395" y="1391836"/>
                </a:lnTo>
                <a:lnTo>
                  <a:pt x="0" y="139183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14054901" y="5542579"/>
            <a:ext cx="3364350" cy="838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799">
                <a:solidFill>
                  <a:srgbClr val="33607D"/>
                </a:solidFill>
                <a:latin typeface="Fira Sans Bold"/>
              </a:rPr>
              <a:t>Consistency Ratio (CR) =0.025609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791568" y="8295292"/>
            <a:ext cx="8704864" cy="742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99"/>
              </a:lnSpc>
              <a:spcBef>
                <a:spcPct val="0"/>
              </a:spcBef>
            </a:pPr>
            <a:r>
              <a:rPr lang="en-US" sz="2499">
                <a:solidFill>
                  <a:srgbClr val="172850"/>
                </a:solidFill>
                <a:latin typeface="Fira Sans Bold"/>
              </a:rPr>
              <a:t>Since CR &lt; 10%, which is (2.561%) then the inconsistency is acceptable and compatible with AHP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6373740" y="6647479"/>
            <a:ext cx="645319" cy="361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79"/>
              </a:lnSpc>
              <a:spcBef>
                <a:spcPct val="0"/>
              </a:spcBef>
            </a:pPr>
            <a:r>
              <a:rPr lang="en-US" sz="2400">
                <a:solidFill>
                  <a:srgbClr val="000000"/>
                </a:solidFill>
                <a:latin typeface="Fira Sans"/>
              </a:rPr>
              <a:t>n = 5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71211" y="2994390"/>
            <a:ext cx="17945578" cy="5250743"/>
          </a:xfrm>
          <a:custGeom>
            <a:avLst/>
            <a:gdLst/>
            <a:ahLst/>
            <a:cxnLst/>
            <a:rect l="l" t="t" r="r" b="b"/>
            <a:pathLst>
              <a:path w="17945578" h="5250743">
                <a:moveTo>
                  <a:pt x="0" y="0"/>
                </a:moveTo>
                <a:lnTo>
                  <a:pt x="17945578" y="0"/>
                </a:lnTo>
                <a:lnTo>
                  <a:pt x="17945578" y="5250743"/>
                </a:lnTo>
                <a:lnTo>
                  <a:pt x="0" y="52507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3689656" y="793760"/>
            <a:ext cx="10908687" cy="1457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60"/>
              </a:lnSpc>
              <a:spcBef>
                <a:spcPct val="0"/>
              </a:spcBef>
            </a:pPr>
            <a:r>
              <a:rPr lang="en-US" sz="4800">
                <a:solidFill>
                  <a:srgbClr val="085A60"/>
                </a:solidFill>
                <a:latin typeface="Fira Sans Bold"/>
              </a:rPr>
              <a:t>5.3 Supplier Selection Process Tool (SSPT)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79700" y="4639074"/>
            <a:ext cx="6979600" cy="4619226"/>
          </a:xfrm>
          <a:custGeom>
            <a:avLst/>
            <a:gdLst/>
            <a:ahLst/>
            <a:cxnLst/>
            <a:rect l="l" t="t" r="r" b="b"/>
            <a:pathLst>
              <a:path w="6979600" h="4619226">
                <a:moveTo>
                  <a:pt x="0" y="0"/>
                </a:moveTo>
                <a:lnTo>
                  <a:pt x="6979600" y="0"/>
                </a:lnTo>
                <a:lnTo>
                  <a:pt x="6979600" y="4619226"/>
                </a:lnTo>
                <a:lnTo>
                  <a:pt x="0" y="461922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28700" y="3331232"/>
            <a:ext cx="8428208" cy="27165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920"/>
              </a:lnSpc>
            </a:pPr>
            <a:r>
              <a:rPr lang="en-US" sz="7800">
                <a:solidFill>
                  <a:srgbClr val="172850"/>
                </a:solidFill>
                <a:latin typeface="Canva Sans Bold"/>
              </a:rPr>
              <a:t>01</a:t>
            </a:r>
          </a:p>
          <a:p>
            <a:pPr algn="ctr">
              <a:lnSpc>
                <a:spcPts val="10920"/>
              </a:lnSpc>
            </a:pPr>
            <a:r>
              <a:rPr lang="en-US" sz="7800">
                <a:solidFill>
                  <a:srgbClr val="172850"/>
                </a:solidFill>
                <a:latin typeface="Canva Sans Bold"/>
              </a:rPr>
              <a:t>Introduction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8187503" y="3055308"/>
            <a:ext cx="9071797" cy="4033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780"/>
              </a:lnSpc>
            </a:pPr>
            <a:r>
              <a:rPr lang="en-US" sz="7700">
                <a:solidFill>
                  <a:srgbClr val="172850"/>
                </a:solidFill>
                <a:latin typeface="Canva Sans Bold"/>
              </a:rPr>
              <a:t>06</a:t>
            </a:r>
          </a:p>
          <a:p>
            <a:pPr algn="ctr">
              <a:lnSpc>
                <a:spcPts val="10780"/>
              </a:lnSpc>
            </a:pPr>
            <a:r>
              <a:rPr lang="en-US" sz="7700">
                <a:solidFill>
                  <a:srgbClr val="172850"/>
                </a:solidFill>
                <a:latin typeface="Canva Sans Bold"/>
              </a:rPr>
              <a:t>Conclusions &amp; Recommendations</a:t>
            </a:r>
          </a:p>
        </p:txBody>
      </p:sp>
      <p:sp>
        <p:nvSpPr>
          <p:cNvPr id="3" name="Freeform 3"/>
          <p:cNvSpPr/>
          <p:nvPr/>
        </p:nvSpPr>
        <p:spPr>
          <a:xfrm>
            <a:off x="1028700" y="4154487"/>
            <a:ext cx="6350898" cy="5103813"/>
          </a:xfrm>
          <a:custGeom>
            <a:avLst/>
            <a:gdLst/>
            <a:ahLst/>
            <a:cxnLst/>
            <a:rect l="l" t="t" r="r" b="b"/>
            <a:pathLst>
              <a:path w="6350898" h="5103813">
                <a:moveTo>
                  <a:pt x="0" y="0"/>
                </a:moveTo>
                <a:lnTo>
                  <a:pt x="6350898" y="0"/>
                </a:lnTo>
                <a:lnTo>
                  <a:pt x="6350898" y="5103813"/>
                </a:lnTo>
                <a:lnTo>
                  <a:pt x="0" y="51038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975890" y="3880452"/>
            <a:ext cx="13474584" cy="4076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49" lvl="1" indent="-269875">
              <a:lnSpc>
                <a:spcPts val="2999"/>
              </a:lnSpc>
              <a:buFont typeface="Arial"/>
              <a:buChar char="•"/>
            </a:pPr>
            <a:r>
              <a:rPr lang="en-US" sz="2499">
                <a:solidFill>
                  <a:srgbClr val="085A60"/>
                </a:solidFill>
                <a:latin typeface="Fira Sans Bold"/>
              </a:rPr>
              <a:t>Supplier selection in dental healthcare is a crucial consideration.</a:t>
            </a:r>
          </a:p>
          <a:p>
            <a:pPr>
              <a:lnSpc>
                <a:spcPts val="2999"/>
              </a:lnSpc>
            </a:pPr>
            <a:endParaRPr lang="en-US" sz="2499">
              <a:solidFill>
                <a:srgbClr val="085A60"/>
              </a:solidFill>
              <a:latin typeface="Fira Sans Bold"/>
            </a:endParaRPr>
          </a:p>
          <a:p>
            <a:pPr marL="539749" lvl="1" indent="-269875">
              <a:lnSpc>
                <a:spcPts val="2999"/>
              </a:lnSpc>
              <a:buFont typeface="Arial"/>
              <a:buChar char="•"/>
            </a:pPr>
            <a:r>
              <a:rPr lang="en-US" sz="2499">
                <a:solidFill>
                  <a:srgbClr val="085A60"/>
                </a:solidFill>
                <a:latin typeface="Fira Sans Bold"/>
              </a:rPr>
              <a:t>Choosing a dental clinic supplier should be based on specific criteria with related weights for the best decision.</a:t>
            </a:r>
          </a:p>
          <a:p>
            <a:pPr>
              <a:lnSpc>
                <a:spcPts val="2999"/>
              </a:lnSpc>
            </a:pPr>
            <a:endParaRPr lang="en-US" sz="2499">
              <a:solidFill>
                <a:srgbClr val="085A60"/>
              </a:solidFill>
              <a:latin typeface="Fira Sans Bold"/>
            </a:endParaRPr>
          </a:p>
          <a:p>
            <a:pPr marL="539749" lvl="1" indent="-269875">
              <a:lnSpc>
                <a:spcPts val="2999"/>
              </a:lnSpc>
              <a:buFont typeface="Arial"/>
              <a:buChar char="•"/>
            </a:pPr>
            <a:r>
              <a:rPr lang="en-US" sz="2499">
                <a:solidFill>
                  <a:srgbClr val="085A60"/>
                </a:solidFill>
                <a:latin typeface="Fira Sans Bold"/>
              </a:rPr>
              <a:t>AHP is a valuable tool for dentists in supplier selection that enhances objectivity and effectiveness.</a:t>
            </a:r>
          </a:p>
          <a:p>
            <a:pPr>
              <a:lnSpc>
                <a:spcPts val="2999"/>
              </a:lnSpc>
            </a:pPr>
            <a:endParaRPr lang="en-US" sz="2499">
              <a:solidFill>
                <a:srgbClr val="085A60"/>
              </a:solidFill>
              <a:latin typeface="Fira Sans Bold"/>
            </a:endParaRPr>
          </a:p>
          <a:p>
            <a:pPr marL="539749" lvl="1" indent="-269875">
              <a:lnSpc>
                <a:spcPts val="2999"/>
              </a:lnSpc>
              <a:buFont typeface="Arial"/>
              <a:buChar char="•"/>
            </a:pPr>
            <a:r>
              <a:rPr lang="en-US" sz="2499">
                <a:solidFill>
                  <a:srgbClr val="085A60"/>
                </a:solidFill>
                <a:latin typeface="Fira Sans Bold"/>
              </a:rPr>
              <a:t>The main criterion that most dentists care about is Quality, followed by Responsiveness, Reliability, Delivery time and price.</a:t>
            </a:r>
          </a:p>
          <a:p>
            <a:pPr>
              <a:lnSpc>
                <a:spcPts val="2879"/>
              </a:lnSpc>
            </a:pPr>
            <a:endParaRPr lang="en-US" sz="2499">
              <a:solidFill>
                <a:srgbClr val="085A60"/>
              </a:solidFill>
              <a:latin typeface="Fira Sans Bold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15832095" y="5143500"/>
            <a:ext cx="2455905" cy="5143500"/>
          </a:xfrm>
          <a:custGeom>
            <a:avLst/>
            <a:gdLst/>
            <a:ahLst/>
            <a:cxnLst/>
            <a:rect l="l" t="t" r="r" b="b"/>
            <a:pathLst>
              <a:path w="2455905" h="5143500">
                <a:moveTo>
                  <a:pt x="0" y="0"/>
                </a:moveTo>
                <a:lnTo>
                  <a:pt x="2455905" y="0"/>
                </a:lnTo>
                <a:lnTo>
                  <a:pt x="2455905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0" y="0"/>
            <a:ext cx="1975890" cy="1543049"/>
          </a:xfrm>
          <a:custGeom>
            <a:avLst/>
            <a:gdLst/>
            <a:ahLst/>
            <a:cxnLst/>
            <a:rect l="l" t="t" r="r" b="b"/>
            <a:pathLst>
              <a:path w="1975890" h="1543049">
                <a:moveTo>
                  <a:pt x="0" y="0"/>
                </a:moveTo>
                <a:lnTo>
                  <a:pt x="1975890" y="0"/>
                </a:lnTo>
                <a:lnTo>
                  <a:pt x="1975890" y="1543049"/>
                </a:lnTo>
                <a:lnTo>
                  <a:pt x="0" y="154304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6705600" y="1790700"/>
            <a:ext cx="4576584" cy="7437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759"/>
              </a:lnSpc>
              <a:spcBef>
                <a:spcPct val="0"/>
              </a:spcBef>
            </a:pPr>
            <a:r>
              <a:rPr lang="en-US" sz="4800" dirty="0">
                <a:solidFill>
                  <a:srgbClr val="0B4550"/>
                </a:solidFill>
                <a:latin typeface="Fira Sans Bold"/>
              </a:rPr>
              <a:t>6.1 Conclusion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616805" y="3027014"/>
            <a:ext cx="4399765" cy="6044863"/>
          </a:xfrm>
          <a:custGeom>
            <a:avLst/>
            <a:gdLst/>
            <a:ahLst/>
            <a:cxnLst/>
            <a:rect l="l" t="t" r="r" b="b"/>
            <a:pathLst>
              <a:path w="4399765" h="6044863">
                <a:moveTo>
                  <a:pt x="0" y="0"/>
                </a:moveTo>
                <a:lnTo>
                  <a:pt x="4399765" y="0"/>
                </a:lnTo>
                <a:lnTo>
                  <a:pt x="4399765" y="6044863"/>
                </a:lnTo>
                <a:lnTo>
                  <a:pt x="0" y="60448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34275" r="-62207" b="-28449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05825" y="1019175"/>
            <a:ext cx="16276350" cy="733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0B4550"/>
                </a:solidFill>
                <a:latin typeface="Fira Sans Bold"/>
              </a:rPr>
              <a:t>6.2 Recommendations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2405525" y="3894012"/>
            <a:ext cx="3624150" cy="723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79"/>
              </a:lnSpc>
            </a:pPr>
            <a:r>
              <a:rPr lang="en-US" sz="2400">
                <a:solidFill>
                  <a:srgbClr val="13384D"/>
                </a:solidFill>
                <a:latin typeface="Fira Sans Bold"/>
              </a:rPr>
              <a:t>Commitment to use this designed tool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2317411" y="6262050"/>
            <a:ext cx="4162624" cy="1085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79"/>
              </a:lnSpc>
            </a:pPr>
            <a:r>
              <a:rPr lang="en-US" sz="2400">
                <a:solidFill>
                  <a:srgbClr val="13384D"/>
                </a:solidFill>
                <a:latin typeface="Fira Sans Bold"/>
              </a:rPr>
              <a:t>Encourage dentists to adopt AHP as an approved decision-making tool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3246738" y="6252525"/>
            <a:ext cx="4726777" cy="1095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79"/>
              </a:lnSpc>
            </a:pPr>
            <a:r>
              <a:rPr lang="en-US" sz="2400">
                <a:solidFill>
                  <a:srgbClr val="13384D"/>
                </a:solidFill>
                <a:latin typeface="Roboto Bold"/>
              </a:rPr>
              <a:t>Establish workshops for dentists to explain the importance of decision making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3336050" y="3703512"/>
            <a:ext cx="4548152" cy="1095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79"/>
              </a:lnSpc>
            </a:pPr>
            <a:r>
              <a:rPr lang="en-US" sz="2400">
                <a:solidFill>
                  <a:srgbClr val="13384D"/>
                </a:solidFill>
                <a:latin typeface="Roboto Bold"/>
              </a:rPr>
              <a:t> Provide the suppliers with feedback after the results of AHP comparison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831875" y="3408787"/>
            <a:ext cx="1319150" cy="3800693"/>
            <a:chOff x="0" y="0"/>
            <a:chExt cx="1758867" cy="5067590"/>
          </a:xfrm>
        </p:grpSpPr>
        <p:grpSp>
          <p:nvGrpSpPr>
            <p:cNvPr id="9" name="Group 9"/>
            <p:cNvGrpSpPr/>
            <p:nvPr/>
          </p:nvGrpSpPr>
          <p:grpSpPr>
            <a:xfrm>
              <a:off x="33267" y="0"/>
              <a:ext cx="1725600" cy="1725600"/>
              <a:chOff x="0" y="0"/>
              <a:chExt cx="1725600" cy="17256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1725676" cy="1725676"/>
              </a:xfrm>
              <a:custGeom>
                <a:avLst/>
                <a:gdLst/>
                <a:ahLst/>
                <a:cxnLst/>
                <a:rect l="l" t="t" r="r" b="b"/>
                <a:pathLst>
                  <a:path w="1725676" h="1725676">
                    <a:moveTo>
                      <a:pt x="0" y="862838"/>
                    </a:moveTo>
                    <a:cubicBezTo>
                      <a:pt x="0" y="386334"/>
                      <a:pt x="386334" y="0"/>
                      <a:pt x="862838" y="0"/>
                    </a:cubicBezTo>
                    <a:cubicBezTo>
                      <a:pt x="1339342" y="0"/>
                      <a:pt x="1725676" y="386334"/>
                      <a:pt x="1725676" y="862838"/>
                    </a:cubicBezTo>
                    <a:cubicBezTo>
                      <a:pt x="1725676" y="1339342"/>
                      <a:pt x="1339342" y="1725676"/>
                      <a:pt x="862838" y="1725676"/>
                    </a:cubicBezTo>
                    <a:cubicBezTo>
                      <a:pt x="386334" y="1725676"/>
                      <a:pt x="0" y="1339342"/>
                      <a:pt x="0" y="862838"/>
                    </a:cubicBezTo>
                    <a:close/>
                  </a:path>
                </a:pathLst>
              </a:custGeom>
              <a:solidFill>
                <a:srgbClr val="33607D"/>
              </a:solidFill>
            </p:spPr>
          </p:sp>
        </p:grpSp>
        <p:grpSp>
          <p:nvGrpSpPr>
            <p:cNvPr id="11" name="Group 11"/>
            <p:cNvGrpSpPr/>
            <p:nvPr/>
          </p:nvGrpSpPr>
          <p:grpSpPr>
            <a:xfrm>
              <a:off x="0" y="3341899"/>
              <a:ext cx="1725600" cy="1725600"/>
              <a:chOff x="0" y="0"/>
              <a:chExt cx="1725600" cy="17256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1725676" cy="1725676"/>
              </a:xfrm>
              <a:custGeom>
                <a:avLst/>
                <a:gdLst/>
                <a:ahLst/>
                <a:cxnLst/>
                <a:rect l="l" t="t" r="r" b="b"/>
                <a:pathLst>
                  <a:path w="1725676" h="1725676">
                    <a:moveTo>
                      <a:pt x="0" y="862838"/>
                    </a:moveTo>
                    <a:cubicBezTo>
                      <a:pt x="0" y="386334"/>
                      <a:pt x="386334" y="0"/>
                      <a:pt x="862838" y="0"/>
                    </a:cubicBezTo>
                    <a:cubicBezTo>
                      <a:pt x="1339342" y="0"/>
                      <a:pt x="1725676" y="386334"/>
                      <a:pt x="1725676" y="862838"/>
                    </a:cubicBezTo>
                    <a:cubicBezTo>
                      <a:pt x="1725676" y="1339342"/>
                      <a:pt x="1339342" y="1725676"/>
                      <a:pt x="862838" y="1725676"/>
                    </a:cubicBezTo>
                    <a:cubicBezTo>
                      <a:pt x="386334" y="1725676"/>
                      <a:pt x="0" y="1339342"/>
                      <a:pt x="0" y="862838"/>
                    </a:cubicBezTo>
                    <a:close/>
                  </a:path>
                </a:pathLst>
              </a:custGeom>
              <a:solidFill>
                <a:srgbClr val="33607D"/>
              </a:solidFill>
            </p:spPr>
          </p:sp>
        </p:grpSp>
        <p:sp>
          <p:nvSpPr>
            <p:cNvPr id="13" name="AutoShape 13"/>
            <p:cNvSpPr/>
            <p:nvPr/>
          </p:nvSpPr>
          <p:spPr>
            <a:xfrm flipH="1">
              <a:off x="862800" y="462750"/>
              <a:ext cx="33267" cy="4604749"/>
            </a:xfrm>
            <a:prstGeom prst="line">
              <a:avLst/>
            </a:prstGeom>
            <a:ln w="25400" cap="rnd">
              <a:solidFill>
                <a:srgbClr val="33607D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4" name="TextBox 14"/>
            <p:cNvSpPr txBox="1"/>
            <p:nvPr/>
          </p:nvSpPr>
          <p:spPr>
            <a:xfrm>
              <a:off x="155167" y="453225"/>
              <a:ext cx="1481800" cy="8096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4799"/>
                </a:lnSpc>
                <a:spcBef>
                  <a:spcPct val="0"/>
                </a:spcBef>
              </a:pPr>
              <a:r>
                <a:rPr lang="en-US" sz="3999" u="none" strike="noStrike">
                  <a:solidFill>
                    <a:srgbClr val="FFFFFF"/>
                  </a:solidFill>
                  <a:latin typeface="Arimo"/>
                </a:rPr>
                <a:t>1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394526" y="3795124"/>
              <a:ext cx="936548" cy="8096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4799"/>
                </a:lnSpc>
                <a:spcBef>
                  <a:spcPct val="0"/>
                </a:spcBef>
              </a:pPr>
              <a:r>
                <a:rPr lang="en-US" sz="3999" u="none" strike="noStrike">
                  <a:solidFill>
                    <a:srgbClr val="FFFFFF"/>
                  </a:solidFill>
                  <a:latin typeface="Arimo"/>
                </a:rPr>
                <a:t>2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1603700" y="3553363"/>
            <a:ext cx="1294200" cy="3611400"/>
            <a:chOff x="0" y="0"/>
            <a:chExt cx="1725600" cy="4815200"/>
          </a:xfrm>
        </p:grpSpPr>
        <p:grpSp>
          <p:nvGrpSpPr>
            <p:cNvPr id="17" name="Group 17"/>
            <p:cNvGrpSpPr/>
            <p:nvPr/>
          </p:nvGrpSpPr>
          <p:grpSpPr>
            <a:xfrm>
              <a:off x="0" y="0"/>
              <a:ext cx="1725600" cy="1725600"/>
              <a:chOff x="0" y="0"/>
              <a:chExt cx="1725600" cy="17256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0"/>
                <a:ext cx="1725676" cy="1725676"/>
              </a:xfrm>
              <a:custGeom>
                <a:avLst/>
                <a:gdLst/>
                <a:ahLst/>
                <a:cxnLst/>
                <a:rect l="l" t="t" r="r" b="b"/>
                <a:pathLst>
                  <a:path w="1725676" h="1725676">
                    <a:moveTo>
                      <a:pt x="0" y="862838"/>
                    </a:moveTo>
                    <a:cubicBezTo>
                      <a:pt x="0" y="386334"/>
                      <a:pt x="386334" y="0"/>
                      <a:pt x="862838" y="0"/>
                    </a:cubicBezTo>
                    <a:cubicBezTo>
                      <a:pt x="1339342" y="0"/>
                      <a:pt x="1725676" y="386334"/>
                      <a:pt x="1725676" y="862838"/>
                    </a:cubicBezTo>
                    <a:cubicBezTo>
                      <a:pt x="1725676" y="1339342"/>
                      <a:pt x="1339342" y="1725676"/>
                      <a:pt x="862838" y="1725676"/>
                    </a:cubicBezTo>
                    <a:cubicBezTo>
                      <a:pt x="386334" y="1725676"/>
                      <a:pt x="0" y="1339342"/>
                      <a:pt x="0" y="862838"/>
                    </a:cubicBezTo>
                    <a:close/>
                  </a:path>
                </a:pathLst>
              </a:custGeom>
              <a:solidFill>
                <a:srgbClr val="33607D"/>
              </a:solidFill>
            </p:spPr>
          </p:sp>
        </p:grpSp>
        <p:grpSp>
          <p:nvGrpSpPr>
            <p:cNvPr id="19" name="Group 19"/>
            <p:cNvGrpSpPr/>
            <p:nvPr/>
          </p:nvGrpSpPr>
          <p:grpSpPr>
            <a:xfrm>
              <a:off x="0" y="3089600"/>
              <a:ext cx="1725600" cy="1725600"/>
              <a:chOff x="0" y="0"/>
              <a:chExt cx="1725600" cy="17256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1725676" cy="1725676"/>
              </a:xfrm>
              <a:custGeom>
                <a:avLst/>
                <a:gdLst/>
                <a:ahLst/>
                <a:cxnLst/>
                <a:rect l="l" t="t" r="r" b="b"/>
                <a:pathLst>
                  <a:path w="1725676" h="1725676">
                    <a:moveTo>
                      <a:pt x="0" y="862838"/>
                    </a:moveTo>
                    <a:cubicBezTo>
                      <a:pt x="0" y="386334"/>
                      <a:pt x="386334" y="0"/>
                      <a:pt x="862838" y="0"/>
                    </a:cubicBezTo>
                    <a:cubicBezTo>
                      <a:pt x="1339342" y="0"/>
                      <a:pt x="1725676" y="386334"/>
                      <a:pt x="1725676" y="862838"/>
                    </a:cubicBezTo>
                    <a:cubicBezTo>
                      <a:pt x="1725676" y="1339342"/>
                      <a:pt x="1339342" y="1725676"/>
                      <a:pt x="862838" y="1725676"/>
                    </a:cubicBezTo>
                    <a:cubicBezTo>
                      <a:pt x="386334" y="1725676"/>
                      <a:pt x="0" y="1339342"/>
                      <a:pt x="0" y="862838"/>
                    </a:cubicBezTo>
                    <a:close/>
                  </a:path>
                </a:pathLst>
              </a:custGeom>
              <a:solidFill>
                <a:srgbClr val="33607D"/>
              </a:solidFill>
            </p:spPr>
          </p:sp>
        </p:grpSp>
        <p:sp>
          <p:nvSpPr>
            <p:cNvPr id="21" name="AutoShape 21"/>
            <p:cNvSpPr/>
            <p:nvPr/>
          </p:nvSpPr>
          <p:spPr>
            <a:xfrm>
              <a:off x="850100" y="1336849"/>
              <a:ext cx="0" cy="3299170"/>
            </a:xfrm>
            <a:prstGeom prst="line">
              <a:avLst/>
            </a:prstGeom>
            <a:ln w="25400" cap="rnd">
              <a:solidFill>
                <a:srgbClr val="33607D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2" name="TextBox 22"/>
            <p:cNvSpPr txBox="1"/>
            <p:nvPr/>
          </p:nvSpPr>
          <p:spPr>
            <a:xfrm>
              <a:off x="109200" y="527224"/>
              <a:ext cx="1481800" cy="8096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4799"/>
                </a:lnSpc>
                <a:spcBef>
                  <a:spcPct val="0"/>
                </a:spcBef>
              </a:pPr>
              <a:r>
                <a:rPr lang="en-US" sz="3999" u="none" strike="noStrike">
                  <a:solidFill>
                    <a:srgbClr val="FFFFFF"/>
                  </a:solidFill>
                  <a:latin typeface="Arimo"/>
                </a:rPr>
                <a:t>3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109200" y="3602356"/>
              <a:ext cx="1481800" cy="8096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4799"/>
                </a:lnSpc>
                <a:spcBef>
                  <a:spcPct val="0"/>
                </a:spcBef>
              </a:pPr>
              <a:r>
                <a:rPr lang="en-US" sz="3999" u="none" strike="noStrike">
                  <a:solidFill>
                    <a:srgbClr val="FFFFFF"/>
                  </a:solidFill>
                  <a:latin typeface="Arimo"/>
                </a:rPr>
                <a:t>4</a:t>
              </a:r>
            </a:p>
          </p:txBody>
        </p:sp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316125" y="4698264"/>
            <a:ext cx="5943175" cy="4560036"/>
          </a:xfrm>
          <a:custGeom>
            <a:avLst/>
            <a:gdLst/>
            <a:ahLst/>
            <a:cxnLst/>
            <a:rect l="l" t="t" r="r" b="b"/>
            <a:pathLst>
              <a:path w="5943175" h="4560036">
                <a:moveTo>
                  <a:pt x="0" y="0"/>
                </a:moveTo>
                <a:lnTo>
                  <a:pt x="5943175" y="0"/>
                </a:lnTo>
                <a:lnTo>
                  <a:pt x="5943175" y="4560036"/>
                </a:lnTo>
                <a:lnTo>
                  <a:pt x="0" y="45600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842621">
            <a:off x="-62576" y="7852919"/>
            <a:ext cx="4445736" cy="2222868"/>
          </a:xfrm>
          <a:custGeom>
            <a:avLst/>
            <a:gdLst/>
            <a:ahLst/>
            <a:cxnLst/>
            <a:rect l="l" t="t" r="r" b="b"/>
            <a:pathLst>
              <a:path w="4445736" h="2222868">
                <a:moveTo>
                  <a:pt x="0" y="0"/>
                </a:moveTo>
                <a:lnTo>
                  <a:pt x="4445735" y="0"/>
                </a:lnTo>
                <a:lnTo>
                  <a:pt x="4445735" y="2222868"/>
                </a:lnTo>
                <a:lnTo>
                  <a:pt x="0" y="222286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578233" y="3435346"/>
            <a:ext cx="9071797" cy="17081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999"/>
              </a:lnSpc>
            </a:pPr>
            <a:r>
              <a:rPr lang="en-US" sz="9999">
                <a:solidFill>
                  <a:srgbClr val="172850"/>
                </a:solidFill>
                <a:latin typeface="Canva Sans Bold"/>
              </a:rPr>
              <a:t>Thank You!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1313310"/>
            <a:ext cx="16276350" cy="942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6000">
                <a:solidFill>
                  <a:srgbClr val="3C4A69"/>
                </a:solidFill>
                <a:latin typeface="Arimo Bold"/>
              </a:rPr>
              <a:t>1.1 General Background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623693" y="3949404"/>
            <a:ext cx="11026234" cy="3990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79120" lvl="1" indent="-289560" algn="l">
              <a:lnSpc>
                <a:spcPts val="2879"/>
              </a:lnSpc>
              <a:buFont typeface="Arial"/>
              <a:buChar char="•"/>
            </a:pPr>
            <a:r>
              <a:rPr lang="en-US" sz="2400">
                <a:solidFill>
                  <a:srgbClr val="35555F"/>
                </a:solidFill>
                <a:latin typeface="Roboto Bold"/>
              </a:rPr>
              <a:t>A person's quality of life is significantly impacted by dental issues</a:t>
            </a:r>
          </a:p>
          <a:p>
            <a:pPr marL="579120" lvl="1" indent="-289560" algn="l">
              <a:lnSpc>
                <a:spcPts val="2879"/>
              </a:lnSpc>
            </a:pPr>
            <a:endParaRPr lang="en-US" sz="2400">
              <a:solidFill>
                <a:srgbClr val="35555F"/>
              </a:solidFill>
              <a:latin typeface="Roboto Bold"/>
            </a:endParaRPr>
          </a:p>
          <a:p>
            <a:pPr marL="579120" lvl="1" indent="-289560" algn="l">
              <a:lnSpc>
                <a:spcPts val="2879"/>
              </a:lnSpc>
              <a:buFont typeface="Arial"/>
              <a:buChar char="•"/>
            </a:pPr>
            <a:r>
              <a:rPr lang="en-US" sz="2400">
                <a:solidFill>
                  <a:srgbClr val="35555F"/>
                </a:solidFill>
                <a:latin typeface="Roboto Bold"/>
              </a:rPr>
              <a:t>For dentists, creating a loyal patient base is essential</a:t>
            </a:r>
          </a:p>
          <a:p>
            <a:pPr marL="579120" lvl="1" indent="-289560" algn="l">
              <a:lnSpc>
                <a:spcPts val="2879"/>
              </a:lnSpc>
            </a:pPr>
            <a:endParaRPr lang="en-US" sz="2400">
              <a:solidFill>
                <a:srgbClr val="35555F"/>
              </a:solidFill>
              <a:latin typeface="Roboto Bold"/>
            </a:endParaRPr>
          </a:p>
          <a:p>
            <a:pPr marL="579120" lvl="1" indent="-289560" algn="l">
              <a:lnSpc>
                <a:spcPts val="2879"/>
              </a:lnSpc>
              <a:buFont typeface="Arial"/>
              <a:buChar char="•"/>
            </a:pPr>
            <a:r>
              <a:rPr lang="en-US" sz="2400">
                <a:solidFill>
                  <a:srgbClr val="35555F"/>
                </a:solidFill>
                <a:latin typeface="Roboto Bold"/>
              </a:rPr>
              <a:t>Key: Service Quality</a:t>
            </a:r>
          </a:p>
          <a:p>
            <a:pPr marL="579120" lvl="1" indent="-289560" algn="l">
              <a:lnSpc>
                <a:spcPts val="2879"/>
              </a:lnSpc>
            </a:pPr>
            <a:endParaRPr lang="en-US" sz="2400">
              <a:solidFill>
                <a:srgbClr val="35555F"/>
              </a:solidFill>
              <a:latin typeface="Roboto Bold"/>
            </a:endParaRPr>
          </a:p>
          <a:p>
            <a:pPr marL="579120" lvl="1" indent="-289560" algn="l">
              <a:lnSpc>
                <a:spcPts val="2879"/>
              </a:lnSpc>
              <a:buFont typeface="Arial"/>
              <a:buChar char="•"/>
            </a:pPr>
            <a:r>
              <a:rPr lang="en-US" sz="2400">
                <a:solidFill>
                  <a:srgbClr val="35555F"/>
                </a:solidFill>
                <a:latin typeface="Roboto Bold"/>
              </a:rPr>
              <a:t>Low-quality supplies lead to shoddy work, patient dissatisfaction &amp; legal action</a:t>
            </a:r>
          </a:p>
          <a:p>
            <a:pPr algn="l">
              <a:lnSpc>
                <a:spcPts val="2879"/>
              </a:lnSpc>
            </a:pPr>
            <a:endParaRPr lang="en-US" sz="2400">
              <a:solidFill>
                <a:srgbClr val="35555F"/>
              </a:solidFill>
              <a:latin typeface="Roboto Bold"/>
            </a:endParaRPr>
          </a:p>
          <a:p>
            <a:pPr marL="518160" lvl="1" indent="-259080" algn="l">
              <a:lnSpc>
                <a:spcPts val="2879"/>
              </a:lnSpc>
              <a:buFont typeface="Arial"/>
              <a:buChar char="•"/>
            </a:pPr>
            <a:r>
              <a:rPr lang="en-US" sz="2400">
                <a:solidFill>
                  <a:srgbClr val="35555F"/>
                </a:solidFill>
                <a:latin typeface="Roboto Bold"/>
              </a:rPr>
              <a:t>Quick changes in the dental healthcare environment</a:t>
            </a:r>
          </a:p>
          <a:p>
            <a:pPr algn="l">
              <a:lnSpc>
                <a:spcPts val="2879"/>
              </a:lnSpc>
            </a:pPr>
            <a:endParaRPr lang="en-US" sz="2400">
              <a:solidFill>
                <a:srgbClr val="35555F"/>
              </a:solidFill>
              <a:latin typeface="Roboto Bold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13837411" y="4327730"/>
            <a:ext cx="3935717" cy="4930570"/>
          </a:xfrm>
          <a:custGeom>
            <a:avLst/>
            <a:gdLst/>
            <a:ahLst/>
            <a:cxnLst/>
            <a:rect l="l" t="t" r="r" b="b"/>
            <a:pathLst>
              <a:path w="3935717" h="4930570">
                <a:moveTo>
                  <a:pt x="0" y="0"/>
                </a:moveTo>
                <a:lnTo>
                  <a:pt x="3935717" y="0"/>
                </a:lnTo>
                <a:lnTo>
                  <a:pt x="3935717" y="4930570"/>
                </a:lnTo>
                <a:lnTo>
                  <a:pt x="0" y="493057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485824" y="5735602"/>
            <a:ext cx="13324351" cy="5328631"/>
            <a:chOff x="0" y="0"/>
            <a:chExt cx="17765801" cy="7104841"/>
          </a:xfrm>
        </p:grpSpPr>
        <p:sp>
          <p:nvSpPr>
            <p:cNvPr id="3" name="Freeform 3"/>
            <p:cNvSpPr/>
            <p:nvPr/>
          </p:nvSpPr>
          <p:spPr>
            <a:xfrm>
              <a:off x="4394706" y="0"/>
              <a:ext cx="13371096" cy="7104841"/>
            </a:xfrm>
            <a:custGeom>
              <a:avLst/>
              <a:gdLst/>
              <a:ahLst/>
              <a:cxnLst/>
              <a:rect l="l" t="t" r="r" b="b"/>
              <a:pathLst>
                <a:path w="13371096" h="7104841">
                  <a:moveTo>
                    <a:pt x="0" y="0"/>
                  </a:moveTo>
                  <a:lnTo>
                    <a:pt x="13371095" y="0"/>
                  </a:lnTo>
                  <a:lnTo>
                    <a:pt x="13371095" y="7104841"/>
                  </a:lnTo>
                  <a:lnTo>
                    <a:pt x="0" y="71048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=""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11530617" y="1290740"/>
              <a:ext cx="609389" cy="833741"/>
            </a:xfrm>
            <a:custGeom>
              <a:avLst/>
              <a:gdLst/>
              <a:ahLst/>
              <a:cxnLst/>
              <a:rect l="l" t="t" r="r" b="b"/>
              <a:pathLst>
                <a:path w="609389" h="833741">
                  <a:moveTo>
                    <a:pt x="0" y="0"/>
                  </a:moveTo>
                  <a:lnTo>
                    <a:pt x="609389" y="0"/>
                  </a:lnTo>
                  <a:lnTo>
                    <a:pt x="609389" y="833741"/>
                  </a:lnTo>
                  <a:lnTo>
                    <a:pt x="0" y="8337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5" name="Freeform 5"/>
            <p:cNvSpPr/>
            <p:nvPr/>
          </p:nvSpPr>
          <p:spPr>
            <a:xfrm>
              <a:off x="0" y="554664"/>
              <a:ext cx="1491669" cy="4704939"/>
            </a:xfrm>
            <a:custGeom>
              <a:avLst/>
              <a:gdLst/>
              <a:ahLst/>
              <a:cxnLst/>
              <a:rect l="l" t="t" r="r" b="b"/>
              <a:pathLst>
                <a:path w="1491669" h="4704939">
                  <a:moveTo>
                    <a:pt x="0" y="0"/>
                  </a:moveTo>
                  <a:lnTo>
                    <a:pt x="1491669" y="0"/>
                  </a:lnTo>
                  <a:lnTo>
                    <a:pt x="1491669" y="4704940"/>
                  </a:lnTo>
                  <a:lnTo>
                    <a:pt x="0" y="47049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="" xmlns:asvg="http://schemas.microsoft.com/office/drawing/2016/SVG/main" r:embed="rId7"/>
                  </a:ext>
                </a:extLst>
              </a:blip>
              <a:stretch>
                <a:fillRect t="-3982" r="-19942"/>
              </a:stretch>
            </a:blipFill>
          </p:spPr>
        </p:sp>
        <p:sp>
          <p:nvSpPr>
            <p:cNvPr id="6" name="AutoShape 6"/>
            <p:cNvSpPr/>
            <p:nvPr/>
          </p:nvSpPr>
          <p:spPr>
            <a:xfrm flipH="1">
              <a:off x="1932631" y="1836476"/>
              <a:ext cx="9147622" cy="0"/>
            </a:xfrm>
            <a:prstGeom prst="line">
              <a:avLst/>
            </a:prstGeom>
            <a:ln w="45299" cap="flat">
              <a:solidFill>
                <a:srgbClr val="000000"/>
              </a:solidFill>
              <a:prstDash val="solid"/>
              <a:headEnd type="none" w="sm" len="sm"/>
              <a:tailEnd type="arrow" w="med" len="sm"/>
            </a:ln>
          </p:spPr>
        </p:sp>
      </p:grpSp>
      <p:sp>
        <p:nvSpPr>
          <p:cNvPr id="7" name="TextBox 7"/>
          <p:cNvSpPr txBox="1"/>
          <p:nvPr/>
        </p:nvSpPr>
        <p:spPr>
          <a:xfrm>
            <a:off x="1005825" y="1000125"/>
            <a:ext cx="16276350" cy="790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5000">
                <a:solidFill>
                  <a:srgbClr val="8B989D"/>
                </a:solidFill>
                <a:latin typeface="Arimo Bold"/>
              </a:rPr>
              <a:t>1.2 Dental Healthcare in Palestine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982950" y="2808627"/>
            <a:ext cx="16276350" cy="1962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61339" lvl="1" indent="-280669">
              <a:lnSpc>
                <a:spcPts val="3119"/>
              </a:lnSpc>
              <a:buFont typeface="Arial"/>
              <a:buChar char="•"/>
            </a:pPr>
            <a:r>
              <a:rPr lang="en-US" sz="2599">
                <a:solidFill>
                  <a:srgbClr val="3C4A69"/>
                </a:solidFill>
                <a:latin typeface="Roboto Bold"/>
              </a:rPr>
              <a:t>Critical sector that faces many challenges</a:t>
            </a:r>
          </a:p>
          <a:p>
            <a:pPr>
              <a:lnSpc>
                <a:spcPts val="3119"/>
              </a:lnSpc>
            </a:pPr>
            <a:endParaRPr lang="en-US" sz="2599">
              <a:solidFill>
                <a:srgbClr val="3C4A69"/>
              </a:solidFill>
              <a:latin typeface="Roboto Bold"/>
            </a:endParaRPr>
          </a:p>
          <a:p>
            <a:pPr marL="561339" lvl="1" indent="-280669">
              <a:lnSpc>
                <a:spcPts val="3119"/>
              </a:lnSpc>
              <a:buFont typeface="Arial"/>
              <a:buChar char="•"/>
            </a:pPr>
            <a:r>
              <a:rPr lang="en-US" sz="2599">
                <a:solidFill>
                  <a:srgbClr val="3C4A69"/>
                </a:solidFill>
                <a:latin typeface="Roboto Bold"/>
              </a:rPr>
              <a:t>According to FDI, Palestine has serious problem in this sector</a:t>
            </a:r>
          </a:p>
          <a:p>
            <a:pPr>
              <a:lnSpc>
                <a:spcPts val="3119"/>
              </a:lnSpc>
            </a:pPr>
            <a:endParaRPr lang="en-US" sz="2599">
              <a:solidFill>
                <a:srgbClr val="3C4A69"/>
              </a:solidFill>
              <a:latin typeface="Roboto Bold"/>
            </a:endParaRPr>
          </a:p>
          <a:p>
            <a:pPr marL="561339" lvl="1" indent="-280669">
              <a:lnSpc>
                <a:spcPts val="3119"/>
              </a:lnSpc>
              <a:buFont typeface="Arial"/>
              <a:buChar char="•"/>
            </a:pPr>
            <a:r>
              <a:rPr lang="en-US" sz="2599">
                <a:solidFill>
                  <a:srgbClr val="3C4A69"/>
                </a:solidFill>
                <a:latin typeface="Roboto Bold"/>
              </a:rPr>
              <a:t>Availability of supplies is a main concerns &amp; selection of reliable supplier plays a core role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214858" y="3918012"/>
            <a:ext cx="11267484" cy="3914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61339" lvl="1" indent="-280669">
              <a:lnSpc>
                <a:spcPts val="3119"/>
              </a:lnSpc>
              <a:buFont typeface="Arial"/>
              <a:buChar char="•"/>
            </a:pPr>
            <a:r>
              <a:rPr lang="en-US" sz="2599" u="none" strike="noStrike">
                <a:solidFill>
                  <a:srgbClr val="3C4A69"/>
                </a:solidFill>
                <a:latin typeface="Roboto Bold"/>
              </a:rPr>
              <a:t>Supplier selection have effects on customer satisfaction</a:t>
            </a:r>
          </a:p>
          <a:p>
            <a:pPr>
              <a:lnSpc>
                <a:spcPts val="3119"/>
              </a:lnSpc>
            </a:pPr>
            <a:endParaRPr lang="en-US" sz="2599" u="none" strike="noStrike">
              <a:solidFill>
                <a:srgbClr val="3C4A69"/>
              </a:solidFill>
              <a:latin typeface="Roboto Bold"/>
            </a:endParaRPr>
          </a:p>
          <a:p>
            <a:pPr marL="561339" lvl="1" indent="-280669">
              <a:lnSpc>
                <a:spcPts val="3119"/>
              </a:lnSpc>
              <a:buFont typeface="Arial"/>
              <a:buChar char="•"/>
            </a:pPr>
            <a:r>
              <a:rPr lang="en-US" sz="2599" u="none" strike="noStrike">
                <a:solidFill>
                  <a:srgbClr val="3C4A69"/>
                </a:solidFill>
                <a:latin typeface="Roboto Bold"/>
              </a:rPr>
              <a:t>Right materials from right suppliers with right qualities &amp; quantities &amp; right time</a:t>
            </a:r>
          </a:p>
          <a:p>
            <a:pPr>
              <a:lnSpc>
                <a:spcPts val="3119"/>
              </a:lnSpc>
            </a:pPr>
            <a:endParaRPr lang="en-US" sz="2599" u="none" strike="noStrike">
              <a:solidFill>
                <a:srgbClr val="3C4A69"/>
              </a:solidFill>
              <a:latin typeface="Roboto Bold"/>
            </a:endParaRPr>
          </a:p>
          <a:p>
            <a:pPr marL="561339" lvl="1" indent="-280669">
              <a:lnSpc>
                <a:spcPts val="3119"/>
              </a:lnSpc>
              <a:buFont typeface="Arial"/>
              <a:buChar char="•"/>
            </a:pPr>
            <a:r>
              <a:rPr lang="en-US" sz="2599" u="none" strike="noStrike">
                <a:solidFill>
                  <a:srgbClr val="3C4A69"/>
                </a:solidFill>
                <a:latin typeface="Roboto Bold"/>
              </a:rPr>
              <a:t>It depends on many factors, so it’s MCDM</a:t>
            </a:r>
          </a:p>
          <a:p>
            <a:pPr>
              <a:lnSpc>
                <a:spcPts val="3119"/>
              </a:lnSpc>
            </a:pPr>
            <a:endParaRPr lang="en-US" sz="2599" u="none" strike="noStrike">
              <a:solidFill>
                <a:srgbClr val="3C4A69"/>
              </a:solidFill>
              <a:latin typeface="Roboto Bold"/>
            </a:endParaRPr>
          </a:p>
          <a:p>
            <a:pPr marL="561339" lvl="1" indent="-280669">
              <a:lnSpc>
                <a:spcPts val="3119"/>
              </a:lnSpc>
              <a:buFont typeface="Arial"/>
              <a:buChar char="•"/>
            </a:pPr>
            <a:r>
              <a:rPr lang="en-US" sz="2599" u="none" strike="noStrike">
                <a:solidFill>
                  <a:srgbClr val="3C4A69"/>
                </a:solidFill>
                <a:latin typeface="Roboto Bold"/>
              </a:rPr>
              <a:t>Using AHP</a:t>
            </a:r>
          </a:p>
          <a:p>
            <a:pPr>
              <a:lnSpc>
                <a:spcPts val="3119"/>
              </a:lnSpc>
            </a:pPr>
            <a:endParaRPr lang="en-US" sz="2599" u="none" strike="noStrike">
              <a:solidFill>
                <a:srgbClr val="3C4A69"/>
              </a:solidFill>
              <a:latin typeface="Roboto Bold"/>
            </a:endParaRPr>
          </a:p>
          <a:p>
            <a:pPr marL="561339" lvl="1" indent="-280669">
              <a:lnSpc>
                <a:spcPts val="3119"/>
              </a:lnSpc>
              <a:buFont typeface="Arial"/>
              <a:buChar char="•"/>
            </a:pPr>
            <a:r>
              <a:rPr lang="en-US" sz="2599" u="none" strike="noStrike">
                <a:solidFill>
                  <a:srgbClr val="3C4A69"/>
                </a:solidFill>
                <a:latin typeface="Roboto Bold"/>
              </a:rPr>
              <a:t>No study has been conducted in Palestine</a:t>
            </a:r>
          </a:p>
        </p:txBody>
      </p:sp>
      <p:sp>
        <p:nvSpPr>
          <p:cNvPr id="3" name="Freeform 3"/>
          <p:cNvSpPr/>
          <p:nvPr/>
        </p:nvSpPr>
        <p:spPr>
          <a:xfrm>
            <a:off x="16130382" y="8523894"/>
            <a:ext cx="1128918" cy="1468812"/>
          </a:xfrm>
          <a:custGeom>
            <a:avLst/>
            <a:gdLst/>
            <a:ahLst/>
            <a:cxnLst/>
            <a:rect l="l" t="t" r="r" b="b"/>
            <a:pathLst>
              <a:path w="1128918" h="1468812">
                <a:moveTo>
                  <a:pt x="0" y="0"/>
                </a:moveTo>
                <a:lnTo>
                  <a:pt x="1128918" y="0"/>
                </a:lnTo>
                <a:lnTo>
                  <a:pt x="1128918" y="1468812"/>
                </a:lnTo>
                <a:lnTo>
                  <a:pt x="0" y="146881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4865585" y="1533525"/>
            <a:ext cx="8556830" cy="942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>
                <a:solidFill>
                  <a:srgbClr val="3C4A69"/>
                </a:solidFill>
                <a:latin typeface="Arimo Bold"/>
              </a:rPr>
              <a:t>1.3 Problem Statement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05825" y="943375"/>
            <a:ext cx="16276350" cy="876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600"/>
              </a:lnSpc>
            </a:pPr>
            <a:r>
              <a:rPr lang="en-US" sz="5500">
                <a:solidFill>
                  <a:srgbClr val="33607D"/>
                </a:solidFill>
                <a:latin typeface="Arimo Bold"/>
              </a:rPr>
              <a:t>1.4 Research Objectives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2349050" y="2430050"/>
            <a:ext cx="13594600" cy="1776600"/>
            <a:chOff x="0" y="0"/>
            <a:chExt cx="18126133" cy="2368800"/>
          </a:xfrm>
        </p:grpSpPr>
        <p:grpSp>
          <p:nvGrpSpPr>
            <p:cNvPr id="4" name="Group 4"/>
            <p:cNvGrpSpPr/>
            <p:nvPr/>
          </p:nvGrpSpPr>
          <p:grpSpPr>
            <a:xfrm>
              <a:off x="3223733" y="0"/>
              <a:ext cx="14902400" cy="2368800"/>
              <a:chOff x="0" y="0"/>
              <a:chExt cx="14902400" cy="23688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14902435" cy="2368804"/>
              </a:xfrm>
              <a:custGeom>
                <a:avLst/>
                <a:gdLst/>
                <a:ahLst/>
                <a:cxnLst/>
                <a:rect l="l" t="t" r="r" b="b"/>
                <a:pathLst>
                  <a:path w="14902435" h="2368804">
                    <a:moveTo>
                      <a:pt x="0" y="0"/>
                    </a:moveTo>
                    <a:lnTo>
                      <a:pt x="14902435" y="0"/>
                    </a:lnTo>
                    <a:lnTo>
                      <a:pt x="14902435" y="2368804"/>
                    </a:lnTo>
                    <a:lnTo>
                      <a:pt x="0" y="2368804"/>
                    </a:lnTo>
                    <a:close/>
                  </a:path>
                </a:pathLst>
              </a:custGeom>
              <a:solidFill>
                <a:srgbClr val="95B7CB"/>
              </a:solidFill>
            </p:spPr>
          </p:sp>
        </p:grpSp>
        <p:sp>
          <p:nvSpPr>
            <p:cNvPr id="6" name="TextBox 6"/>
            <p:cNvSpPr txBox="1"/>
            <p:nvPr/>
          </p:nvSpPr>
          <p:spPr>
            <a:xfrm>
              <a:off x="4188033" y="882784"/>
              <a:ext cx="12973800" cy="5937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479"/>
                </a:lnSpc>
                <a:spcBef>
                  <a:spcPct val="0"/>
                </a:spcBef>
              </a:pPr>
              <a:r>
                <a:rPr lang="en-US" sz="2899" u="none" strike="noStrike">
                  <a:solidFill>
                    <a:srgbClr val="172850"/>
                  </a:solidFill>
                  <a:latin typeface="Roboto Bold"/>
                </a:rPr>
                <a:t>Study the ways in which dentists make these decisions</a:t>
              </a:r>
            </a:p>
          </p:txBody>
        </p:sp>
        <p:grpSp>
          <p:nvGrpSpPr>
            <p:cNvPr id="7" name="Group 7"/>
            <p:cNvGrpSpPr/>
            <p:nvPr/>
          </p:nvGrpSpPr>
          <p:grpSpPr>
            <a:xfrm>
              <a:off x="0" y="0"/>
              <a:ext cx="2901600" cy="2368800"/>
              <a:chOff x="0" y="0"/>
              <a:chExt cx="2901600" cy="23688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2901569" cy="2368804"/>
              </a:xfrm>
              <a:custGeom>
                <a:avLst/>
                <a:gdLst/>
                <a:ahLst/>
                <a:cxnLst/>
                <a:rect l="l" t="t" r="r" b="b"/>
                <a:pathLst>
                  <a:path w="2901569" h="2368804">
                    <a:moveTo>
                      <a:pt x="0" y="0"/>
                    </a:moveTo>
                    <a:lnTo>
                      <a:pt x="2901569" y="0"/>
                    </a:lnTo>
                    <a:lnTo>
                      <a:pt x="2901569" y="2368804"/>
                    </a:lnTo>
                    <a:lnTo>
                      <a:pt x="0" y="2368804"/>
                    </a:lnTo>
                    <a:close/>
                  </a:path>
                </a:pathLst>
              </a:custGeom>
              <a:solidFill>
                <a:srgbClr val="527F98"/>
              </a:solidFill>
            </p:spPr>
          </p:sp>
        </p:grpSp>
        <p:sp>
          <p:nvSpPr>
            <p:cNvPr id="9" name="Freeform 9"/>
            <p:cNvSpPr/>
            <p:nvPr/>
          </p:nvSpPr>
          <p:spPr>
            <a:xfrm>
              <a:off x="931568" y="488968"/>
              <a:ext cx="1038499" cy="1390883"/>
            </a:xfrm>
            <a:custGeom>
              <a:avLst/>
              <a:gdLst/>
              <a:ahLst/>
              <a:cxnLst/>
              <a:rect l="l" t="t" r="r" b="b"/>
              <a:pathLst>
                <a:path w="1038499" h="1390883">
                  <a:moveTo>
                    <a:pt x="0" y="0"/>
                  </a:moveTo>
                  <a:lnTo>
                    <a:pt x="1038499" y="0"/>
                  </a:lnTo>
                  <a:lnTo>
                    <a:pt x="1038499" y="1390883"/>
                  </a:lnTo>
                  <a:lnTo>
                    <a:pt x="0" y="139088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=""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0" name="Group 10"/>
          <p:cNvGrpSpPr/>
          <p:nvPr/>
        </p:nvGrpSpPr>
        <p:grpSpPr>
          <a:xfrm>
            <a:off x="2344350" y="4906050"/>
            <a:ext cx="13598342" cy="1776600"/>
            <a:chOff x="0" y="0"/>
            <a:chExt cx="18131123" cy="2368800"/>
          </a:xfrm>
        </p:grpSpPr>
        <p:grpSp>
          <p:nvGrpSpPr>
            <p:cNvPr id="11" name="Group 11"/>
            <p:cNvGrpSpPr/>
            <p:nvPr/>
          </p:nvGrpSpPr>
          <p:grpSpPr>
            <a:xfrm>
              <a:off x="3228723" y="0"/>
              <a:ext cx="14902400" cy="2368800"/>
              <a:chOff x="0" y="0"/>
              <a:chExt cx="14902400" cy="23688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14902435" cy="2368804"/>
              </a:xfrm>
              <a:custGeom>
                <a:avLst/>
                <a:gdLst/>
                <a:ahLst/>
                <a:cxnLst/>
                <a:rect l="l" t="t" r="r" b="b"/>
                <a:pathLst>
                  <a:path w="14902435" h="2368804">
                    <a:moveTo>
                      <a:pt x="0" y="0"/>
                    </a:moveTo>
                    <a:lnTo>
                      <a:pt x="14902435" y="0"/>
                    </a:lnTo>
                    <a:lnTo>
                      <a:pt x="14902435" y="2368804"/>
                    </a:lnTo>
                    <a:lnTo>
                      <a:pt x="0" y="2368804"/>
                    </a:lnTo>
                    <a:close/>
                  </a:path>
                </a:pathLst>
              </a:custGeom>
              <a:solidFill>
                <a:srgbClr val="95B7CB"/>
              </a:solidFill>
            </p:spPr>
          </p:sp>
        </p:grpSp>
        <p:sp>
          <p:nvSpPr>
            <p:cNvPr id="13" name="TextBox 13"/>
            <p:cNvSpPr txBox="1"/>
            <p:nvPr/>
          </p:nvSpPr>
          <p:spPr>
            <a:xfrm>
              <a:off x="4284700" y="862952"/>
              <a:ext cx="12883400" cy="5937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79"/>
                </a:lnSpc>
              </a:pPr>
              <a:r>
                <a:rPr lang="en-US" sz="2899">
                  <a:solidFill>
                    <a:srgbClr val="172850"/>
                  </a:solidFill>
                  <a:latin typeface="Roboto Bold"/>
                </a:rPr>
                <a:t>Increase dentists' ability for selecting the best supplier</a:t>
              </a:r>
            </a:p>
          </p:txBody>
        </p:sp>
        <p:grpSp>
          <p:nvGrpSpPr>
            <p:cNvPr id="14" name="Group 14"/>
            <p:cNvGrpSpPr/>
            <p:nvPr/>
          </p:nvGrpSpPr>
          <p:grpSpPr>
            <a:xfrm>
              <a:off x="0" y="0"/>
              <a:ext cx="2901600" cy="2368800"/>
              <a:chOff x="0" y="0"/>
              <a:chExt cx="2901600" cy="23688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2901569" cy="2368804"/>
              </a:xfrm>
              <a:custGeom>
                <a:avLst/>
                <a:gdLst/>
                <a:ahLst/>
                <a:cxnLst/>
                <a:rect l="l" t="t" r="r" b="b"/>
                <a:pathLst>
                  <a:path w="2901569" h="2368804">
                    <a:moveTo>
                      <a:pt x="0" y="0"/>
                    </a:moveTo>
                    <a:lnTo>
                      <a:pt x="2901569" y="0"/>
                    </a:lnTo>
                    <a:lnTo>
                      <a:pt x="2901569" y="2368804"/>
                    </a:lnTo>
                    <a:lnTo>
                      <a:pt x="0" y="2368804"/>
                    </a:lnTo>
                    <a:close/>
                  </a:path>
                </a:pathLst>
              </a:custGeom>
              <a:solidFill>
                <a:srgbClr val="527F98"/>
              </a:solidFill>
            </p:spPr>
          </p:sp>
        </p:grpSp>
        <p:sp>
          <p:nvSpPr>
            <p:cNvPr id="16" name="Freeform 16"/>
            <p:cNvSpPr/>
            <p:nvPr/>
          </p:nvSpPr>
          <p:spPr>
            <a:xfrm>
              <a:off x="886400" y="424667"/>
              <a:ext cx="1122096" cy="1479821"/>
            </a:xfrm>
            <a:custGeom>
              <a:avLst/>
              <a:gdLst/>
              <a:ahLst/>
              <a:cxnLst/>
              <a:rect l="l" t="t" r="r" b="b"/>
              <a:pathLst>
                <a:path w="1122096" h="1479821">
                  <a:moveTo>
                    <a:pt x="0" y="0"/>
                  </a:moveTo>
                  <a:lnTo>
                    <a:pt x="1122096" y="0"/>
                  </a:lnTo>
                  <a:lnTo>
                    <a:pt x="1122096" y="1479821"/>
                  </a:lnTo>
                  <a:lnTo>
                    <a:pt x="0" y="14798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=""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7" name="Group 17"/>
          <p:cNvGrpSpPr/>
          <p:nvPr/>
        </p:nvGrpSpPr>
        <p:grpSpPr>
          <a:xfrm>
            <a:off x="2347640" y="7382050"/>
            <a:ext cx="13596010" cy="1776600"/>
            <a:chOff x="0" y="0"/>
            <a:chExt cx="18128013" cy="2368800"/>
          </a:xfrm>
        </p:grpSpPr>
        <p:grpSp>
          <p:nvGrpSpPr>
            <p:cNvPr id="18" name="Group 18"/>
            <p:cNvGrpSpPr/>
            <p:nvPr/>
          </p:nvGrpSpPr>
          <p:grpSpPr>
            <a:xfrm>
              <a:off x="3225613" y="0"/>
              <a:ext cx="14902400" cy="2368800"/>
              <a:chOff x="0" y="0"/>
              <a:chExt cx="14902400" cy="236880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0"/>
                <a:ext cx="14902435" cy="2368804"/>
              </a:xfrm>
              <a:custGeom>
                <a:avLst/>
                <a:gdLst/>
                <a:ahLst/>
                <a:cxnLst/>
                <a:rect l="l" t="t" r="r" b="b"/>
                <a:pathLst>
                  <a:path w="14902435" h="2368804">
                    <a:moveTo>
                      <a:pt x="0" y="0"/>
                    </a:moveTo>
                    <a:lnTo>
                      <a:pt x="14902435" y="0"/>
                    </a:lnTo>
                    <a:lnTo>
                      <a:pt x="14902435" y="2368804"/>
                    </a:lnTo>
                    <a:lnTo>
                      <a:pt x="0" y="2368804"/>
                    </a:lnTo>
                    <a:close/>
                  </a:path>
                </a:pathLst>
              </a:custGeom>
              <a:solidFill>
                <a:srgbClr val="95B7CB"/>
              </a:solidFill>
            </p:spPr>
          </p:sp>
        </p:grpSp>
        <p:sp>
          <p:nvSpPr>
            <p:cNvPr id="20" name="TextBox 20"/>
            <p:cNvSpPr txBox="1"/>
            <p:nvPr/>
          </p:nvSpPr>
          <p:spPr>
            <a:xfrm>
              <a:off x="4280313" y="886742"/>
              <a:ext cx="12883400" cy="5937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479"/>
                </a:lnSpc>
                <a:spcBef>
                  <a:spcPct val="0"/>
                </a:spcBef>
              </a:pPr>
              <a:r>
                <a:rPr lang="en-US" sz="2899">
                  <a:solidFill>
                    <a:srgbClr val="172850"/>
                  </a:solidFill>
                  <a:latin typeface="Roboto Bold"/>
                </a:rPr>
                <a:t>Develop a clear methodology &amp; assessment tool to use</a:t>
              </a:r>
            </a:p>
          </p:txBody>
        </p:sp>
        <p:grpSp>
          <p:nvGrpSpPr>
            <p:cNvPr id="21" name="Group 21"/>
            <p:cNvGrpSpPr/>
            <p:nvPr/>
          </p:nvGrpSpPr>
          <p:grpSpPr>
            <a:xfrm>
              <a:off x="0" y="0"/>
              <a:ext cx="2901600" cy="2368800"/>
              <a:chOff x="0" y="0"/>
              <a:chExt cx="2901600" cy="23688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0"/>
                <a:ext cx="2901569" cy="2368804"/>
              </a:xfrm>
              <a:custGeom>
                <a:avLst/>
                <a:gdLst/>
                <a:ahLst/>
                <a:cxnLst/>
                <a:rect l="l" t="t" r="r" b="b"/>
                <a:pathLst>
                  <a:path w="2901569" h="2368804">
                    <a:moveTo>
                      <a:pt x="0" y="0"/>
                    </a:moveTo>
                    <a:lnTo>
                      <a:pt x="2901569" y="0"/>
                    </a:lnTo>
                    <a:lnTo>
                      <a:pt x="2901569" y="2368804"/>
                    </a:lnTo>
                    <a:lnTo>
                      <a:pt x="0" y="2368804"/>
                    </a:lnTo>
                    <a:close/>
                  </a:path>
                </a:pathLst>
              </a:custGeom>
              <a:solidFill>
                <a:srgbClr val="527F98"/>
              </a:solidFill>
            </p:spPr>
          </p:sp>
        </p:grpSp>
        <p:sp>
          <p:nvSpPr>
            <p:cNvPr id="23" name="Freeform 23"/>
            <p:cNvSpPr/>
            <p:nvPr/>
          </p:nvSpPr>
          <p:spPr>
            <a:xfrm>
              <a:off x="911771" y="451677"/>
              <a:ext cx="1065192" cy="1487755"/>
            </a:xfrm>
            <a:custGeom>
              <a:avLst/>
              <a:gdLst/>
              <a:ahLst/>
              <a:cxnLst/>
              <a:rect l="l" t="t" r="r" b="b"/>
              <a:pathLst>
                <a:path w="1065192" h="1487755">
                  <a:moveTo>
                    <a:pt x="0" y="0"/>
                  </a:moveTo>
                  <a:lnTo>
                    <a:pt x="1065192" y="0"/>
                  </a:lnTo>
                  <a:lnTo>
                    <a:pt x="1065192" y="1487755"/>
                  </a:lnTo>
                  <a:lnTo>
                    <a:pt x="0" y="148775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=""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2729423"/>
            <a:ext cx="6750823" cy="5216545"/>
          </a:xfrm>
          <a:custGeom>
            <a:avLst/>
            <a:gdLst/>
            <a:ahLst/>
            <a:cxnLst/>
            <a:rect l="l" t="t" r="r" b="b"/>
            <a:pathLst>
              <a:path w="6750823" h="5216545">
                <a:moveTo>
                  <a:pt x="0" y="0"/>
                </a:moveTo>
                <a:lnTo>
                  <a:pt x="6750823" y="0"/>
                </a:lnTo>
                <a:lnTo>
                  <a:pt x="6750823" y="5216546"/>
                </a:lnTo>
                <a:lnTo>
                  <a:pt x="0" y="52165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8831092" y="3018477"/>
            <a:ext cx="8428208" cy="40976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920"/>
              </a:lnSpc>
            </a:pPr>
            <a:r>
              <a:rPr lang="en-US" sz="7800">
                <a:solidFill>
                  <a:srgbClr val="172850"/>
                </a:solidFill>
                <a:latin typeface="Canva Sans Bold"/>
              </a:rPr>
              <a:t>02</a:t>
            </a:r>
          </a:p>
          <a:p>
            <a:pPr algn="ctr">
              <a:lnSpc>
                <a:spcPts val="10920"/>
              </a:lnSpc>
            </a:pPr>
            <a:r>
              <a:rPr lang="en-US" sz="7800">
                <a:solidFill>
                  <a:srgbClr val="172850"/>
                </a:solidFill>
                <a:latin typeface="Canva Sans Bold"/>
              </a:rPr>
              <a:t>Constraints &amp; Earlier courses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0495248" y="6524562"/>
            <a:ext cx="457182" cy="456298"/>
            <a:chOff x="0" y="0"/>
            <a:chExt cx="609576" cy="60839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09473" cy="608457"/>
            </a:xfrm>
            <a:custGeom>
              <a:avLst/>
              <a:gdLst/>
              <a:ahLst/>
              <a:cxnLst/>
              <a:rect l="l" t="t" r="r" b="b"/>
              <a:pathLst>
                <a:path w="609473" h="608457">
                  <a:moveTo>
                    <a:pt x="305308" y="0"/>
                  </a:moveTo>
                  <a:lnTo>
                    <a:pt x="252730" y="251714"/>
                  </a:lnTo>
                  <a:lnTo>
                    <a:pt x="0" y="304292"/>
                  </a:lnTo>
                  <a:lnTo>
                    <a:pt x="252730" y="356870"/>
                  </a:lnTo>
                  <a:lnTo>
                    <a:pt x="305308" y="608457"/>
                  </a:lnTo>
                  <a:lnTo>
                    <a:pt x="357886" y="356870"/>
                  </a:lnTo>
                  <a:lnTo>
                    <a:pt x="609473" y="304292"/>
                  </a:lnTo>
                  <a:lnTo>
                    <a:pt x="357886" y="251714"/>
                  </a:lnTo>
                  <a:lnTo>
                    <a:pt x="30530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4" name="Freeform 4"/>
          <p:cNvSpPr/>
          <p:nvPr/>
        </p:nvSpPr>
        <p:spPr>
          <a:xfrm>
            <a:off x="3275328" y="3412132"/>
            <a:ext cx="1815656" cy="2057400"/>
          </a:xfrm>
          <a:custGeom>
            <a:avLst/>
            <a:gdLst/>
            <a:ahLst/>
            <a:cxnLst/>
            <a:rect l="l" t="t" r="r" b="b"/>
            <a:pathLst>
              <a:path w="1815656" h="2057400">
                <a:moveTo>
                  <a:pt x="0" y="0"/>
                </a:moveTo>
                <a:lnTo>
                  <a:pt x="1815656" y="0"/>
                </a:lnTo>
                <a:lnTo>
                  <a:pt x="1815656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8519872" y="3370005"/>
            <a:ext cx="1229116" cy="2141654"/>
          </a:xfrm>
          <a:custGeom>
            <a:avLst/>
            <a:gdLst/>
            <a:ahLst/>
            <a:cxnLst/>
            <a:rect l="l" t="t" r="r" b="b"/>
            <a:pathLst>
              <a:path w="1229116" h="2141654">
                <a:moveTo>
                  <a:pt x="0" y="0"/>
                </a:moveTo>
                <a:lnTo>
                  <a:pt x="1229116" y="0"/>
                </a:lnTo>
                <a:lnTo>
                  <a:pt x="1229116" y="2141654"/>
                </a:lnTo>
                <a:lnTo>
                  <a:pt x="0" y="214165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3409223" y="3197991"/>
            <a:ext cx="1363575" cy="2485683"/>
          </a:xfrm>
          <a:custGeom>
            <a:avLst/>
            <a:gdLst/>
            <a:ahLst/>
            <a:cxnLst/>
            <a:rect l="l" t="t" r="r" b="b"/>
            <a:pathLst>
              <a:path w="1363575" h="2485683">
                <a:moveTo>
                  <a:pt x="0" y="0"/>
                </a:moveTo>
                <a:lnTo>
                  <a:pt x="1363574" y="0"/>
                </a:lnTo>
                <a:lnTo>
                  <a:pt x="1363574" y="2485683"/>
                </a:lnTo>
                <a:lnTo>
                  <a:pt x="0" y="248568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05825" y="943375"/>
            <a:ext cx="16276350" cy="876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600"/>
              </a:lnSpc>
            </a:pPr>
            <a:r>
              <a:rPr lang="en-US" sz="5500">
                <a:solidFill>
                  <a:srgbClr val="46717F"/>
                </a:solidFill>
                <a:latin typeface="Arimo Bold"/>
              </a:rPr>
              <a:t>2.1 Constraints &amp; Limitations 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434075" y="6000327"/>
            <a:ext cx="3555750" cy="514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sz="3200">
                <a:solidFill>
                  <a:srgbClr val="527F98"/>
                </a:solidFill>
                <a:latin typeface="Arimo Bold"/>
              </a:rPr>
              <a:t>Reactivity 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7234504" y="6000327"/>
            <a:ext cx="3799852" cy="514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840"/>
              </a:lnSpc>
              <a:spcBef>
                <a:spcPct val="0"/>
              </a:spcBef>
            </a:pPr>
            <a:r>
              <a:rPr lang="en-US" sz="3200">
                <a:solidFill>
                  <a:srgbClr val="527F98"/>
                </a:solidFill>
                <a:latin typeface="Arimo Bold"/>
              </a:rPr>
              <a:t>Lack of Knowledge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2313135" y="6000327"/>
            <a:ext cx="3555750" cy="514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840"/>
              </a:lnSpc>
              <a:spcBef>
                <a:spcPct val="0"/>
              </a:spcBef>
            </a:pPr>
            <a:r>
              <a:rPr lang="en-US" sz="3200">
                <a:solidFill>
                  <a:srgbClr val="527F98"/>
                </a:solidFill>
                <a:latin typeface="Arimo Bold"/>
              </a:rPr>
              <a:t>Randomness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378281" y="6710906"/>
            <a:ext cx="3609750" cy="733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Roboto"/>
              </a:rPr>
              <a:t>not all dentists were eager to assist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7329555" y="6710856"/>
            <a:ext cx="3609750" cy="733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Roboto"/>
              </a:rPr>
              <a:t>about the AHP, had to explain the purpose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2286135" y="6710908"/>
            <a:ext cx="3609750" cy="733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Roboto"/>
              </a:rPr>
              <a:t>most dentists switch suppliers &amp; pick randomly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973</Words>
  <Application>Microsoft Office PowerPoint</Application>
  <PresentationFormat>مخصص</PresentationFormat>
  <Paragraphs>286</Paragraphs>
  <Slides>33</Slides>
  <Notes>11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12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33</vt:i4>
      </vt:variant>
    </vt:vector>
  </HeadingPairs>
  <TitlesOfParts>
    <vt:vector size="46" baseType="lpstr">
      <vt:lpstr>Fira Sans Bold</vt:lpstr>
      <vt:lpstr>Roboto Bold</vt:lpstr>
      <vt:lpstr>Times New Roman Bold</vt:lpstr>
      <vt:lpstr>Arial</vt:lpstr>
      <vt:lpstr>Fira Sans</vt:lpstr>
      <vt:lpstr>Calibri</vt:lpstr>
      <vt:lpstr>Arimo</vt:lpstr>
      <vt:lpstr>Open Sans Extra Bold</vt:lpstr>
      <vt:lpstr>Canva Sans Bold</vt:lpstr>
      <vt:lpstr>Arimo Bold</vt:lpstr>
      <vt:lpstr>Aileron Ultra-Bold</vt:lpstr>
      <vt:lpstr>Roboto</vt:lpstr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Presentation</dc:title>
  <cp:lastModifiedBy>hp</cp:lastModifiedBy>
  <cp:revision>3</cp:revision>
  <dcterms:created xsi:type="dcterms:W3CDTF">2006-08-16T00:00:00Z</dcterms:created>
  <dcterms:modified xsi:type="dcterms:W3CDTF">2024-02-05T18:06:45Z</dcterms:modified>
  <dc:identifier>DAF7GPRmSNg</dc:identifier>
</cp:coreProperties>
</file>