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87"/>
  </p:notesMasterIdLst>
  <p:sldIdLst>
    <p:sldId id="256" r:id="rId2"/>
    <p:sldId id="257" r:id="rId3"/>
    <p:sldId id="258" r:id="rId4"/>
    <p:sldId id="259" r:id="rId5"/>
    <p:sldId id="260" r:id="rId6"/>
    <p:sldId id="306" r:id="rId7"/>
    <p:sldId id="261" r:id="rId8"/>
    <p:sldId id="349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350" r:id="rId24"/>
    <p:sldId id="351" r:id="rId25"/>
    <p:sldId id="353" r:id="rId26"/>
    <p:sldId id="352" r:id="rId27"/>
    <p:sldId id="307" r:id="rId28"/>
    <p:sldId id="322" r:id="rId29"/>
    <p:sldId id="323" r:id="rId30"/>
    <p:sldId id="335" r:id="rId31"/>
    <p:sldId id="336" r:id="rId32"/>
    <p:sldId id="337" r:id="rId33"/>
    <p:sldId id="338" r:id="rId34"/>
    <p:sldId id="339" r:id="rId35"/>
    <p:sldId id="340" r:id="rId36"/>
    <p:sldId id="341" r:id="rId37"/>
    <p:sldId id="342" r:id="rId38"/>
    <p:sldId id="343" r:id="rId39"/>
    <p:sldId id="344" r:id="rId40"/>
    <p:sldId id="345" r:id="rId41"/>
    <p:sldId id="346" r:id="rId42"/>
    <p:sldId id="347" r:id="rId43"/>
    <p:sldId id="308" r:id="rId44"/>
    <p:sldId id="276" r:id="rId45"/>
    <p:sldId id="277" r:id="rId46"/>
    <p:sldId id="278" r:id="rId47"/>
    <p:sldId id="279" r:id="rId48"/>
    <p:sldId id="280" r:id="rId49"/>
    <p:sldId id="281" r:id="rId50"/>
    <p:sldId id="282" r:id="rId51"/>
    <p:sldId id="283" r:id="rId52"/>
    <p:sldId id="284" r:id="rId53"/>
    <p:sldId id="285" r:id="rId54"/>
    <p:sldId id="286" r:id="rId55"/>
    <p:sldId id="287" r:id="rId56"/>
    <p:sldId id="288" r:id="rId57"/>
    <p:sldId id="289" r:id="rId58"/>
    <p:sldId id="309" r:id="rId59"/>
    <p:sldId id="300" r:id="rId60"/>
    <p:sldId id="301" r:id="rId61"/>
    <p:sldId id="302" r:id="rId62"/>
    <p:sldId id="332" r:id="rId63"/>
    <p:sldId id="333" r:id="rId64"/>
    <p:sldId id="334" r:id="rId65"/>
    <p:sldId id="303" r:id="rId66"/>
    <p:sldId id="304" r:id="rId67"/>
    <p:sldId id="305" r:id="rId68"/>
    <p:sldId id="310" r:id="rId69"/>
    <p:sldId id="311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12" r:id="rId78"/>
    <p:sldId id="313" r:id="rId79"/>
    <p:sldId id="314" r:id="rId80"/>
    <p:sldId id="315" r:id="rId81"/>
    <p:sldId id="316" r:id="rId82"/>
    <p:sldId id="320" r:id="rId83"/>
    <p:sldId id="318" r:id="rId84"/>
    <p:sldId id="321" r:id="rId85"/>
    <p:sldId id="354" r:id="rId8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  <a:srgbClr val="FF9999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BF9A00-E56A-4F8E-AD8A-2445F070DEF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9FFB5A-A410-4139-91CD-29CC8E13E032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endParaRPr lang="en-US" sz="2200" dirty="0" smtClean="0">
            <a:solidFill>
              <a:srgbClr val="0033CC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en-US" sz="22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Time Period Check </a:t>
          </a:r>
        </a:p>
        <a:p>
          <a:r>
            <a:rPr lang="en-US" sz="22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0.695 &lt; (1.4×.578 = .804) </a:t>
          </a:r>
        </a:p>
        <a:p>
          <a:endParaRPr lang="en-US" sz="2200" dirty="0">
            <a:solidFill>
              <a:srgbClr val="0033CC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AFDAF5-C516-4832-9624-382A0E420C36}" type="parTrans" cxnId="{BE00CDC0-C5CB-4350-8F5D-30DD77F6A877}">
      <dgm:prSet/>
      <dgm:spPr/>
      <dgm:t>
        <a:bodyPr/>
        <a:lstStyle/>
        <a:p>
          <a:endParaRPr lang="en-US"/>
        </a:p>
      </dgm:t>
    </dgm:pt>
    <dgm:pt modelId="{C627D95C-8963-4017-909B-2B0DA615C9AA}" type="sibTrans" cxnId="{BE00CDC0-C5CB-4350-8F5D-30DD77F6A877}">
      <dgm:prSet/>
      <dgm:spPr/>
      <dgm:t>
        <a:bodyPr/>
        <a:lstStyle/>
        <a:p>
          <a:endParaRPr lang="en-US"/>
        </a:p>
      </dgm:t>
    </dgm:pt>
    <dgm:pt modelId="{1F03F137-3365-4BCB-883B-CBF6ED9B5075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US" sz="24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Drift Story Check</a:t>
          </a:r>
        </a:p>
        <a:p>
          <a:r>
            <a:rPr lang="en-US" sz="24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44.66 mm &lt; 100 mm  </a:t>
          </a:r>
          <a:endParaRPr lang="en-US" sz="2400" dirty="0">
            <a:solidFill>
              <a:srgbClr val="0033CC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056AD2-5D72-4A7C-B750-EBCB29D8D705}" type="parTrans" cxnId="{A0079448-652A-4A7E-9817-8866B85FD1EF}">
      <dgm:prSet/>
      <dgm:spPr/>
      <dgm:t>
        <a:bodyPr/>
        <a:lstStyle/>
        <a:p>
          <a:endParaRPr lang="en-US"/>
        </a:p>
      </dgm:t>
    </dgm:pt>
    <dgm:pt modelId="{85FD1C5E-25C3-49F4-8DCA-A8EDD6C97B85}" type="sibTrans" cxnId="{A0079448-652A-4A7E-9817-8866B85FD1EF}">
      <dgm:prSet/>
      <dgm:spPr/>
      <dgm:t>
        <a:bodyPr/>
        <a:lstStyle/>
        <a:p>
          <a:endParaRPr lang="en-US"/>
        </a:p>
      </dgm:t>
    </dgm:pt>
    <dgm:pt modelId="{274F168A-C23E-4E7D-BE1A-1A7CF577F76B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US" sz="24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Deflection check </a:t>
          </a:r>
        </a:p>
        <a:p>
          <a:r>
            <a:rPr lang="en-US" sz="24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54.4 mm &lt; 56 mm  </a:t>
          </a:r>
          <a:endParaRPr lang="en-US" sz="2400" dirty="0">
            <a:solidFill>
              <a:srgbClr val="0033CC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99D0F2-9147-490B-8072-353C984DC52B}" type="parTrans" cxnId="{476AF0B4-DA31-465B-9A44-6CEC9A597450}">
      <dgm:prSet/>
      <dgm:spPr/>
      <dgm:t>
        <a:bodyPr/>
        <a:lstStyle/>
        <a:p>
          <a:endParaRPr lang="en-US"/>
        </a:p>
      </dgm:t>
    </dgm:pt>
    <dgm:pt modelId="{29297C97-0312-4229-91F1-EB723937ECC7}" type="sibTrans" cxnId="{476AF0B4-DA31-465B-9A44-6CEC9A597450}">
      <dgm:prSet/>
      <dgm:spPr/>
      <dgm:t>
        <a:bodyPr/>
        <a:lstStyle/>
        <a:p>
          <a:endParaRPr lang="en-US"/>
        </a:p>
      </dgm:t>
    </dgm:pt>
    <dgm:pt modelId="{E67E8C07-3B3A-4E69-B27A-31D54BC500B4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US" sz="24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Modal participating mass ratio check</a:t>
          </a:r>
          <a:endParaRPr lang="ar-JO" sz="2400" dirty="0" smtClean="0">
            <a:solidFill>
              <a:srgbClr val="0033CC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ar-JO" sz="24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0.9</a:t>
          </a:r>
          <a:r>
            <a:rPr lang="en-US" sz="24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659</a:t>
          </a:r>
          <a:r>
            <a:rPr lang="ar-JO" sz="24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4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&gt; 0.90 </a:t>
          </a:r>
          <a:endParaRPr lang="en-US" sz="2400" dirty="0">
            <a:solidFill>
              <a:srgbClr val="0033CC"/>
            </a:solidFill>
          </a:endParaRPr>
        </a:p>
      </dgm:t>
    </dgm:pt>
    <dgm:pt modelId="{F121ED55-3F54-4BA5-A57B-C391DB1E9839}" type="parTrans" cxnId="{B08F4C48-8ED7-48A2-98B9-1A5DC1134CF6}">
      <dgm:prSet/>
      <dgm:spPr/>
      <dgm:t>
        <a:bodyPr/>
        <a:lstStyle/>
        <a:p>
          <a:endParaRPr lang="en-US"/>
        </a:p>
      </dgm:t>
    </dgm:pt>
    <dgm:pt modelId="{88B93B3F-388F-4B40-BA07-8D2F42152E90}" type="sibTrans" cxnId="{B08F4C48-8ED7-48A2-98B9-1A5DC1134CF6}">
      <dgm:prSet/>
      <dgm:spPr/>
      <dgm:t>
        <a:bodyPr/>
        <a:lstStyle/>
        <a:p>
          <a:endParaRPr lang="en-US"/>
        </a:p>
      </dgm:t>
    </dgm:pt>
    <dgm:pt modelId="{1F8F4EB8-9396-4262-AF1D-B8E8C0BFE09A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US" sz="24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Base shear check </a:t>
          </a:r>
        </a:p>
        <a:p>
          <a:r>
            <a:rPr lang="en-US" sz="24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21680 kN  &gt; 21653.5 kN  </a:t>
          </a:r>
        </a:p>
        <a:p>
          <a:r>
            <a:rPr lang="en-US" sz="24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22892 kN &gt; 21653.5 kN </a:t>
          </a:r>
          <a:endParaRPr lang="en-US" sz="2400" dirty="0">
            <a:solidFill>
              <a:srgbClr val="0033CC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623C27-63E7-4C6B-ACCC-31F28E803E5D}" type="parTrans" cxnId="{0E4A3398-A80F-41F6-BF83-55CEF5F503C7}">
      <dgm:prSet/>
      <dgm:spPr/>
      <dgm:t>
        <a:bodyPr/>
        <a:lstStyle/>
        <a:p>
          <a:endParaRPr lang="en-US"/>
        </a:p>
      </dgm:t>
    </dgm:pt>
    <dgm:pt modelId="{8AAD3366-1FB3-48E4-9204-4937A82CDA25}" type="sibTrans" cxnId="{0E4A3398-A80F-41F6-BF83-55CEF5F503C7}">
      <dgm:prSet/>
      <dgm:spPr/>
      <dgm:t>
        <a:bodyPr/>
        <a:lstStyle/>
        <a:p>
          <a:endParaRPr lang="en-US"/>
        </a:p>
      </dgm:t>
    </dgm:pt>
    <dgm:pt modelId="{B237B750-4826-4129-A163-573DB6DD73AD}" type="pres">
      <dgm:prSet presAssocID="{BDBF9A00-E56A-4F8E-AD8A-2445F070DEF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551FC8-CA5A-4773-B346-468E4547E588}" type="pres">
      <dgm:prSet presAssocID="{0C9FFB5A-A410-4139-91CD-29CC8E13E032}" presName="node" presStyleLbl="node1" presStyleIdx="0" presStyleCnt="5" custScaleX="105884" custScaleY="105315" custLinFactNeighborX="-5991" custLinFactNeighborY="6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BB3FC5-7562-4B5D-9530-7378726150BB}" type="pres">
      <dgm:prSet presAssocID="{C627D95C-8963-4017-909B-2B0DA615C9AA}" presName="sibTrans" presStyleCnt="0"/>
      <dgm:spPr/>
    </dgm:pt>
    <dgm:pt modelId="{1BCB0DD3-51BF-4936-8E89-6E7CDEAEB8ED}" type="pres">
      <dgm:prSet presAssocID="{1F03F137-3365-4BCB-883B-CBF6ED9B5075}" presName="node" presStyleLbl="node1" presStyleIdx="1" presStyleCnt="5" custScaleX="105923" custScaleY="1051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47C400-4EDF-4CD2-BEE7-437E3E2B80F8}" type="pres">
      <dgm:prSet presAssocID="{85FD1C5E-25C3-49F4-8DCA-A8EDD6C97B85}" presName="sibTrans" presStyleCnt="0"/>
      <dgm:spPr/>
    </dgm:pt>
    <dgm:pt modelId="{8B7FD9B5-38E2-4A16-870F-AD4CB9BE2ECD}" type="pres">
      <dgm:prSet presAssocID="{274F168A-C23E-4E7D-BE1A-1A7CF577F76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EAA7D7-BE40-4E53-AABE-B293D5ED1B13}" type="pres">
      <dgm:prSet presAssocID="{29297C97-0312-4229-91F1-EB723937ECC7}" presName="sibTrans" presStyleCnt="0"/>
      <dgm:spPr/>
    </dgm:pt>
    <dgm:pt modelId="{FE9EA348-CEE6-4420-AB47-A62195BA639C}" type="pres">
      <dgm:prSet presAssocID="{E67E8C07-3B3A-4E69-B27A-31D54BC500B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2B50B4-D859-48D8-81C3-63CAEF1ACC24}" type="pres">
      <dgm:prSet presAssocID="{88B93B3F-388F-4B40-BA07-8D2F42152E90}" presName="sibTrans" presStyleCnt="0"/>
      <dgm:spPr/>
    </dgm:pt>
    <dgm:pt modelId="{F21D6463-70BB-47A3-A4B7-3C7F429C406C}" type="pres">
      <dgm:prSet presAssocID="{1F8F4EB8-9396-4262-AF1D-B8E8C0BFE09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0C7F3B-0A75-4C31-81F7-E5363D31BB8B}" type="presOf" srcId="{1F8F4EB8-9396-4262-AF1D-B8E8C0BFE09A}" destId="{F21D6463-70BB-47A3-A4B7-3C7F429C406C}" srcOrd="0" destOrd="0" presId="urn:microsoft.com/office/officeart/2005/8/layout/default"/>
    <dgm:cxn modelId="{5341E2B4-D97B-4C74-B9DA-43BBE05D65A3}" type="presOf" srcId="{BDBF9A00-E56A-4F8E-AD8A-2445F070DEF7}" destId="{B237B750-4826-4129-A163-573DB6DD73AD}" srcOrd="0" destOrd="0" presId="urn:microsoft.com/office/officeart/2005/8/layout/default"/>
    <dgm:cxn modelId="{EE868567-D50F-4EC8-B09C-CBD2ECC3319F}" type="presOf" srcId="{274F168A-C23E-4E7D-BE1A-1A7CF577F76B}" destId="{8B7FD9B5-38E2-4A16-870F-AD4CB9BE2ECD}" srcOrd="0" destOrd="0" presId="urn:microsoft.com/office/officeart/2005/8/layout/default"/>
    <dgm:cxn modelId="{0E4A3398-A80F-41F6-BF83-55CEF5F503C7}" srcId="{BDBF9A00-E56A-4F8E-AD8A-2445F070DEF7}" destId="{1F8F4EB8-9396-4262-AF1D-B8E8C0BFE09A}" srcOrd="4" destOrd="0" parTransId="{05623C27-63E7-4C6B-ACCC-31F28E803E5D}" sibTransId="{8AAD3366-1FB3-48E4-9204-4937A82CDA25}"/>
    <dgm:cxn modelId="{BE00CDC0-C5CB-4350-8F5D-30DD77F6A877}" srcId="{BDBF9A00-E56A-4F8E-AD8A-2445F070DEF7}" destId="{0C9FFB5A-A410-4139-91CD-29CC8E13E032}" srcOrd="0" destOrd="0" parTransId="{DFAFDAF5-C516-4832-9624-382A0E420C36}" sibTransId="{C627D95C-8963-4017-909B-2B0DA615C9AA}"/>
    <dgm:cxn modelId="{88A9B5C6-72F2-4DEC-A419-88FDC8E7403C}" type="presOf" srcId="{1F03F137-3365-4BCB-883B-CBF6ED9B5075}" destId="{1BCB0DD3-51BF-4936-8E89-6E7CDEAEB8ED}" srcOrd="0" destOrd="0" presId="urn:microsoft.com/office/officeart/2005/8/layout/default"/>
    <dgm:cxn modelId="{476AF0B4-DA31-465B-9A44-6CEC9A597450}" srcId="{BDBF9A00-E56A-4F8E-AD8A-2445F070DEF7}" destId="{274F168A-C23E-4E7D-BE1A-1A7CF577F76B}" srcOrd="2" destOrd="0" parTransId="{2499D0F2-9147-490B-8072-353C984DC52B}" sibTransId="{29297C97-0312-4229-91F1-EB723937ECC7}"/>
    <dgm:cxn modelId="{A0079448-652A-4A7E-9817-8866B85FD1EF}" srcId="{BDBF9A00-E56A-4F8E-AD8A-2445F070DEF7}" destId="{1F03F137-3365-4BCB-883B-CBF6ED9B5075}" srcOrd="1" destOrd="0" parTransId="{29056AD2-5D72-4A7C-B750-EBCB29D8D705}" sibTransId="{85FD1C5E-25C3-49F4-8DCA-A8EDD6C97B85}"/>
    <dgm:cxn modelId="{B08F4C48-8ED7-48A2-98B9-1A5DC1134CF6}" srcId="{BDBF9A00-E56A-4F8E-AD8A-2445F070DEF7}" destId="{E67E8C07-3B3A-4E69-B27A-31D54BC500B4}" srcOrd="3" destOrd="0" parTransId="{F121ED55-3F54-4BA5-A57B-C391DB1E9839}" sibTransId="{88B93B3F-388F-4B40-BA07-8D2F42152E90}"/>
    <dgm:cxn modelId="{D718A235-C4D2-4DEC-9DBC-22B3D9855DCA}" type="presOf" srcId="{E67E8C07-3B3A-4E69-B27A-31D54BC500B4}" destId="{FE9EA348-CEE6-4420-AB47-A62195BA639C}" srcOrd="0" destOrd="0" presId="urn:microsoft.com/office/officeart/2005/8/layout/default"/>
    <dgm:cxn modelId="{E59D1A89-15F9-4366-83AA-73E8C59877DD}" type="presOf" srcId="{0C9FFB5A-A410-4139-91CD-29CC8E13E032}" destId="{B6551FC8-CA5A-4773-B346-468E4547E588}" srcOrd="0" destOrd="0" presId="urn:microsoft.com/office/officeart/2005/8/layout/default"/>
    <dgm:cxn modelId="{F4A77C6B-DFB3-4852-8957-91B542384A68}" type="presParOf" srcId="{B237B750-4826-4129-A163-573DB6DD73AD}" destId="{B6551FC8-CA5A-4773-B346-468E4547E588}" srcOrd="0" destOrd="0" presId="urn:microsoft.com/office/officeart/2005/8/layout/default"/>
    <dgm:cxn modelId="{5AD3DC0E-A0DB-4211-8186-844D8B59F08C}" type="presParOf" srcId="{B237B750-4826-4129-A163-573DB6DD73AD}" destId="{F9BB3FC5-7562-4B5D-9530-7378726150BB}" srcOrd="1" destOrd="0" presId="urn:microsoft.com/office/officeart/2005/8/layout/default"/>
    <dgm:cxn modelId="{280CBB82-26F0-45AE-9C76-6F6041A31C71}" type="presParOf" srcId="{B237B750-4826-4129-A163-573DB6DD73AD}" destId="{1BCB0DD3-51BF-4936-8E89-6E7CDEAEB8ED}" srcOrd="2" destOrd="0" presId="urn:microsoft.com/office/officeart/2005/8/layout/default"/>
    <dgm:cxn modelId="{8F26094F-64D3-4278-87AD-781F5E540C6F}" type="presParOf" srcId="{B237B750-4826-4129-A163-573DB6DD73AD}" destId="{FE47C400-4EDF-4CD2-BEE7-437E3E2B80F8}" srcOrd="3" destOrd="0" presId="urn:microsoft.com/office/officeart/2005/8/layout/default"/>
    <dgm:cxn modelId="{5BF3C0C4-4F54-4C56-A3FE-CBC5FE42BDBC}" type="presParOf" srcId="{B237B750-4826-4129-A163-573DB6DD73AD}" destId="{8B7FD9B5-38E2-4A16-870F-AD4CB9BE2ECD}" srcOrd="4" destOrd="0" presId="urn:microsoft.com/office/officeart/2005/8/layout/default"/>
    <dgm:cxn modelId="{84C904E6-8069-44DD-9B54-6922CC97CC10}" type="presParOf" srcId="{B237B750-4826-4129-A163-573DB6DD73AD}" destId="{F4EAA7D7-BE40-4E53-AABE-B293D5ED1B13}" srcOrd="5" destOrd="0" presId="urn:microsoft.com/office/officeart/2005/8/layout/default"/>
    <dgm:cxn modelId="{BBC812A1-F5C3-4790-A280-8DDCEEB96E68}" type="presParOf" srcId="{B237B750-4826-4129-A163-573DB6DD73AD}" destId="{FE9EA348-CEE6-4420-AB47-A62195BA639C}" srcOrd="6" destOrd="0" presId="urn:microsoft.com/office/officeart/2005/8/layout/default"/>
    <dgm:cxn modelId="{E75C580F-4C41-4ADF-93A8-E35EBEA14E36}" type="presParOf" srcId="{B237B750-4826-4129-A163-573DB6DD73AD}" destId="{DD2B50B4-D859-48D8-81C3-63CAEF1ACC24}" srcOrd="7" destOrd="0" presId="urn:microsoft.com/office/officeart/2005/8/layout/default"/>
    <dgm:cxn modelId="{228E44D0-47F8-44D9-880B-61ED1FACC029}" type="presParOf" srcId="{B237B750-4826-4129-A163-573DB6DD73AD}" destId="{F21D6463-70BB-47A3-A4B7-3C7F429C406C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551FC8-CA5A-4773-B346-468E4547E588}">
      <dsp:nvSpPr>
        <dsp:cNvPr id="0" name=""/>
        <dsp:cNvSpPr/>
      </dsp:nvSpPr>
      <dsp:spPr>
        <a:xfrm>
          <a:off x="1488496" y="83598"/>
          <a:ext cx="3656331" cy="2182009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 dirty="0" smtClean="0">
            <a:solidFill>
              <a:srgbClr val="0033CC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Time Period Check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0.695 &lt; (1.4×.578 = .804)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 dirty="0">
            <a:solidFill>
              <a:srgbClr val="0033CC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88496" y="83598"/>
        <a:ext cx="3656331" cy="2182009"/>
      </dsp:txXfrm>
    </dsp:sp>
    <dsp:sp modelId="{1BCB0DD3-51BF-4936-8E89-6E7CDEAEB8ED}">
      <dsp:nvSpPr>
        <dsp:cNvPr id="0" name=""/>
        <dsp:cNvSpPr/>
      </dsp:nvSpPr>
      <dsp:spPr>
        <a:xfrm>
          <a:off x="5697021" y="71581"/>
          <a:ext cx="3657678" cy="2179150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Drift Story Check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44.66 mm &lt; 100 mm  </a:t>
          </a:r>
          <a:endParaRPr lang="en-US" sz="2400" kern="1200" dirty="0">
            <a:solidFill>
              <a:srgbClr val="0033CC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97021" y="71581"/>
        <a:ext cx="3657678" cy="2179150"/>
      </dsp:txXfrm>
    </dsp:sp>
    <dsp:sp modelId="{8B7FD9B5-38E2-4A16-870F-AD4CB9BE2ECD}">
      <dsp:nvSpPr>
        <dsp:cNvPr id="0" name=""/>
        <dsp:cNvSpPr/>
      </dsp:nvSpPr>
      <dsp:spPr>
        <a:xfrm>
          <a:off x="0" y="2597476"/>
          <a:ext cx="3453148" cy="2071888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Deflection check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54.4 mm &lt; 56 mm  </a:t>
          </a:r>
          <a:endParaRPr lang="en-US" sz="2400" kern="1200" dirty="0">
            <a:solidFill>
              <a:srgbClr val="0033CC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597476"/>
        <a:ext cx="3453148" cy="2071888"/>
      </dsp:txXfrm>
    </dsp:sp>
    <dsp:sp modelId="{FE9EA348-CEE6-4420-AB47-A62195BA639C}">
      <dsp:nvSpPr>
        <dsp:cNvPr id="0" name=""/>
        <dsp:cNvSpPr/>
      </dsp:nvSpPr>
      <dsp:spPr>
        <a:xfrm>
          <a:off x="3798462" y="2597476"/>
          <a:ext cx="3453148" cy="2071888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Modal participating mass ratio check</a:t>
          </a:r>
          <a:endParaRPr lang="ar-JO" sz="2400" kern="1200" dirty="0" smtClean="0">
            <a:solidFill>
              <a:srgbClr val="0033CC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kern="12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0.9</a:t>
          </a:r>
          <a:r>
            <a:rPr lang="en-US" sz="2400" kern="12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659</a:t>
          </a:r>
          <a:r>
            <a:rPr lang="ar-JO" sz="2400" kern="12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400" kern="12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&gt; 0.90 </a:t>
          </a:r>
          <a:endParaRPr lang="en-US" sz="2400" kern="1200" dirty="0">
            <a:solidFill>
              <a:srgbClr val="0033CC"/>
            </a:solidFill>
          </a:endParaRPr>
        </a:p>
      </dsp:txBody>
      <dsp:txXfrm>
        <a:off x="3798462" y="2597476"/>
        <a:ext cx="3453148" cy="2071888"/>
      </dsp:txXfrm>
    </dsp:sp>
    <dsp:sp modelId="{F21D6463-70BB-47A3-A4B7-3C7F429C406C}">
      <dsp:nvSpPr>
        <dsp:cNvPr id="0" name=""/>
        <dsp:cNvSpPr/>
      </dsp:nvSpPr>
      <dsp:spPr>
        <a:xfrm>
          <a:off x="7596925" y="2597476"/>
          <a:ext cx="3453148" cy="2071888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Base shear check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21680 kN  &gt; 21653.5 kN 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22892 kN &gt; 21653.5 kN </a:t>
          </a:r>
          <a:endParaRPr lang="en-US" sz="2400" kern="1200" dirty="0">
            <a:solidFill>
              <a:srgbClr val="0033CC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596925" y="2597476"/>
        <a:ext cx="3453148" cy="20718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7C367-ACE1-46D6-A609-C3420C16CDE9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CE843-E8DA-446E-83E9-E3E1D6B41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495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1112" y="2345924"/>
            <a:ext cx="8551012" cy="4367232"/>
          </a:xfrm>
        </p:spPr>
        <p:txBody>
          <a:bodyPr>
            <a:noAutofit/>
          </a:bodyPr>
          <a:lstStyle/>
          <a:p>
            <a:pPr marL="0" indent="0" algn="ctr"/>
            <a:r>
              <a:rPr lang="en-US" sz="3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Graduation Project II</a:t>
            </a:r>
            <a:r>
              <a:rPr lang="en-US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Integrated Redesign of School of Fine Art</a:t>
            </a:r>
            <a:r>
              <a:rPr lang="en-US" sz="1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i="1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Prepared By:</a:t>
            </a:r>
            <a:br>
              <a:rPr lang="en-US" sz="2800" b="1" i="1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i="1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Leena </a:t>
            </a:r>
            <a:r>
              <a:rPr lang="en-US" sz="2800" b="1" i="1" dirty="0" err="1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Dwaikat</a:t>
            </a:r>
            <a:r>
              <a:rPr lang="en-US" sz="2800" b="1" i="1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i="1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i="1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Dina Abu </a:t>
            </a:r>
            <a:r>
              <a:rPr lang="en-US" sz="2800" b="1" i="1" dirty="0" err="1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Hamed</a:t>
            </a:r>
            <a:r>
              <a:rPr lang="en-US" sz="2800" b="1" i="1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i="1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i="1" dirty="0" err="1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Asma</a:t>
            </a:r>
            <a:r>
              <a:rPr lang="en-US" sz="2800" b="1" i="1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’ </a:t>
            </a:r>
            <a:r>
              <a:rPr lang="en-US" sz="2800" b="1" i="1" dirty="0" err="1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Maslamani</a:t>
            </a:r>
            <a:r>
              <a:rPr lang="en-US" sz="2800" b="1" i="1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i="1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Supervised By: Eng. Hasan </a:t>
            </a:r>
            <a:r>
              <a:rPr lang="en-US" sz="2400" b="1" dirty="0" err="1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Mathar</a:t>
            </a:r>
            <a:r>
              <a:rPr lang="en-US" sz="1800" b="1" dirty="0">
                <a:solidFill>
                  <a:srgbClr val="0066CC"/>
                </a:solidFill>
              </a:rPr>
              <a:t/>
            </a:r>
            <a:br>
              <a:rPr lang="en-US" sz="1800" b="1" dirty="0">
                <a:solidFill>
                  <a:srgbClr val="0066CC"/>
                </a:solidFill>
              </a:rPr>
            </a:b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6" name="Picture 5" descr="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59818" y="0"/>
            <a:ext cx="21336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29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3066" y="595510"/>
            <a:ext cx="8911687" cy="749668"/>
          </a:xfrm>
        </p:spPr>
        <p:txBody>
          <a:bodyPr/>
          <a:lstStyle/>
          <a:p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Basement Floor 2: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5999" y="1953510"/>
            <a:ext cx="5673507" cy="463747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87132" y="1345178"/>
            <a:ext cx="9672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Service Floor – Area = 1440 m²</a:t>
            </a:r>
            <a:endParaRPr 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7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3066" y="633495"/>
            <a:ext cx="8911687" cy="711683"/>
          </a:xfrm>
        </p:spPr>
        <p:txBody>
          <a:bodyPr/>
          <a:lstStyle/>
          <a:p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Basement </a:t>
            </a:r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Floor 1: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90536" y="2040450"/>
            <a:ext cx="6576745" cy="446038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87132" y="1345178"/>
            <a:ext cx="9672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Music Department Floor – Area = 1977 m²</a:t>
            </a:r>
            <a:endParaRPr 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96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7162" y="650121"/>
            <a:ext cx="8911687" cy="640445"/>
          </a:xfrm>
        </p:spPr>
        <p:txBody>
          <a:bodyPr/>
          <a:lstStyle/>
          <a:p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Ground Floor: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87132" y="1345178"/>
            <a:ext cx="9672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– Area = 2055m²</a:t>
            </a:r>
            <a:endParaRPr 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21337" t="24212" r="23416" b="11719"/>
          <a:stretch/>
        </p:blipFill>
        <p:spPr>
          <a:xfrm>
            <a:off x="3155323" y="1923939"/>
            <a:ext cx="6735651" cy="439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70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4435" y="625576"/>
            <a:ext cx="8911687" cy="689535"/>
          </a:xfrm>
        </p:spPr>
        <p:txBody>
          <a:bodyPr/>
          <a:lstStyle/>
          <a:p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Floor: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7513" y="1765363"/>
            <a:ext cx="6345530" cy="473547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14261" y="1303698"/>
            <a:ext cx="9672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Graphic &amp; Interior Design Department– Area = 2055m²</a:t>
            </a:r>
            <a:endParaRPr 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10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6711" y="612697"/>
            <a:ext cx="8911687" cy="715293"/>
          </a:xfrm>
        </p:spPr>
        <p:txBody>
          <a:bodyPr/>
          <a:lstStyle/>
          <a:p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Second </a:t>
            </a:r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Floor: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2398" y="1708533"/>
            <a:ext cx="6455760" cy="489545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14261" y="1246868"/>
            <a:ext cx="9672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Graphic &amp; Interior Design Department– Area = 2200m²</a:t>
            </a:r>
            <a:endParaRPr 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7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3066" y="638455"/>
            <a:ext cx="8911687" cy="663777"/>
          </a:xfrm>
        </p:spPr>
        <p:txBody>
          <a:bodyPr/>
          <a:lstStyle/>
          <a:p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Third </a:t>
            </a:r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Floor: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93560" y="1708533"/>
            <a:ext cx="6513436" cy="497835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14261" y="1246868"/>
            <a:ext cx="9672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Applied Art Department– Area = 2200m²</a:t>
            </a:r>
            <a:endParaRPr 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2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0345" y="633495"/>
            <a:ext cx="8911687" cy="680150"/>
          </a:xfrm>
        </p:spPr>
        <p:txBody>
          <a:bodyPr/>
          <a:lstStyle/>
          <a:p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Fourth Floor</a:t>
            </a:r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61454" y="1708533"/>
            <a:ext cx="6409468" cy="490074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14261" y="1246868"/>
            <a:ext cx="9672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Applied Art Department– Area = 1545 m²</a:t>
            </a:r>
            <a:endParaRPr 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09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8677" y="650121"/>
            <a:ext cx="8911687" cy="640445"/>
          </a:xfrm>
        </p:spPr>
        <p:txBody>
          <a:bodyPr/>
          <a:lstStyle/>
          <a:p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South Elevation: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29090" y="1695719"/>
            <a:ext cx="8390859" cy="4305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47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4587" y="651334"/>
            <a:ext cx="8911687" cy="63802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North Elevation</a:t>
            </a:r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8562" y="1785964"/>
            <a:ext cx="8663735" cy="434447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32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2761" y="650121"/>
            <a:ext cx="8911687" cy="640445"/>
          </a:xfrm>
        </p:spPr>
        <p:txBody>
          <a:bodyPr/>
          <a:lstStyle/>
          <a:p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East Elevation</a:t>
            </a:r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7109" y="1450430"/>
            <a:ext cx="7300683" cy="505040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58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3066" y="512462"/>
            <a:ext cx="8911687" cy="128089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Outlines:</a:t>
            </a:r>
            <a:endParaRPr lang="en-US" sz="4400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9353" y="1528293"/>
            <a:ext cx="8206472" cy="5155842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Site analysis</a:t>
            </a:r>
          </a:p>
          <a:p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Architectural design</a:t>
            </a:r>
          </a:p>
          <a:p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Structural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Environmental </a:t>
            </a:r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Electrical </a:t>
            </a:r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Mechanical design </a:t>
            </a:r>
          </a:p>
          <a:p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Safety</a:t>
            </a:r>
          </a:p>
          <a:p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Quantity Survey</a:t>
            </a:r>
            <a:endParaRPr lang="en-US" sz="2800" dirty="0">
              <a:solidFill>
                <a:srgbClr val="0070C0"/>
              </a:solidFill>
            </a:endParaRPr>
          </a:p>
          <a:p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17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3071" y="624110"/>
            <a:ext cx="8911687" cy="528797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West </a:t>
            </a:r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Elevation: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6018" y="1554586"/>
            <a:ext cx="7081165" cy="494624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89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7162" y="633495"/>
            <a:ext cx="8911687" cy="51941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Section 1: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709" y="1247416"/>
            <a:ext cx="7468591" cy="525341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15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0040" y="710638"/>
            <a:ext cx="8911687" cy="51941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Section </a:t>
            </a:r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2: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325" y="1386624"/>
            <a:ext cx="9516494" cy="474381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21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3066" y="612697"/>
            <a:ext cx="8911687" cy="71529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3D Model:</a:t>
            </a:r>
            <a:endParaRPr lang="en-US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40" r="22231" b="29327"/>
          <a:stretch/>
        </p:blipFill>
        <p:spPr>
          <a:xfrm>
            <a:off x="2601531" y="1640004"/>
            <a:ext cx="6735652" cy="449043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25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3066" y="638455"/>
            <a:ext cx="8911687" cy="66377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3D Model: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68" r="7274" b="12624"/>
          <a:stretch/>
        </p:blipFill>
        <p:spPr>
          <a:xfrm>
            <a:off x="2987896" y="1706330"/>
            <a:ext cx="6130345" cy="456805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19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4" t="11362" r="14177" b="10919"/>
          <a:stretch/>
        </p:blipFill>
        <p:spPr>
          <a:xfrm>
            <a:off x="2970773" y="1152907"/>
            <a:ext cx="6233718" cy="4850907"/>
          </a:xfrm>
        </p:spPr>
      </p:pic>
    </p:spTree>
    <p:extLst>
      <p:ext uri="{BB962C8B-B14F-4D97-AF65-F5344CB8AC3E}">
        <p14:creationId xmlns:p14="http://schemas.microsoft.com/office/powerpoint/2010/main" val="366586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0345" y="619137"/>
            <a:ext cx="8911687" cy="702414"/>
          </a:xfrm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3D Model: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02" t="1" r="11301" b="4102"/>
          <a:stretch/>
        </p:blipFill>
        <p:spPr>
          <a:xfrm>
            <a:off x="3193960" y="1321551"/>
            <a:ext cx="5409127" cy="502233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40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88373" y="263321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20642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0345" y="580500"/>
            <a:ext cx="8911687" cy="779687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Codes and Standards: </a:t>
            </a:r>
            <a:b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193" y="1856501"/>
            <a:ext cx="10757702" cy="3777622"/>
          </a:xfrm>
        </p:spPr>
        <p:txBody>
          <a:bodyPr>
            <a:normAutofit/>
          </a:bodyPr>
          <a:lstStyle/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ACI 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318-14 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for reinforced concrete structural design.</a:t>
            </a: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UBC -97 for earthquake design.</a:t>
            </a: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ASCE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load combinations</a:t>
            </a: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For the design of the structure and its elements ETABS ,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SAP, SAFE 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and hand calculations were used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90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25" y="633495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data: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655" y="1914385"/>
            <a:ext cx="8915400" cy="3777622"/>
          </a:xfrm>
        </p:spPr>
        <p:txBody>
          <a:bodyPr/>
          <a:lstStyle/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Concrete 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strength, </a:t>
            </a:r>
            <a:r>
              <a:rPr lang="en-US" sz="2400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i="1" baseline="30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400" i="1" baseline="-25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=24 MPa for slabs.</a:t>
            </a: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Concrete strength, </a:t>
            </a:r>
            <a:r>
              <a:rPr lang="en-US" sz="2400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i="1" baseline="30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400" i="1" baseline="-25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=28 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MPa for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other elements.</a:t>
            </a:r>
            <a:endParaRPr lang="en-US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Steel yield strength </a:t>
            </a:r>
            <a:r>
              <a:rPr lang="en-US" sz="2400" i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i="1" baseline="-250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=420 MPa.</a:t>
            </a: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Bearing capacity for soil =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400 </a:t>
            </a:r>
            <a:r>
              <a:rPr lang="en-US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2400" baseline="30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33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2913" y="329899"/>
            <a:ext cx="8911687" cy="128089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Introduction:</a:t>
            </a:r>
            <a:endParaRPr lang="en-US" sz="44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4" t="11362" r="14177" b="10919"/>
          <a:stretch/>
        </p:blipFill>
        <p:spPr>
          <a:xfrm>
            <a:off x="2833353" y="1299527"/>
            <a:ext cx="6684133" cy="520130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7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3066" y="580500"/>
            <a:ext cx="8911687" cy="779687"/>
          </a:xfrm>
        </p:spPr>
        <p:txBody>
          <a:bodyPr/>
          <a:lstStyle/>
          <a:p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data:</a:t>
            </a:r>
            <a:endParaRPr lang="en-US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1695" y="1623432"/>
            <a:ext cx="7359420" cy="4692203"/>
          </a:xfrm>
        </p:spPr>
        <p:txBody>
          <a:bodyPr>
            <a:noAutofit/>
          </a:bodyPr>
          <a:lstStyle/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The city of structure is Nablus.</a:t>
            </a: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The seismic zone factor. Z=0.2.</a:t>
            </a: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The soil profile is type Sc.</a:t>
            </a: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The acceleration seismic coefficient Ca=0.24</a:t>
            </a: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The velocity seismic coefficient </a:t>
            </a:r>
            <a:r>
              <a:rPr lang="en-US" sz="2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Cv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=0.32</a:t>
            </a: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Seismic importance factor is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US" sz="2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The structural design type is intermediate, R=5.5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6089" y="387316"/>
            <a:ext cx="3190151" cy="564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32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3072" y="644895"/>
            <a:ext cx="8911687" cy="650898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Sections </a:t>
            </a:r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Dimensions:</a:t>
            </a:r>
            <a:endParaRPr lang="en-US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241551"/>
              </p:ext>
            </p:extLst>
          </p:nvPr>
        </p:nvGraphicFramePr>
        <p:xfrm>
          <a:off x="2254362" y="2378298"/>
          <a:ext cx="8308848" cy="2258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4424"/>
                <a:gridCol w="4154424"/>
              </a:tblGrid>
              <a:tr h="47730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Structural Element</a:t>
                      </a:r>
                      <a:r>
                        <a:rPr lang="en-US" baseline="0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 </a:t>
                      </a:r>
                      <a:endParaRPr lang="en-US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2169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U-boot  Slab </a:t>
                      </a:r>
                      <a:endParaRPr lang="en-US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en-US" baseline="0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cm</a:t>
                      </a:r>
                      <a:endParaRPr lang="en-US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924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Columns</a:t>
                      </a:r>
                      <a:r>
                        <a:rPr lang="en-US" baseline="0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(60X80)</a:t>
                      </a:r>
                      <a:r>
                        <a:rPr lang="en-US" baseline="0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, ( 80X120 ) , ( 90X240)</a:t>
                      </a:r>
                      <a:endParaRPr lang="en-US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666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Beams </a:t>
                      </a:r>
                      <a:endParaRPr lang="en-US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baseline="0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50 X50) , (50 X 80 ) </a:t>
                      </a:r>
                      <a:endParaRPr lang="en-US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571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3066" y="633495"/>
            <a:ext cx="8911687" cy="770302"/>
          </a:xfrm>
        </p:spPr>
        <p:txBody>
          <a:bodyPr/>
          <a:lstStyle/>
          <a:p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Modeling:</a:t>
            </a:r>
            <a:endParaRPr lang="en-US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655" y="1482237"/>
            <a:ext cx="5198735" cy="50185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844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708" y="586940"/>
            <a:ext cx="8911687" cy="766808"/>
          </a:xfrm>
        </p:spPr>
        <p:txBody>
          <a:bodyPr/>
          <a:lstStyle/>
          <a:p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</a:t>
            </a:r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model:</a:t>
            </a:r>
            <a:endParaRPr lang="en-US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1708" y="1840402"/>
            <a:ext cx="8915400" cy="2306595"/>
          </a:xfrm>
        </p:spPr>
        <p:txBody>
          <a:bodyPr>
            <a:normAutofit/>
          </a:bodyPr>
          <a:lstStyle/>
          <a:p>
            <a:pPr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</a:t>
            </a:r>
          </a:p>
          <a:p>
            <a:pPr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</a:t>
            </a:r>
          </a:p>
          <a:p>
            <a:pPr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 check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96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5950" y="619137"/>
            <a:ext cx="8911687" cy="70241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 </a:t>
            </a:r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950" y="2020092"/>
            <a:ext cx="4001059" cy="3981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467" y="2020092"/>
            <a:ext cx="4142910" cy="3981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0226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3066" y="702622"/>
            <a:ext cx="8911687" cy="90057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 </a:t>
            </a:r>
            <a:b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126074"/>
              </p:ext>
            </p:extLst>
          </p:nvPr>
        </p:nvGraphicFramePr>
        <p:xfrm>
          <a:off x="2836415" y="1739384"/>
          <a:ext cx="6803980" cy="3669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1082"/>
                <a:gridCol w="1278600"/>
                <a:gridCol w="1324265"/>
                <a:gridCol w="1484090"/>
                <a:gridCol w="1095943"/>
              </a:tblGrid>
              <a:tr h="116357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Case</a:t>
                      </a:r>
                      <a:endParaRPr lang="en-US" sz="20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2000" b="1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</a:t>
                      </a:r>
                      <a:endParaRPr lang="en-US" sz="2000" b="1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 %</a:t>
                      </a:r>
                      <a:endParaRPr lang="en-US" sz="20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en-US" sz="20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265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65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</a:t>
                      </a:r>
                      <a:endParaRPr lang="en-US" sz="20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110178</a:t>
                      </a:r>
                      <a:endParaRPr lang="en-US" sz="2000" b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109746</a:t>
                      </a:r>
                      <a:endParaRPr lang="en-US" sz="2000" b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2000" b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265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endParaRPr lang="en-US" sz="20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21004</a:t>
                      </a:r>
                      <a:endParaRPr lang="en-US" sz="2000" b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20781</a:t>
                      </a:r>
                      <a:endParaRPr lang="en-US" sz="2000" b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1.06</a:t>
                      </a:r>
                      <a:endParaRPr lang="en-US" sz="2000" b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265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SID</a:t>
                      </a:r>
                      <a:endParaRPr lang="en-US" sz="20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35006</a:t>
                      </a:r>
                      <a:endParaRPr lang="en-US" sz="2000" b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34635</a:t>
                      </a:r>
                      <a:endParaRPr lang="en-US" sz="2000" b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1.06</a:t>
                      </a:r>
                      <a:endParaRPr lang="en-US" sz="2000" b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771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8829" y="611231"/>
            <a:ext cx="8911687" cy="831203"/>
          </a:xfrm>
        </p:spPr>
        <p:txBody>
          <a:bodyPr/>
          <a:lstStyle/>
          <a:p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Forces Check: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8661865"/>
              </p:ext>
            </p:extLst>
          </p:nvPr>
        </p:nvGraphicFramePr>
        <p:xfrm>
          <a:off x="2307885" y="2266684"/>
          <a:ext cx="7673244" cy="30909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12377"/>
                <a:gridCol w="1444970"/>
                <a:gridCol w="1397021"/>
                <a:gridCol w="1456633"/>
                <a:gridCol w="1262243"/>
              </a:tblGrid>
              <a:tr h="61818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Elements</a:t>
                      </a:r>
                      <a:endParaRPr lang="en-US" sz="24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2400" b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</a:t>
                      </a:r>
                      <a:endParaRPr lang="en-US" sz="2400" b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 %</a:t>
                      </a:r>
                      <a:endParaRPr lang="en-US" sz="2400" b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en-US" sz="24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181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endParaRPr lang="en-US" sz="24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8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B1</a:t>
                      </a:r>
                      <a:endParaRPr lang="en-US" sz="2400" b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725</a:t>
                      </a:r>
                      <a:endParaRPr lang="en-US" sz="2400" b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695</a:t>
                      </a:r>
                      <a:endParaRPr lang="en-US" sz="2400" b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  <a:endParaRPr lang="en-US" sz="2400" b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24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18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S2</a:t>
                      </a:r>
                      <a:endParaRPr lang="en-US" sz="2400" b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375</a:t>
                      </a:r>
                      <a:endParaRPr lang="en-US" sz="2400" b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341</a:t>
                      </a:r>
                      <a:endParaRPr lang="en-US" sz="24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2400" b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24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18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Columns</a:t>
                      </a:r>
                      <a:endParaRPr lang="en-US" sz="24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22048</a:t>
                      </a:r>
                      <a:endParaRPr lang="en-US" sz="2400" b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21252</a:t>
                      </a:r>
                      <a:endParaRPr lang="en-US" sz="2400" b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</a:t>
                      </a:r>
                      <a:endParaRPr lang="en-US" sz="2400" b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24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89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5950" y="633495"/>
            <a:ext cx="8911687" cy="731666"/>
          </a:xfrm>
        </p:spPr>
        <p:txBody>
          <a:bodyPr/>
          <a:lstStyle/>
          <a:p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</a:t>
            </a:r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checks </a:t>
            </a:r>
            <a:endParaRPr lang="en-US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512358523"/>
              </p:ext>
            </p:extLst>
          </p:nvPr>
        </p:nvGraphicFramePr>
        <p:xfrm>
          <a:off x="669701" y="1390919"/>
          <a:ext cx="11050074" cy="4739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928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3223" y="586940"/>
            <a:ext cx="8911687" cy="766808"/>
          </a:xfrm>
        </p:spPr>
        <p:txBody>
          <a:bodyPr/>
          <a:lstStyle/>
          <a:p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Slab </a:t>
            </a:r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Reinforcement:</a:t>
            </a:r>
            <a:endParaRPr lang="en-US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711" y="1696376"/>
            <a:ext cx="8139996" cy="406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63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1556" y="586940"/>
            <a:ext cx="8911687" cy="766808"/>
          </a:xfrm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Beams 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Reinforcement: </a:t>
            </a:r>
            <a:endParaRPr lang="en-US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02" y="2625304"/>
            <a:ext cx="11332993" cy="194669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65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3224" y="420051"/>
            <a:ext cx="8911687" cy="128089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Analysis:</a:t>
            </a:r>
            <a:endParaRPr lang="en-US" sz="44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579" y="1700941"/>
            <a:ext cx="9390765" cy="410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57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8829" y="593379"/>
            <a:ext cx="8911687" cy="753929"/>
          </a:xfrm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 </a:t>
            </a:r>
            <a:r>
              <a:rPr lang="en-US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Reinforcement: </a:t>
            </a:r>
            <a:endParaRPr lang="en-US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322" y="1480019"/>
            <a:ext cx="3077142" cy="358137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6305" y="3355262"/>
            <a:ext cx="2794043" cy="30120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5183" t="-1" r="4845" b="755"/>
          <a:stretch/>
        </p:blipFill>
        <p:spPr>
          <a:xfrm>
            <a:off x="7315189" y="935265"/>
            <a:ext cx="4584878" cy="4839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13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3066" y="644895"/>
            <a:ext cx="8911687" cy="650898"/>
          </a:xfrm>
        </p:spPr>
        <p:txBody>
          <a:bodyPr/>
          <a:lstStyle/>
          <a:p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Footing </a:t>
            </a:r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36" y="1970881"/>
            <a:ext cx="8205637" cy="347688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2609" y="1970653"/>
            <a:ext cx="3258005" cy="347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0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708" y="567621"/>
            <a:ext cx="8911687" cy="805445"/>
          </a:xfrm>
        </p:spPr>
        <p:txBody>
          <a:bodyPr/>
          <a:lstStyle/>
          <a:p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Shear wall </a:t>
            </a:r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35" y="3019287"/>
            <a:ext cx="5753683" cy="180905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714" y="1717880"/>
            <a:ext cx="5858693" cy="4067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75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906074" y="2793572"/>
            <a:ext cx="862884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66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51899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8520" y="569752"/>
            <a:ext cx="8911687" cy="801183"/>
          </a:xfrm>
        </p:spPr>
        <p:txBody>
          <a:bodyPr/>
          <a:lstStyle/>
          <a:p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4807" y="2146479"/>
            <a:ext cx="8915400" cy="3777622"/>
          </a:xfrm>
        </p:spPr>
        <p:txBody>
          <a:bodyPr/>
          <a:lstStyle/>
          <a:p>
            <a:r>
              <a:rPr lang="en-US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used.</a:t>
            </a:r>
          </a:p>
          <a:p>
            <a:r>
              <a:rPr lang="en-US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design.</a:t>
            </a:r>
          </a:p>
          <a:p>
            <a:r>
              <a:rPr lang="en-US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lighting.</a:t>
            </a:r>
          </a:p>
          <a:p>
            <a:r>
              <a:rPr lang="en-US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design.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82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5798" y="569752"/>
            <a:ext cx="8911687" cy="801183"/>
          </a:xfrm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Material used and 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properties: </a:t>
            </a:r>
            <a:endParaRPr lang="en-US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4319" y="1579718"/>
            <a:ext cx="5311680" cy="4112653"/>
          </a:xfrm>
        </p:spPr>
        <p:txBody>
          <a:bodyPr>
            <a:noAutofit/>
          </a:bodyPr>
          <a:lstStyle/>
          <a:p>
            <a:r>
              <a:rPr lang="en-US" sz="2800" b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walls </a:t>
            </a:r>
            <a:r>
              <a:rPr lang="en-US" sz="28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layers:</a:t>
            </a:r>
          </a:p>
          <a:p>
            <a:pPr marL="0" indent="0">
              <a:buNone/>
            </a:pPr>
            <a:endParaRPr 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(7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cm 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limestone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(7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cm 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cast concrete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cm  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insulation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cm 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(1.5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cm 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plaster </a:t>
            </a:r>
          </a:p>
          <a:p>
            <a:pPr marL="0" indent="0">
              <a:buNone/>
            </a:pPr>
            <a:endParaRPr 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6" name="عنصر نائب للمحتوى 4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59607" y="1747234"/>
            <a:ext cx="4448288" cy="37776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3513445" y="5916058"/>
            <a:ext cx="53963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  value (W/m2-K)= O.468 </a:t>
            </a:r>
          </a:p>
        </p:txBody>
      </p:sp>
    </p:spTree>
    <p:extLst>
      <p:ext uri="{BB962C8B-B14F-4D97-AF65-F5344CB8AC3E}">
        <p14:creationId xmlns:p14="http://schemas.microsoft.com/office/powerpoint/2010/main" val="249280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5798" y="625576"/>
            <a:ext cx="8911687" cy="6895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Material used and properties: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260" y="1833963"/>
            <a:ext cx="5318416" cy="3777622"/>
          </a:xfrm>
        </p:spPr>
        <p:txBody>
          <a:bodyPr>
            <a:noAutofit/>
          </a:bodyPr>
          <a:lstStyle/>
          <a:p>
            <a:r>
              <a:rPr lang="en-US" sz="28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 </a:t>
            </a:r>
            <a:r>
              <a:rPr lang="en-US" sz="2800" b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walls </a:t>
            </a:r>
            <a:r>
              <a:rPr lang="en-US" sz="28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layers:</a:t>
            </a:r>
            <a:endParaRPr lang="en-US" sz="2800" b="1" u="sng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cm 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plaster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cm 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cm 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plaster </a:t>
            </a:r>
          </a:p>
          <a:p>
            <a:endParaRPr lang="en-US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6" name="عنصر نائب للمحتوى 6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39941" y="1833963"/>
            <a:ext cx="3841952" cy="37776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3905413" y="5909986"/>
            <a:ext cx="48846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  value (W/m2-K)= </a:t>
            </a:r>
            <a:r>
              <a:rPr lang="en-US" sz="32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2.097 </a:t>
            </a:r>
            <a:endParaRPr lang="ar-SA" sz="3200" b="1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87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7467" y="650121"/>
            <a:ext cx="8911687" cy="640445"/>
          </a:xfrm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Material used and properties: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1695" y="1851341"/>
            <a:ext cx="5813956" cy="3777622"/>
          </a:xfrm>
        </p:spPr>
        <p:txBody>
          <a:bodyPr>
            <a:noAutofit/>
          </a:bodyPr>
          <a:lstStyle/>
          <a:p>
            <a:r>
              <a:rPr lang="en-US" sz="28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floor layers:</a:t>
            </a:r>
            <a:endParaRPr lang="en-US" sz="2800" b="1" u="sng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cm  Terrazzo  </a:t>
            </a:r>
            <a:endParaRPr 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cm mortar   </a:t>
            </a:r>
            <a:endParaRPr 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cm 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insulation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(30) cm 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cast concrete </a:t>
            </a:r>
            <a:endParaRPr lang="en-US" sz="24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cm 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plaster </a:t>
            </a:r>
          </a:p>
          <a:p>
            <a:endParaRPr 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6" name="عنصر نائب للمحتوى 5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43070" y="1851341"/>
            <a:ext cx="3871398" cy="37776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3419478" y="6023247"/>
            <a:ext cx="46794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  value (W/m2-K)=0.433</a:t>
            </a:r>
          </a:p>
        </p:txBody>
      </p:sp>
    </p:spTree>
    <p:extLst>
      <p:ext uri="{BB962C8B-B14F-4D97-AF65-F5344CB8AC3E}">
        <p14:creationId xmlns:p14="http://schemas.microsoft.com/office/powerpoint/2010/main" val="339063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0192" y="650121"/>
            <a:ext cx="8911687" cy="640445"/>
          </a:xfrm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Material used and properties: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6479" y="1940417"/>
            <a:ext cx="5202507" cy="3777622"/>
          </a:xfrm>
        </p:spPr>
        <p:txBody>
          <a:bodyPr>
            <a:normAutofit/>
          </a:bodyPr>
          <a:lstStyle/>
          <a:p>
            <a:r>
              <a:rPr lang="en-US" sz="28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Flat Roof layers</a:t>
            </a:r>
            <a:endParaRPr lang="en-US" sz="2800" b="1" u="sng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5)cm  Asphalt </a:t>
            </a:r>
            <a:endParaRPr lang="en-US" sz="2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15) cm </a:t>
            </a:r>
            <a:r>
              <a:rPr lang="en-US" sz="2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cast concrete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(8)cm insulation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(30) Cm </a:t>
            </a:r>
            <a:r>
              <a:rPr lang="en-US" sz="2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cast </a:t>
            </a:r>
            <a:r>
              <a:rPr lang="en-US" sz="2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concrete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13)Cm plaster </a:t>
            </a:r>
          </a:p>
          <a:p>
            <a:endParaRPr 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6" name="عنصر نائب للمحتوى 8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53600" y="1940417"/>
            <a:ext cx="3854295" cy="37776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3657879" y="6023247"/>
            <a:ext cx="46794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  value (W/m2-K)=0.316</a:t>
            </a:r>
          </a:p>
        </p:txBody>
      </p:sp>
    </p:spTree>
    <p:extLst>
      <p:ext uri="{BB962C8B-B14F-4D97-AF65-F5344CB8AC3E}">
        <p14:creationId xmlns:p14="http://schemas.microsoft.com/office/powerpoint/2010/main" val="108941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8829" y="632016"/>
            <a:ext cx="8911687" cy="676656"/>
          </a:xfrm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Glass 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Properties:</a:t>
            </a:r>
            <a:endParaRPr lang="en-US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1026" name="Picture 2" descr="https://scontent.fjrs2-1.fna.fbcdn.net/v/t1.15752-9/32486476_698819366979207_1155283697964941312_n.png?_nc_cat=0&amp;oh=5bb09a12b6eddf39697de3b784a3ee7a&amp;oe=5B548F8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86" y="2522177"/>
            <a:ext cx="5254839" cy="2394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772" y="2148125"/>
            <a:ext cx="3429000" cy="314285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652528" y="1592259"/>
            <a:ext cx="85172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Double LoE (e2=0.1) clear glass with 6mm/13 mm Argon gas.</a:t>
            </a:r>
          </a:p>
        </p:txBody>
      </p:sp>
    </p:spTree>
    <p:extLst>
      <p:ext uri="{BB962C8B-B14F-4D97-AF65-F5344CB8AC3E}">
        <p14:creationId xmlns:p14="http://schemas.microsoft.com/office/powerpoint/2010/main" val="103363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3066" y="512462"/>
            <a:ext cx="8911687" cy="1280890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Analysis: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002" y="1638899"/>
            <a:ext cx="7362335" cy="449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64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4277" y="630269"/>
            <a:ext cx="8911687" cy="68015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Heating </a:t>
            </a:r>
            <a:r>
              <a:rPr lang="en-US" sz="32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and cooling load </a:t>
            </a:r>
            <a:r>
              <a:rPr lang="en-US" sz="32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3200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35850" y="1503060"/>
            <a:ext cx="6106652" cy="3420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5078"/>
              </p:ext>
            </p:extLst>
          </p:nvPr>
        </p:nvGraphicFramePr>
        <p:xfrm>
          <a:off x="720703" y="5263166"/>
          <a:ext cx="6096000" cy="1371600"/>
        </p:xfrm>
        <a:graphic>
          <a:graphicData uri="http://schemas.openxmlformats.org/drawingml/2006/table">
            <a:tbl>
              <a:tblPr rtl="1" firstRow="1" bandRow="1">
                <a:tableStyleId>{10A1B5D5-9B99-4C35-A422-299274C87663}</a:tableStyleId>
              </a:tblPr>
              <a:tblGrid>
                <a:gridCol w="2953512"/>
                <a:gridCol w="3142488"/>
              </a:tblGrid>
              <a:tr h="685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205.78 kW</a:t>
                      </a:r>
                    </a:p>
                    <a:p>
                      <a:pPr algn="ctr" rtl="0"/>
                      <a:endParaRPr lang="ar-SA" b="1" u="none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Heating design capacity. </a:t>
                      </a:r>
                    </a:p>
                    <a:p>
                      <a:pPr algn="ctr" rtl="0"/>
                      <a:endParaRPr lang="ar-SA" b="1" u="none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435.05 kW  </a:t>
                      </a:r>
                    </a:p>
                    <a:p>
                      <a:pPr algn="ctr" rtl="0"/>
                      <a:endParaRPr lang="ar-SA" b="1" u="none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Cooling design capacity. </a:t>
                      </a:r>
                    </a:p>
                    <a:p>
                      <a:pPr algn="ctr" rtl="0"/>
                      <a:endParaRPr lang="ar-SA" b="1" u="none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149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4283" y="650121"/>
            <a:ext cx="8911687" cy="640445"/>
          </a:xfrm>
        </p:spPr>
        <p:txBody>
          <a:bodyPr/>
          <a:lstStyle/>
          <a:p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Thermal Comfort: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35039" y="1861654"/>
            <a:ext cx="8191471" cy="20737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39774" y="4506532"/>
            <a:ext cx="8382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9421774" y="2321233"/>
            <a:ext cx="28762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Comfort with cooling</a:t>
            </a:r>
            <a:endParaRPr lang="en-US" sz="24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326510" y="5013896"/>
            <a:ext cx="28762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Comfort without cooling</a:t>
            </a:r>
            <a:endParaRPr lang="en-US" sz="24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27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5950" y="586940"/>
            <a:ext cx="8911687" cy="766808"/>
          </a:xfrm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Natural daylight 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analysis:</a:t>
            </a:r>
            <a:endParaRPr lang="en-US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52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7831177"/>
              </p:ext>
            </p:extLst>
          </p:nvPr>
        </p:nvGraphicFramePr>
        <p:xfrm>
          <a:off x="1311579" y="2419676"/>
          <a:ext cx="4474554" cy="248717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237277"/>
                <a:gridCol w="2237277"/>
              </a:tblGrid>
              <a:tr h="41452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DF</a:t>
                      </a:r>
                      <a:endParaRPr lang="en-US" b="1" dirty="0">
                        <a:solidFill>
                          <a:srgbClr val="00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Room</a:t>
                      </a:r>
                      <a:endParaRPr lang="en-US" b="1" dirty="0">
                        <a:solidFill>
                          <a:srgbClr val="00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14529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b="0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Classroom</a:t>
                      </a:r>
                      <a:endParaRPr lang="en-US" b="0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14529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US" b="0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Cafeteria </a:t>
                      </a:r>
                      <a:endParaRPr lang="en-US" b="0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14529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lang="en-US" b="0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Studio</a:t>
                      </a:r>
                      <a:endParaRPr lang="en-US" b="0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14529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en-US" b="0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offices</a:t>
                      </a:r>
                      <a:endParaRPr lang="en-US" b="0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14529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b="0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Theater</a:t>
                      </a:r>
                      <a:endParaRPr lang="en-US" b="0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عنصر نائب للمحتوى 5"/>
          <p:cNvPicPr>
            <a:picLocks noGrp="1"/>
          </p:cNvPicPr>
          <p:nvPr>
            <p:ph sz="half" idx="4294967295"/>
          </p:nvPr>
        </p:nvPicPr>
        <p:blipFill>
          <a:blip r:embed="rId2"/>
          <a:srcRect b="5728"/>
          <a:stretch>
            <a:fillRect/>
          </a:stretch>
        </p:blipFill>
        <p:spPr bwMode="auto">
          <a:xfrm>
            <a:off x="6606347" y="2419676"/>
            <a:ext cx="4038600" cy="24871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556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7995" y="591632"/>
            <a:ext cx="8911687" cy="757423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Design:</a:t>
            </a:r>
            <a:r>
              <a:rPr lang="ar-SA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1578" y="2247709"/>
            <a:ext cx="4767249" cy="377762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Cafeteria: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required reverberation time RT60 for the cafeteria is between (0.6 – 1.0) </a:t>
            </a:r>
            <a:endParaRPr lang="ar-SA" sz="3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11579" y="1425757"/>
            <a:ext cx="9050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Time: </a:t>
            </a:r>
            <a:endParaRPr lang="en-US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13303" y="1948977"/>
            <a:ext cx="4236769" cy="40763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021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3066" y="650121"/>
            <a:ext cx="8911687" cy="640445"/>
          </a:xfrm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 </a:t>
            </a:r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ECOTECT </a:t>
            </a:r>
            <a:endParaRPr lang="en-US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54</a:t>
            </a:fld>
            <a:endParaRPr lang="en-US" dirty="0"/>
          </a:p>
        </p:txBody>
      </p:sp>
      <p:pic>
        <p:nvPicPr>
          <p:cNvPr id="6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3120" y="1741137"/>
            <a:ext cx="6629400" cy="15859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4620" y="3777621"/>
            <a:ext cx="5486400" cy="2133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9542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3066" y="71082"/>
            <a:ext cx="8911687" cy="1081825"/>
          </a:xfrm>
        </p:spPr>
        <p:txBody>
          <a:bodyPr>
            <a:no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Sound Transmission </a:t>
            </a:r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Class: </a:t>
            </a:r>
            <a:r>
              <a:rPr lang="ar-S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55</a:t>
            </a:fld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l="15010" t="4918" r="6118" b="12417"/>
          <a:stretch/>
        </p:blipFill>
        <p:spPr bwMode="auto">
          <a:xfrm>
            <a:off x="2177340" y="1918952"/>
            <a:ext cx="8184272" cy="307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3456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5488" y="139459"/>
            <a:ext cx="8911687" cy="1280890"/>
          </a:xfrm>
        </p:spPr>
        <p:txBody>
          <a:bodyPr>
            <a:no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STC - Classroom: </a:t>
            </a:r>
            <a:r>
              <a:rPr lang="ar-SA" dirty="0"/>
              <a:t/>
            </a:r>
            <a:br>
              <a:rPr lang="ar-SA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56</a:t>
            </a:fld>
            <a:endParaRPr lang="en-US" dirty="0"/>
          </a:p>
        </p:txBody>
      </p:sp>
      <p:pic>
        <p:nvPicPr>
          <p:cNvPr id="6" name="Picture 3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023066" y="2195992"/>
            <a:ext cx="3273301" cy="35866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30"/>
          <p:cNvPicPr/>
          <p:nvPr/>
        </p:nvPicPr>
        <p:blipFill>
          <a:blip r:embed="rId3"/>
          <a:stretch>
            <a:fillRect/>
          </a:stretch>
        </p:blipFill>
        <p:spPr>
          <a:xfrm>
            <a:off x="6764116" y="2195992"/>
            <a:ext cx="3154707" cy="35866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6764116" y="6053011"/>
            <a:ext cx="33345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STC for internal wall </a:t>
            </a:r>
          </a:p>
        </p:txBody>
      </p:sp>
      <p:sp>
        <p:nvSpPr>
          <p:cNvPr id="9" name="Rectangle 8"/>
          <p:cNvSpPr/>
          <p:nvPr/>
        </p:nvSpPr>
        <p:spPr>
          <a:xfrm>
            <a:off x="1962777" y="6053011"/>
            <a:ext cx="3393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STC for </a:t>
            </a:r>
            <a:r>
              <a:rPr lang="en-US" sz="28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 </a:t>
            </a:r>
            <a:r>
              <a:rPr lang="en-US" sz="28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 </a:t>
            </a:r>
          </a:p>
        </p:txBody>
      </p:sp>
    </p:spTree>
    <p:extLst>
      <p:ext uri="{BB962C8B-B14F-4D97-AF65-F5344CB8AC3E}">
        <p14:creationId xmlns:p14="http://schemas.microsoft.com/office/powerpoint/2010/main" val="373573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5798" y="633495"/>
            <a:ext cx="8911687" cy="680150"/>
          </a:xfrm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Impact Insulation Class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57</a:t>
            </a:fld>
            <a:endParaRPr lang="en-US" dirty="0"/>
          </a:p>
        </p:txBody>
      </p:sp>
      <p:pic>
        <p:nvPicPr>
          <p:cNvPr id="6" name="Picture 39"/>
          <p:cNvPicPr/>
          <p:nvPr/>
        </p:nvPicPr>
        <p:blipFill>
          <a:blip r:embed="rId2"/>
          <a:stretch>
            <a:fillRect/>
          </a:stretch>
        </p:blipFill>
        <p:spPr>
          <a:xfrm>
            <a:off x="3158543" y="2140891"/>
            <a:ext cx="5276850" cy="15811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97935" y="4138633"/>
            <a:ext cx="6248400" cy="2362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9475341" y="3011737"/>
            <a:ext cx="23842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33CC"/>
                </a:solidFill>
              </a:rPr>
              <a:t>Results from INSUL</a:t>
            </a:r>
            <a:endParaRPr lang="en-US" sz="28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89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034862" y="2548875"/>
            <a:ext cx="81652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</a:t>
            </a:r>
            <a:r>
              <a:rPr lang="en-US" sz="7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53214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3066" y="633495"/>
            <a:ext cx="8911687" cy="70590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Artificial 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lighting Design </a:t>
            </a:r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0" t="-1702" r="6376" b="1702"/>
          <a:stretch/>
        </p:blipFill>
        <p:spPr>
          <a:xfrm>
            <a:off x="1610237" y="2693344"/>
            <a:ext cx="3496235" cy="31600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1" t="4255" r="3261" b="5107"/>
          <a:stretch/>
        </p:blipFill>
        <p:spPr>
          <a:xfrm>
            <a:off x="7122964" y="2693345"/>
            <a:ext cx="3469342" cy="31600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1610236" y="1647041"/>
            <a:ext cx="29875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Classroom:</a:t>
            </a:r>
            <a:endParaRPr lang="en-US" sz="32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00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7945" y="2440032"/>
            <a:ext cx="8911687" cy="2621366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7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7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38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6852" y="549901"/>
            <a:ext cx="8911687" cy="758865"/>
          </a:xfrm>
        </p:spPr>
        <p:txBody>
          <a:bodyPr/>
          <a:lstStyle/>
          <a:p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from DIAlux:</a:t>
            </a:r>
            <a:endParaRPr lang="en-US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60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521" y="1152907"/>
            <a:ext cx="5297951" cy="4784254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332208"/>
              </p:ext>
            </p:extLst>
          </p:nvPr>
        </p:nvGraphicFramePr>
        <p:xfrm>
          <a:off x="921695" y="3179274"/>
          <a:ext cx="526828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4140"/>
                <a:gridCol w="2634140"/>
              </a:tblGrid>
              <a:tr h="3556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E(lux)</a:t>
                      </a:r>
                      <a:r>
                        <a:rPr lang="en-US" baseline="0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recommended </a:t>
                      </a:r>
                      <a:endParaRPr lang="en-US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E(lux)</a:t>
                      </a:r>
                      <a:r>
                        <a:rPr lang="en-US" baseline="0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from DIAlux </a:t>
                      </a:r>
                      <a:endParaRPr lang="en-US" dirty="0" smtClean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556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407</a:t>
                      </a:r>
                      <a:endParaRPr lang="en-US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097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3066" y="633495"/>
            <a:ext cx="8911687" cy="693029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First floor lighting plan</a:t>
            </a:r>
            <a:b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61</a:t>
            </a:fld>
            <a:endParaRPr lang="en-US" dirty="0"/>
          </a:p>
        </p:txBody>
      </p:sp>
      <p:pic>
        <p:nvPicPr>
          <p:cNvPr id="6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280" y="1446834"/>
            <a:ext cx="7890426" cy="5053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20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25" y="662466"/>
            <a:ext cx="8911687" cy="615756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Sockets arrangement for ground floor : </a:t>
            </a:r>
            <a:b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62</a:t>
            </a:fld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0027" y="1660403"/>
            <a:ext cx="5962470" cy="484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7134896" y="1996276"/>
          <a:ext cx="3657600" cy="408970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277340"/>
                <a:gridCol w="1380260"/>
              </a:tblGrid>
              <a:tr h="681618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 of sockets </a:t>
                      </a:r>
                      <a:endParaRPr lang="ar-SA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Function</a:t>
                      </a:r>
                    </a:p>
                    <a:p>
                      <a:pPr algn="ctr" rtl="1"/>
                      <a:endParaRPr lang="ar-SA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81618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ar-SA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Classroom</a:t>
                      </a:r>
                      <a:endParaRPr lang="ar-SA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81618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ar-SA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Studio</a:t>
                      </a:r>
                      <a:endParaRPr lang="ar-SA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81618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ar-SA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Museum</a:t>
                      </a:r>
                      <a:endParaRPr lang="en-US" sz="18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81618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ar-SA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Cafeteria</a:t>
                      </a:r>
                      <a:endParaRPr lang="ar-SA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81618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ar-SA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W.C</a:t>
                      </a:r>
                      <a:endParaRPr lang="ar-SA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610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8677" y="633495"/>
            <a:ext cx="8911687" cy="757423"/>
          </a:xfrm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Circuit 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Breaker Branches:</a:t>
            </a:r>
            <a:endParaRPr lang="en-US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63</a:t>
            </a:fld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34281" y="1919412"/>
            <a:ext cx="8157949" cy="368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9325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0656" y="624111"/>
            <a:ext cx="8911687" cy="1280890"/>
          </a:xfrm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Sockets 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Arrangement </a:t>
            </a:r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Computer Lab: </a:t>
            </a:r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64</a:t>
            </a:fld>
            <a:endParaRPr lang="en-US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/>
          </p:nvPr>
        </p:nvGraphicFramePr>
        <p:xfrm>
          <a:off x="5872251" y="4989982"/>
          <a:ext cx="4392770" cy="101693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434107"/>
                <a:gridCol w="1958663"/>
              </a:tblGrid>
              <a:tr h="427148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33CC"/>
                          </a:solidFill>
                          <a:effectLst/>
                        </a:rPr>
                        <a:t>quantity of sockets </a:t>
                      </a:r>
                      <a:endParaRPr lang="ar-SA" dirty="0" smtClean="0">
                        <a:solidFill>
                          <a:srgbClr val="0033CC"/>
                        </a:solidFill>
                      </a:endParaRPr>
                    </a:p>
                    <a:p>
                      <a:pPr algn="ctr" rtl="1"/>
                      <a:endParaRPr lang="ar-SA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33CC"/>
                          </a:solidFill>
                          <a:effectLst/>
                        </a:rPr>
                        <a:t>Function</a:t>
                      </a:r>
                      <a:endParaRPr lang="en-US" sz="1800" dirty="0" smtClean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rtl="1"/>
                      <a:endParaRPr lang="ar-SA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685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rgbClr val="0033CC"/>
                          </a:solidFill>
                        </a:rPr>
                        <a:t>40 </a:t>
                      </a:r>
                      <a:endParaRPr lang="ar-SA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rgbClr val="0033CC"/>
                          </a:solidFill>
                        </a:rPr>
                        <a:t>Computer</a:t>
                      </a:r>
                      <a:r>
                        <a:rPr lang="en-US" baseline="0" dirty="0" smtClean="0">
                          <a:solidFill>
                            <a:srgbClr val="0033CC"/>
                          </a:solidFill>
                        </a:rPr>
                        <a:t> lab </a:t>
                      </a:r>
                      <a:endParaRPr lang="ar-SA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1579" y="1711676"/>
            <a:ext cx="3118753" cy="4462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75660" y="1711676"/>
            <a:ext cx="4585952" cy="2834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1941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501990" y="2793574"/>
            <a:ext cx="764824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  <a:endParaRPr lang="en-US" sz="72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02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4587" y="604511"/>
            <a:ext cx="8911687" cy="731666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system:</a:t>
            </a:r>
            <a:b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66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584" y="1498970"/>
            <a:ext cx="6238810" cy="46314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218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3066" y="650121"/>
            <a:ext cx="8911687" cy="640445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Water distribution system: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67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268" y="1491292"/>
            <a:ext cx="4007633" cy="50095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199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4435" y="730866"/>
            <a:ext cx="8911687" cy="84408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system:</a:t>
            </a:r>
            <a:b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68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925" y="2619564"/>
            <a:ext cx="8446687" cy="32403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794435" y="1689288"/>
            <a:ext cx="31710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Rain water </a:t>
            </a:r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drainage:</a:t>
            </a:r>
            <a:endParaRPr lang="en-US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47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5798" y="582631"/>
            <a:ext cx="8911687" cy="77542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Drainage Layout For Fourth Floor </a:t>
            </a:r>
            <a:b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69</a:t>
            </a:fld>
            <a:endParaRPr lang="en-US" dirty="0"/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209" y="1358055"/>
            <a:ext cx="6567755" cy="51427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7649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4126" y="602614"/>
            <a:ext cx="8911687" cy="820342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Main Problems:</a:t>
            </a:r>
            <a:r>
              <a:rPr lang="en-US" sz="4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1934" y="1635065"/>
            <a:ext cx="8915400" cy="4653659"/>
          </a:xfrm>
        </p:spPr>
        <p:txBody>
          <a:bodyPr>
            <a:normAutofit/>
          </a:bodyPr>
          <a:lstStyle/>
          <a:p>
            <a:endParaRPr lang="en-US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Insufficient area of some spaces, such as: classrooms, studios and computer labs.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Insufficient number of W.C’s.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Insufficient number of lifts (the existed are 2, the needed are 3).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Insufficient movements area.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Lack in the music department spaces</a:t>
            </a:r>
            <a:r>
              <a:rPr lang="en-US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29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5798" y="633495"/>
            <a:ext cx="8911687" cy="757423"/>
          </a:xfrm>
        </p:spPr>
        <p:txBody>
          <a:bodyPr/>
          <a:lstStyle/>
          <a:p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HVAC design:</a:t>
            </a:r>
            <a:endParaRPr lang="en-US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085" y="1725769"/>
            <a:ext cx="8915400" cy="440466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used are VRF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components of centralized system are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Outdoor unit (chiller)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Inside unit (fan coil)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Collectors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Ducts.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Diffusers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71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4587" y="636989"/>
            <a:ext cx="8911687" cy="753929"/>
          </a:xfrm>
        </p:spPr>
        <p:txBody>
          <a:bodyPr/>
          <a:lstStyle/>
          <a:p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Outdoor Unit: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71</a:t>
            </a:fld>
            <a:endParaRPr lang="en-US" dirty="0"/>
          </a:p>
        </p:txBody>
      </p:sp>
      <p:pic>
        <p:nvPicPr>
          <p:cNvPr id="6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4587" y="2827450"/>
            <a:ext cx="4038600" cy="304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2401" y="2789350"/>
            <a:ext cx="2743200" cy="3124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1884587" y="1890079"/>
            <a:ext cx="55870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of APSc 60-2S with cooling capacity 238KW</a:t>
            </a:r>
          </a:p>
        </p:txBody>
      </p:sp>
    </p:spTree>
    <p:extLst>
      <p:ext uri="{BB962C8B-B14F-4D97-AF65-F5344CB8AC3E}">
        <p14:creationId xmlns:p14="http://schemas.microsoft.com/office/powerpoint/2010/main" val="52745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6139" y="628372"/>
            <a:ext cx="8911687" cy="1280890"/>
          </a:xfrm>
        </p:spPr>
        <p:txBody>
          <a:bodyPr/>
          <a:lstStyle/>
          <a:p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Fan Coil Unit: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72</a:t>
            </a:fld>
            <a:endParaRPr lang="en-US" dirty="0"/>
          </a:p>
        </p:txBody>
      </p:sp>
      <p:pic>
        <p:nvPicPr>
          <p:cNvPr id="6" name="صورة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2035" y="2710822"/>
            <a:ext cx="4267199" cy="304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7826" y="2408374"/>
            <a:ext cx="3810000" cy="36528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182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7162" y="637478"/>
            <a:ext cx="8911687" cy="740467"/>
          </a:xfrm>
        </p:spPr>
        <p:txBody>
          <a:bodyPr/>
          <a:lstStyle/>
          <a:p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Diffusers: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73</a:t>
            </a:fld>
            <a:endParaRPr lang="en-US" dirty="0"/>
          </a:p>
        </p:txBody>
      </p:sp>
      <p:pic>
        <p:nvPicPr>
          <p:cNvPr id="6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8983" y="3144591"/>
            <a:ext cx="533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صورة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1508" y="2458791"/>
            <a:ext cx="6172483" cy="3276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866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708" y="643148"/>
            <a:ext cx="8911687" cy="654392"/>
          </a:xfrm>
        </p:spPr>
        <p:txBody>
          <a:bodyPr/>
          <a:lstStyle/>
          <a:p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HVAC Design for Computer Lab: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74</a:t>
            </a:fld>
            <a:endParaRPr lang="en-US" dirty="0"/>
          </a:p>
        </p:txBody>
      </p:sp>
      <p:pic>
        <p:nvPicPr>
          <p:cNvPr id="7" name="عنصر نائب للمحتوى 3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920560"/>
            <a:ext cx="5867400" cy="838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71708" y="3381780"/>
            <a:ext cx="4267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76056" y="3200400"/>
            <a:ext cx="3276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1128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7161" y="743103"/>
            <a:ext cx="8911687" cy="1280890"/>
          </a:xfrm>
        </p:spPr>
        <p:txBody>
          <a:bodyPr/>
          <a:lstStyle/>
          <a:p>
            <a:r>
              <a:rPr lang="en-US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Final </a:t>
            </a:r>
            <a:r>
              <a:rPr lang="en-US" dirty="0">
                <a:solidFill>
                  <a:srgbClr val="0033CC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duct sizing and distribution of </a:t>
            </a:r>
            <a:r>
              <a:rPr lang="en-US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diffusers:</a:t>
            </a:r>
            <a:endParaRPr lang="en-US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75</a:t>
            </a:fld>
            <a:endParaRPr lang="en-US" dirty="0"/>
          </a:p>
        </p:txBody>
      </p:sp>
      <p:pic>
        <p:nvPicPr>
          <p:cNvPr id="6" name="صورة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38046" y="1618446"/>
            <a:ext cx="5948375" cy="4421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893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7004" y="558840"/>
            <a:ext cx="8911687" cy="823007"/>
          </a:xfrm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VRF system in third floor 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76</a:t>
            </a:fld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71432" y="1381847"/>
            <a:ext cx="6458934" cy="523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1272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3838" y="2491547"/>
            <a:ext cx="8911687" cy="1280890"/>
          </a:xfrm>
        </p:spPr>
        <p:txBody>
          <a:bodyPr>
            <a:noAutofit/>
          </a:bodyPr>
          <a:lstStyle/>
          <a:p>
            <a:r>
              <a:rPr lang="en-US" sz="80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51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9730" y="621508"/>
            <a:ext cx="8911687" cy="788304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Fire Alarm </a:t>
            </a:r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78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12" y="1996026"/>
            <a:ext cx="3437966" cy="30512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129" y="1996026"/>
            <a:ext cx="3257550" cy="31540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941" y="3494665"/>
            <a:ext cx="3375025" cy="31051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784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8049" y="567621"/>
            <a:ext cx="8911687" cy="80544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Fire 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Alarm </a:t>
            </a:r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Layout For Ground Floor </a:t>
            </a:r>
            <a:b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79</a:t>
            </a:fld>
            <a:endParaRPr lang="en-US" dirty="0"/>
          </a:p>
        </p:txBody>
      </p:sp>
      <p:pic>
        <p:nvPicPr>
          <p:cNvPr id="6" name="Content Placeholder 3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5" t="3960" r="4062"/>
          <a:stretch/>
        </p:blipFill>
        <p:spPr bwMode="auto">
          <a:xfrm>
            <a:off x="2078505" y="1559883"/>
            <a:ext cx="7258678" cy="49409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9814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227" y="3645082"/>
            <a:ext cx="3218753" cy="28235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008" y="3645082"/>
            <a:ext cx="3074790" cy="26648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008" y="255169"/>
            <a:ext cx="3277722" cy="29388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596" y="255169"/>
            <a:ext cx="3318016" cy="2843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78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641" y="550434"/>
            <a:ext cx="8911687" cy="83982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Fire 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Alarm </a:t>
            </a:r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Layout For 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Floor </a:t>
            </a:r>
            <a:b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80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2" t="1528" r="810" b="6446"/>
          <a:stretch/>
        </p:blipFill>
        <p:spPr>
          <a:xfrm>
            <a:off x="2415241" y="1692881"/>
            <a:ext cx="7305698" cy="49367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522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3066" y="628512"/>
            <a:ext cx="8911687" cy="683664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Emergency Egress system:</a:t>
            </a:r>
            <a:br>
              <a:rPr lang="en-US" sz="32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81</a:t>
            </a:fld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" t="3161"/>
          <a:stretch/>
        </p:blipFill>
        <p:spPr bwMode="auto">
          <a:xfrm>
            <a:off x="2091189" y="1592687"/>
            <a:ext cx="7774028" cy="49081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3254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3838" y="2491547"/>
            <a:ext cx="8911687" cy="128089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Cost Survey</a:t>
            </a:r>
            <a:endParaRPr lang="en-US" sz="80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7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83</a:t>
            </a:fld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904828"/>
              </p:ext>
            </p:extLst>
          </p:nvPr>
        </p:nvGraphicFramePr>
        <p:xfrm>
          <a:off x="3434365" y="1547634"/>
          <a:ext cx="5233116" cy="36791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09218"/>
                <a:gridCol w="1618570"/>
                <a:gridCol w="1805328"/>
              </a:tblGrid>
              <a:tr h="5387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Work</a:t>
                      </a:r>
                      <a:endParaRPr lang="en-US" sz="16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Cost (NIS)</a:t>
                      </a:r>
                      <a:endParaRPr lang="en-US" sz="16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Cost (NIS/m²)</a:t>
                      </a:r>
                      <a:endParaRPr lang="en-US" sz="16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280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Structural work </a:t>
                      </a:r>
                      <a:endParaRPr lang="en-US" sz="16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3,621,357 </a:t>
                      </a:r>
                      <a:endParaRPr lang="en-US" sz="16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278.57 </a:t>
                      </a:r>
                      <a:endParaRPr lang="en-US" sz="16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280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Finishes Work</a:t>
                      </a:r>
                      <a:endParaRPr lang="en-US" sz="16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1,764,000 </a:t>
                      </a:r>
                      <a:endParaRPr lang="en-US" sz="16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135.69 </a:t>
                      </a:r>
                      <a:endParaRPr lang="en-US" sz="16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280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Mechanical Work</a:t>
                      </a:r>
                      <a:endParaRPr lang="en-US" sz="16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1,767,122 </a:t>
                      </a:r>
                      <a:endParaRPr lang="en-US" sz="1600" b="0" i="0" u="none" strike="noStrike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135.93 </a:t>
                      </a:r>
                      <a:endParaRPr lang="en-US" sz="16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280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Electrical Work</a:t>
                      </a:r>
                      <a:endParaRPr lang="en-US" sz="16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106,166 </a:t>
                      </a:r>
                      <a:endParaRPr lang="en-US" sz="16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8.17 </a:t>
                      </a:r>
                      <a:endParaRPr lang="en-US" sz="16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280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</a:t>
                      </a:r>
                      <a:endParaRPr lang="en-US" sz="16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7,258,644.06 </a:t>
                      </a:r>
                      <a:endParaRPr lang="en-US" sz="16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558 </a:t>
                      </a:r>
                      <a:endParaRPr lang="en-US" sz="1600" b="0" i="0" u="none" strike="noStrike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817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1427" y="2156693"/>
            <a:ext cx="10196316" cy="2672883"/>
          </a:xfrm>
        </p:spPr>
        <p:txBody>
          <a:bodyPr>
            <a:noAutofit/>
          </a:bodyPr>
          <a:lstStyle/>
          <a:p>
            <a:r>
              <a:rPr lang="en-US" sz="138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  <a:r>
              <a:rPr lang="en-US" sz="138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  <a:endParaRPr lang="en-US" sz="13800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82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85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478020"/>
              </p:ext>
            </p:extLst>
          </p:nvPr>
        </p:nvGraphicFramePr>
        <p:xfrm>
          <a:off x="3241182" y="1326523"/>
          <a:ext cx="5632361" cy="38523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47247"/>
                <a:gridCol w="1742054"/>
                <a:gridCol w="1943060"/>
              </a:tblGrid>
              <a:tr h="6053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Work</a:t>
                      </a:r>
                      <a:endParaRPr lang="en-US" sz="1800" b="0" i="0" u="none" strike="noStrike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Cost (NIS)</a:t>
                      </a:r>
                      <a:endParaRPr lang="en-US" sz="1800" b="0" i="0" u="none" strike="noStrike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Cost (NIS/m²)</a:t>
                      </a:r>
                      <a:endParaRPr lang="en-US" sz="1800" b="0" i="0" u="none" strike="noStrike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494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Structural work </a:t>
                      </a:r>
                      <a:endParaRPr lang="en-US" sz="18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7,242,713 </a:t>
                      </a:r>
                      <a:endParaRPr lang="en-US" sz="1800" b="0" i="0" u="none" strike="noStrike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557.13 </a:t>
                      </a:r>
                      <a:endParaRPr lang="en-US" sz="1800" b="0" i="0" u="none" strike="noStrike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494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Finishes Work</a:t>
                      </a:r>
                      <a:endParaRPr lang="en-US" sz="18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1,764,000 </a:t>
                      </a:r>
                      <a:endParaRPr lang="en-US" sz="1800" b="0" i="0" u="none" strike="noStrike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135.69 </a:t>
                      </a:r>
                      <a:endParaRPr lang="en-US" sz="1800" b="0" i="0" u="none" strike="noStrike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494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Mechanical Work</a:t>
                      </a:r>
                      <a:endParaRPr lang="en-US" sz="18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1,767,122 </a:t>
                      </a:r>
                      <a:endParaRPr lang="en-US" sz="18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135.93 </a:t>
                      </a:r>
                      <a:endParaRPr lang="en-US" sz="1800" b="0" i="0" u="none" strike="noStrike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494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Electrical Work</a:t>
                      </a:r>
                      <a:endParaRPr lang="en-US" sz="18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106,166 </a:t>
                      </a:r>
                      <a:endParaRPr lang="en-US" sz="18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8.17 </a:t>
                      </a:r>
                      <a:endParaRPr lang="en-US" sz="1800" b="0" i="0" u="none" strike="noStrike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494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</a:t>
                      </a:r>
                      <a:endParaRPr lang="en-US" sz="18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10,880,000.62 </a:t>
                      </a:r>
                      <a:endParaRPr lang="en-US" sz="1800" b="0" i="0" u="none" strike="noStrike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solidFill>
                            <a:srgbClr val="0033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837 </a:t>
                      </a:r>
                      <a:endParaRPr lang="en-US" sz="1800" b="0" i="0" u="none" strike="noStrike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379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0192" y="512462"/>
            <a:ext cx="8911687" cy="1280890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Design: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58771" y="2228046"/>
            <a:ext cx="3840803" cy="43629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30040" y="1504482"/>
            <a:ext cx="8817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Floors – 13500 m²</a:t>
            </a:r>
            <a:endParaRPr lang="en-US" sz="24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46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427</TotalTime>
  <Words>1424</Words>
  <Application>Microsoft Office PowerPoint</Application>
  <PresentationFormat>Widescreen</PresentationFormat>
  <Paragraphs>483</Paragraphs>
  <Slides>85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85</vt:i4>
      </vt:variant>
    </vt:vector>
  </HeadingPairs>
  <TitlesOfParts>
    <vt:vector size="93" baseType="lpstr">
      <vt:lpstr>Arial</vt:lpstr>
      <vt:lpstr>Calibri</vt:lpstr>
      <vt:lpstr>Century Gothic</vt:lpstr>
      <vt:lpstr>Tahoma</vt:lpstr>
      <vt:lpstr>Times New Roman</vt:lpstr>
      <vt:lpstr>Wingdings</vt:lpstr>
      <vt:lpstr>Wingdings 3</vt:lpstr>
      <vt:lpstr>Wisp</vt:lpstr>
      <vt:lpstr>Graduation Project II  Integrated Redesign of School of Fine Art   Prepared By: Leena Dwaikat Dina Abu Hamed Asma’ Maslamani   Supervised By: Eng. Hasan Mathar </vt:lpstr>
      <vt:lpstr>Outlines:</vt:lpstr>
      <vt:lpstr>Introduction:</vt:lpstr>
      <vt:lpstr>Site Analysis:</vt:lpstr>
      <vt:lpstr>Site Analysis:</vt:lpstr>
      <vt:lpstr>Architectural Design</vt:lpstr>
      <vt:lpstr>Main Problems: </vt:lpstr>
      <vt:lpstr>PowerPoint Presentation</vt:lpstr>
      <vt:lpstr>Architectural Design:</vt:lpstr>
      <vt:lpstr>Basement Floor 2:</vt:lpstr>
      <vt:lpstr>Basement Floor 1:</vt:lpstr>
      <vt:lpstr>Ground Floor:</vt:lpstr>
      <vt:lpstr>First Floor:</vt:lpstr>
      <vt:lpstr>Second Floor:</vt:lpstr>
      <vt:lpstr>Third Floor:</vt:lpstr>
      <vt:lpstr>Fourth Floor:</vt:lpstr>
      <vt:lpstr>South Elevation:</vt:lpstr>
      <vt:lpstr>North Elevation:</vt:lpstr>
      <vt:lpstr>East Elevation:</vt:lpstr>
      <vt:lpstr>West Elevation:</vt:lpstr>
      <vt:lpstr>Section 1:</vt:lpstr>
      <vt:lpstr>Section 2:</vt:lpstr>
      <vt:lpstr>3D Model:</vt:lpstr>
      <vt:lpstr>3D Model:</vt:lpstr>
      <vt:lpstr>PowerPoint Presentation</vt:lpstr>
      <vt:lpstr>3D Model:</vt:lpstr>
      <vt:lpstr>Structural Design</vt:lpstr>
      <vt:lpstr>Codes and Standards:  </vt:lpstr>
      <vt:lpstr>Design data: </vt:lpstr>
      <vt:lpstr>Seismic Design data:</vt:lpstr>
      <vt:lpstr>Sections Dimensions:</vt:lpstr>
      <vt:lpstr>Modeling:</vt:lpstr>
      <vt:lpstr>Verification of the  model:</vt:lpstr>
      <vt:lpstr>Compatibility check : </vt:lpstr>
      <vt:lpstr>Equilibrium Check  </vt:lpstr>
      <vt:lpstr>Internal Forces Check:</vt:lpstr>
      <vt:lpstr>Seismic Design checks </vt:lpstr>
      <vt:lpstr>Slab Reinforcement:</vt:lpstr>
      <vt:lpstr>Beams Reinforcement: </vt:lpstr>
      <vt:lpstr>Columns Reinforcement: </vt:lpstr>
      <vt:lpstr>Footing Reinforcement</vt:lpstr>
      <vt:lpstr>Shear wall Reinforcement</vt:lpstr>
      <vt:lpstr>PowerPoint Presentation</vt:lpstr>
      <vt:lpstr>Environmental Design:</vt:lpstr>
      <vt:lpstr>Material used and properties: </vt:lpstr>
      <vt:lpstr>Material used and properties: </vt:lpstr>
      <vt:lpstr>Material used and properties: </vt:lpstr>
      <vt:lpstr>Material used and properties: </vt:lpstr>
      <vt:lpstr>Glass Properties:</vt:lpstr>
      <vt:lpstr>Heating and cooling load analysis:</vt:lpstr>
      <vt:lpstr>Thermal Comfort:</vt:lpstr>
      <vt:lpstr>Natural daylight analysis:</vt:lpstr>
      <vt:lpstr>Acoustical Design: </vt:lpstr>
      <vt:lpstr> Results from ECOTECT </vt:lpstr>
      <vt:lpstr> Sound Transmission Class:  </vt:lpstr>
      <vt:lpstr> STC - Classroom:  </vt:lpstr>
      <vt:lpstr>Impact Insulation Class</vt:lpstr>
      <vt:lpstr>PowerPoint Presentation</vt:lpstr>
      <vt:lpstr>Artificial lighting Design : </vt:lpstr>
      <vt:lpstr>Results from DIAlux:</vt:lpstr>
      <vt:lpstr>First floor lighting plan </vt:lpstr>
      <vt:lpstr>Sockets arrangement for ground floor :  </vt:lpstr>
      <vt:lpstr>Circuit Breaker Branches:</vt:lpstr>
      <vt:lpstr>Sockets Arrangement for Computer Lab:  </vt:lpstr>
      <vt:lpstr>PowerPoint Presentation</vt:lpstr>
      <vt:lpstr>Water supply system: </vt:lpstr>
      <vt:lpstr>Water distribution system: </vt:lpstr>
      <vt:lpstr>Drainage system: </vt:lpstr>
      <vt:lpstr>Drainage Layout For Fourth Floor  </vt:lpstr>
      <vt:lpstr>HVAC design:</vt:lpstr>
      <vt:lpstr>Outdoor Unit:</vt:lpstr>
      <vt:lpstr>Fan Coil Unit:</vt:lpstr>
      <vt:lpstr>Diffusers:</vt:lpstr>
      <vt:lpstr>HVAC Design for Computer Lab:</vt:lpstr>
      <vt:lpstr>Final duct sizing and distribution of diffusers:</vt:lpstr>
      <vt:lpstr>VRF system in third floor :</vt:lpstr>
      <vt:lpstr>Safety design</vt:lpstr>
      <vt:lpstr>Fire Alarm system:</vt:lpstr>
      <vt:lpstr>Fire Alarm Layout For Ground Floor  </vt:lpstr>
      <vt:lpstr>Fire Alarm Layout For First Floor  </vt:lpstr>
      <vt:lpstr>Emergency Egress system: </vt:lpstr>
      <vt:lpstr>Cost Survey</vt:lpstr>
      <vt:lpstr>PowerPoint Presentation</vt:lpstr>
      <vt:lpstr>Thank You 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Tedx</dc:creator>
  <cp:lastModifiedBy>Tedx</cp:lastModifiedBy>
  <cp:revision>72</cp:revision>
  <dcterms:created xsi:type="dcterms:W3CDTF">2018-05-13T14:56:42Z</dcterms:created>
  <dcterms:modified xsi:type="dcterms:W3CDTF">2018-05-14T11:01:07Z</dcterms:modified>
</cp:coreProperties>
</file>