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7" r:id="rId2"/>
    <p:sldId id="269" r:id="rId3"/>
    <p:sldId id="259" r:id="rId4"/>
    <p:sldId id="270" r:id="rId5"/>
    <p:sldId id="258" r:id="rId6"/>
    <p:sldId id="272" r:id="rId7"/>
    <p:sldId id="273" r:id="rId8"/>
    <p:sldId id="262" r:id="rId9"/>
    <p:sldId id="263" r:id="rId10"/>
    <p:sldId id="274" r:id="rId11"/>
    <p:sldId id="264" r:id="rId12"/>
    <p:sldId id="275" r:id="rId13"/>
    <p:sldId id="276" r:id="rId14"/>
    <p:sldId id="277" r:id="rId15"/>
    <p:sldId id="278" r:id="rId16"/>
    <p:sldId id="279" r:id="rId17"/>
    <p:sldId id="280" r:id="rId18"/>
    <p:sldId id="281" r:id="rId19"/>
    <p:sldId id="283" r:id="rId20"/>
    <p:sldId id="284" r:id="rId21"/>
    <p:sldId id="285" r:id="rId22"/>
    <p:sldId id="286" r:id="rId23"/>
    <p:sldId id="287" r:id="rId24"/>
    <p:sldId id="288" r:id="rId2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706" autoAdjust="0"/>
  </p:normalViewPr>
  <p:slideViewPr>
    <p:cSldViewPr>
      <p:cViewPr varScale="1">
        <p:scale>
          <a:sx n="114" d="100"/>
          <a:sy n="114" d="100"/>
        </p:scale>
        <p:origin x="474" y="114"/>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0" i="0" u="none" strike="noStrike" kern="1200" cap="none" spc="50" normalizeH="0" baseline="0">
              <a:solidFill>
                <a:schemeClr val="tx1">
                  <a:lumMod val="65000"/>
                  <a:lumOff val="35000"/>
                </a:schemeClr>
              </a:solidFill>
              <a:latin typeface="+mj-lt"/>
              <a:ea typeface="+mj-ea"/>
              <a:cs typeface="+mj-cs"/>
            </a:defRPr>
          </a:pPr>
          <a:endParaRPr lang="en-US"/>
        </a:p>
      </c:txPr>
    </c:title>
    <c:autoTitleDeleted val="0"/>
    <c:plotArea>
      <c:layout/>
      <c:scatterChart>
        <c:scatterStyle val="lineMarker"/>
        <c:varyColors val="0"/>
        <c:ser>
          <c:idx val="0"/>
          <c:order val="0"/>
          <c:tx>
            <c:strRef>
              <c:f>Sheet1!$B$1</c:f>
              <c:strCache>
                <c:ptCount val="1"/>
              </c:strCache>
            </c:strRef>
          </c:tx>
          <c:spPr>
            <a:ln w="25400" cap="rnd">
              <a:noFill/>
              <a:round/>
            </a:ln>
            <a:effectLst/>
          </c:spPr>
          <c:marker>
            <c:symbol val="circle"/>
            <c:size val="6"/>
            <c:spPr>
              <a:solidFill>
                <a:schemeClr val="lt1"/>
              </a:solidFill>
              <a:ln w="38100">
                <a:solidFill>
                  <a:schemeClr val="accent1">
                    <a:alpha val="60000"/>
                  </a:schemeClr>
                </a:solidFill>
              </a:ln>
              <a:effectLst/>
            </c:spPr>
          </c:marker>
          <c:xVal>
            <c:strRef>
              <c:f>Sheet1!$A$2:$A$9</c:f>
              <c:strCache>
                <c:ptCount val="8"/>
                <c:pt idx="0">
                  <c:v>J-1</c:v>
                </c:pt>
                <c:pt idx="1">
                  <c:v>J-2</c:v>
                </c:pt>
                <c:pt idx="2">
                  <c:v>J-3</c:v>
                </c:pt>
                <c:pt idx="3">
                  <c:v>J-4</c:v>
                </c:pt>
                <c:pt idx="4">
                  <c:v>J-5</c:v>
                </c:pt>
                <c:pt idx="5">
                  <c:v>J-6</c:v>
                </c:pt>
                <c:pt idx="6">
                  <c:v>J-7</c:v>
                </c:pt>
                <c:pt idx="7">
                  <c:v>J-8</c:v>
                </c:pt>
              </c:strCache>
            </c:strRef>
          </c:xVal>
          <c:yVal>
            <c:numRef>
              <c:f>Sheet1!$B$2:$B$9</c:f>
              <c:numCache>
                <c:formatCode>General</c:formatCode>
                <c:ptCount val="8"/>
                <c:pt idx="0">
                  <c:v>86</c:v>
                </c:pt>
                <c:pt idx="1">
                  <c:v>89</c:v>
                </c:pt>
                <c:pt idx="2">
                  <c:v>91</c:v>
                </c:pt>
                <c:pt idx="3">
                  <c:v>89</c:v>
                </c:pt>
                <c:pt idx="4">
                  <c:v>94</c:v>
                </c:pt>
                <c:pt idx="5">
                  <c:v>94</c:v>
                </c:pt>
                <c:pt idx="6">
                  <c:v>93</c:v>
                </c:pt>
                <c:pt idx="7">
                  <c:v>90</c:v>
                </c:pt>
              </c:numCache>
            </c:numRef>
          </c:yVal>
          <c:smooth val="0"/>
          <c:extLst>
            <c:ext xmlns:c16="http://schemas.microsoft.com/office/drawing/2014/chart" uri="{C3380CC4-5D6E-409C-BE32-E72D297353CC}">
              <c16:uniqueId val="{00000000-3BA7-43DD-8003-1930F6DB6C25}"/>
            </c:ext>
          </c:extLst>
        </c:ser>
        <c:dLbls>
          <c:showLegendKey val="0"/>
          <c:showVal val="0"/>
          <c:showCatName val="0"/>
          <c:showSerName val="0"/>
          <c:showPercent val="0"/>
          <c:showBubbleSize val="0"/>
        </c:dLbls>
        <c:axId val="102225792"/>
        <c:axId val="102232832"/>
      </c:scatterChart>
      <c:valAx>
        <c:axId val="1022257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Junction</a:t>
                </a:r>
              </a:p>
            </c:rich>
          </c:tx>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02232832"/>
        <c:crosses val="autoZero"/>
        <c:crossBetween val="midCat"/>
      </c:valAx>
      <c:valAx>
        <c:axId val="1022328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Pressure m</a:t>
                </a:r>
                <a:r>
                  <a:rPr lang="en-US" cap="none" baseline="0"/>
                  <a:t> </a:t>
                </a:r>
                <a:r>
                  <a:rPr lang="en-US" cap="none"/>
                  <a:t>H2O</a:t>
                </a:r>
              </a:p>
            </c:rich>
          </c:tx>
          <c:layout>
            <c:manualLayout>
              <c:xMode val="edge"/>
              <c:yMode val="edge"/>
              <c:x val="2.5462962962962993E-2"/>
              <c:y val="0.29712629671291141"/>
            </c:manualLayout>
          </c:layout>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022257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1"/>
          <c:tx>
            <c:strRef>
              <c:f>Sheet1!$B$1</c:f>
            </c:strRef>
          </c:tx>
          <c:spPr>
            <a:ln w="25400" cap="rnd">
              <a:noFill/>
              <a:round/>
            </a:ln>
            <a:effectLst/>
          </c:spPr>
          <c:xVal>
            <c:numRef>
              <c:f>Sheet1!$A$2:$A$9</c:f>
            </c:numRef>
          </c:xVal>
          <c:yVal>
            <c:numRef>
              <c:f>Sheet1!$B$2:$B$9</c:f>
            </c:numRef>
          </c:yVal>
          <c:smooth val="0"/>
          <c:extLst>
            <c:ext xmlns:c16="http://schemas.microsoft.com/office/drawing/2014/chart" uri="{C3380CC4-5D6E-409C-BE32-E72D297353CC}">
              <c16:uniqueId val="{00000000-B7AF-4F3A-994F-705C814AF3C7}"/>
            </c:ext>
          </c:extLst>
        </c:ser>
        <c:ser>
          <c:idx val="2"/>
          <c:order val="2"/>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1-B7AF-4F3A-994F-705C814AF3C7}"/>
            </c:ext>
          </c:extLst>
        </c:ser>
        <c:ser>
          <c:idx val="0"/>
          <c:order val="0"/>
          <c:tx>
            <c:strRef>
              <c:f>Sheet1!$B$1</c:f>
              <c:strCache>
                <c:ptCount val="1"/>
                <c:pt idx="0">
                  <c:v>Y-Values</c:v>
                </c:pt>
              </c:strCache>
            </c:strRef>
          </c:tx>
          <c:spPr>
            <a:ln w="25400" cap="rnd">
              <a:noFill/>
              <a:round/>
            </a:ln>
            <a:effectLst/>
          </c:spPr>
          <c:marker>
            <c:symbol val="circle"/>
            <c:size val="6"/>
            <c:spPr>
              <a:solidFill>
                <a:schemeClr val="lt1"/>
              </a:solidFill>
              <a:ln w="38100">
                <a:solidFill>
                  <a:schemeClr val="accent1">
                    <a:alpha val="60000"/>
                  </a:schemeClr>
                </a:solidFill>
              </a:ln>
              <a:effectLst/>
            </c:spPr>
          </c:marker>
          <c:xVal>
            <c:strRef>
              <c:f>Sheet1!$A$2:$A$15</c:f>
              <c:strCache>
                <c:ptCount val="8"/>
                <c:pt idx="0">
                  <c:v>P-3</c:v>
                </c:pt>
                <c:pt idx="1">
                  <c:v>P-2</c:v>
                </c:pt>
                <c:pt idx="2">
                  <c:v>P-4</c:v>
                </c:pt>
                <c:pt idx="3">
                  <c:v>P-5</c:v>
                </c:pt>
                <c:pt idx="4">
                  <c:v>P-6</c:v>
                </c:pt>
                <c:pt idx="5">
                  <c:v>P-7</c:v>
                </c:pt>
                <c:pt idx="6">
                  <c:v>P-8</c:v>
                </c:pt>
                <c:pt idx="7">
                  <c:v>P-1</c:v>
                </c:pt>
              </c:strCache>
            </c:strRef>
          </c:xVal>
          <c:yVal>
            <c:numRef>
              <c:f>Sheet1!$B$2:$B$15</c:f>
              <c:numCache>
                <c:formatCode>0.00</c:formatCode>
                <c:ptCount val="14"/>
                <c:pt idx="0">
                  <c:v>0.46</c:v>
                </c:pt>
                <c:pt idx="1">
                  <c:v>0.94000000000000061</c:v>
                </c:pt>
                <c:pt idx="2">
                  <c:v>1.53</c:v>
                </c:pt>
                <c:pt idx="3">
                  <c:v>1.1599999999999984</c:v>
                </c:pt>
                <c:pt idx="4">
                  <c:v>0.96000000000000063</c:v>
                </c:pt>
                <c:pt idx="5">
                  <c:v>0.70000000000000062</c:v>
                </c:pt>
                <c:pt idx="6">
                  <c:v>0.45</c:v>
                </c:pt>
                <c:pt idx="7">
                  <c:v>0.30000000000000032</c:v>
                </c:pt>
              </c:numCache>
            </c:numRef>
          </c:yVal>
          <c:smooth val="0"/>
          <c:extLst>
            <c:ext xmlns:c16="http://schemas.microsoft.com/office/drawing/2014/chart" uri="{C3380CC4-5D6E-409C-BE32-E72D297353CC}">
              <c16:uniqueId val="{00000000-B667-466A-8BA3-D7A4AB89D674}"/>
            </c:ext>
          </c:extLst>
        </c:ser>
        <c:dLbls>
          <c:showLegendKey val="0"/>
          <c:showVal val="0"/>
          <c:showCatName val="0"/>
          <c:showSerName val="0"/>
          <c:showPercent val="0"/>
          <c:showBubbleSize val="0"/>
        </c:dLbls>
        <c:axId val="112042368"/>
        <c:axId val="112147456"/>
      </c:scatterChart>
      <c:valAx>
        <c:axId val="1120423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Pipes</a:t>
                </a:r>
              </a:p>
            </c:rich>
          </c:tx>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12147456"/>
        <c:crosses val="autoZero"/>
        <c:crossBetween val="midCat"/>
      </c:valAx>
      <c:valAx>
        <c:axId val="1121474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Velocity (m/S)</a:t>
                </a:r>
              </a:p>
            </c:rich>
          </c:tx>
          <c:layout>
            <c:manualLayout>
              <c:xMode val="edge"/>
              <c:yMode val="edge"/>
              <c:x val="2.5462962962962982E-2"/>
              <c:y val="0.34184851893513318"/>
            </c:manualLayout>
          </c:layout>
          <c:overlay val="0"/>
          <c:spPr>
            <a:noFill/>
            <a:ln>
              <a:noFill/>
            </a:ln>
            <a:effectLst/>
          </c:spPr>
        </c:title>
        <c:numFmt formatCode="0.00"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1204236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1"/>
          <c:tx>
            <c:strRef>
              <c:f>Sheet1!$B$1</c:f>
            </c:strRef>
          </c:tx>
          <c:spPr>
            <a:ln w="25400" cap="rnd">
              <a:noFill/>
              <a:round/>
            </a:ln>
            <a:effectLst/>
          </c:spPr>
          <c:xVal>
            <c:numRef>
              <c:f>Sheet1!$A$2:$A$9</c:f>
            </c:numRef>
          </c:xVal>
          <c:yVal>
            <c:numRef>
              <c:f>Sheet1!$B$2:$B$9</c:f>
            </c:numRef>
          </c:yVal>
          <c:smooth val="0"/>
          <c:extLst>
            <c:ext xmlns:c16="http://schemas.microsoft.com/office/drawing/2014/chart" uri="{C3380CC4-5D6E-409C-BE32-E72D297353CC}">
              <c16:uniqueId val="{00000000-3BEA-42FA-ADF8-882236624949}"/>
            </c:ext>
          </c:extLst>
        </c:ser>
        <c:ser>
          <c:idx val="2"/>
          <c:order val="2"/>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1-3BEA-42FA-ADF8-882236624949}"/>
            </c:ext>
          </c:extLst>
        </c:ser>
        <c:ser>
          <c:idx val="3"/>
          <c:order val="3"/>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2-3BEA-42FA-ADF8-882236624949}"/>
            </c:ext>
          </c:extLst>
        </c:ser>
        <c:ser>
          <c:idx val="0"/>
          <c:order val="0"/>
          <c:tx>
            <c:strRef>
              <c:f>Sheet1!$B$1</c:f>
              <c:strCache>
                <c:ptCount val="1"/>
                <c:pt idx="0">
                  <c:v>Y-Values</c:v>
                </c:pt>
              </c:strCache>
            </c:strRef>
          </c:tx>
          <c:spPr>
            <a:ln w="25400" cap="rnd">
              <a:noFill/>
              <a:round/>
            </a:ln>
            <a:effectLst/>
          </c:spPr>
          <c:marker>
            <c:symbol val="circle"/>
            <c:size val="6"/>
            <c:spPr>
              <a:solidFill>
                <a:schemeClr val="lt1"/>
              </a:solidFill>
              <a:ln w="38100">
                <a:solidFill>
                  <a:schemeClr val="accent1">
                    <a:alpha val="60000"/>
                  </a:schemeClr>
                </a:solidFill>
              </a:ln>
              <a:effectLst/>
            </c:spPr>
          </c:marker>
          <c:xVal>
            <c:strRef>
              <c:f>Sheet1!$A$2:$A$15</c:f>
              <c:strCache>
                <c:ptCount val="14"/>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strCache>
            </c:strRef>
          </c:xVal>
          <c:yVal>
            <c:numRef>
              <c:f>Sheet1!$B$2:$B$15</c:f>
              <c:numCache>
                <c:formatCode>0.00</c:formatCode>
                <c:ptCount val="14"/>
                <c:pt idx="0">
                  <c:v>0.68</c:v>
                </c:pt>
                <c:pt idx="1">
                  <c:v>0.86000000000000065</c:v>
                </c:pt>
                <c:pt idx="2">
                  <c:v>0.97000000000000064</c:v>
                </c:pt>
                <c:pt idx="3">
                  <c:v>0.8</c:v>
                </c:pt>
                <c:pt idx="4">
                  <c:v>1.05</c:v>
                </c:pt>
                <c:pt idx="5">
                  <c:v>1.05</c:v>
                </c:pt>
                <c:pt idx="6">
                  <c:v>1.08</c:v>
                </c:pt>
                <c:pt idx="7">
                  <c:v>1.3800000000000001</c:v>
                </c:pt>
                <c:pt idx="8">
                  <c:v>2.09</c:v>
                </c:pt>
                <c:pt idx="9">
                  <c:v>1.02</c:v>
                </c:pt>
                <c:pt idx="10">
                  <c:v>0.91</c:v>
                </c:pt>
                <c:pt idx="11">
                  <c:v>0.86000000000000065</c:v>
                </c:pt>
                <c:pt idx="12">
                  <c:v>0.94000000000000061</c:v>
                </c:pt>
                <c:pt idx="13">
                  <c:v>0.89</c:v>
                </c:pt>
              </c:numCache>
            </c:numRef>
          </c:yVal>
          <c:smooth val="0"/>
          <c:extLst>
            <c:ext xmlns:c16="http://schemas.microsoft.com/office/drawing/2014/chart" uri="{C3380CC4-5D6E-409C-BE32-E72D297353CC}">
              <c16:uniqueId val="{00000000-D1D1-4F24-B9EA-A0618C5262C2}"/>
            </c:ext>
          </c:extLst>
        </c:ser>
        <c:dLbls>
          <c:showLegendKey val="0"/>
          <c:showVal val="0"/>
          <c:showCatName val="0"/>
          <c:showSerName val="0"/>
          <c:showPercent val="0"/>
          <c:showBubbleSize val="0"/>
        </c:dLbls>
        <c:axId val="129819392"/>
        <c:axId val="129821696"/>
      </c:scatterChart>
      <c:valAx>
        <c:axId val="1298193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Conduits</a:t>
                </a:r>
              </a:p>
            </c:rich>
          </c:tx>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29821696"/>
        <c:crosses val="autoZero"/>
        <c:crossBetween val="midCat"/>
      </c:valAx>
      <c:valAx>
        <c:axId val="1298216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Velocity (m/S)</a:t>
                </a:r>
              </a:p>
            </c:rich>
          </c:tx>
          <c:overlay val="0"/>
          <c:spPr>
            <a:noFill/>
            <a:ln>
              <a:noFill/>
            </a:ln>
            <a:effectLst/>
          </c:spPr>
        </c:title>
        <c:numFmt formatCode="0.00"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298193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1"/>
          <c:tx>
            <c:strRef>
              <c:f>Sheet1!$B$1</c:f>
            </c:strRef>
          </c:tx>
          <c:spPr>
            <a:ln w="25400" cap="rnd">
              <a:noFill/>
              <a:round/>
            </a:ln>
            <a:effectLst/>
          </c:spPr>
          <c:xVal>
            <c:numRef>
              <c:f>Sheet1!$A$2:$A$9</c:f>
            </c:numRef>
          </c:xVal>
          <c:yVal>
            <c:numRef>
              <c:f>Sheet1!$B$2:$B$9</c:f>
            </c:numRef>
          </c:yVal>
          <c:smooth val="0"/>
          <c:extLst>
            <c:ext xmlns:c16="http://schemas.microsoft.com/office/drawing/2014/chart" uri="{C3380CC4-5D6E-409C-BE32-E72D297353CC}">
              <c16:uniqueId val="{00000000-46F2-4349-9EE4-314F90B5BCCC}"/>
            </c:ext>
          </c:extLst>
        </c:ser>
        <c:ser>
          <c:idx val="2"/>
          <c:order val="2"/>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1-46F2-4349-9EE4-314F90B5BCCC}"/>
            </c:ext>
          </c:extLst>
        </c:ser>
        <c:ser>
          <c:idx val="3"/>
          <c:order val="3"/>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2-46F2-4349-9EE4-314F90B5BCCC}"/>
            </c:ext>
          </c:extLst>
        </c:ser>
        <c:ser>
          <c:idx val="4"/>
          <c:order val="4"/>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3-46F2-4349-9EE4-314F90B5BCCC}"/>
            </c:ext>
          </c:extLst>
        </c:ser>
        <c:ser>
          <c:idx val="0"/>
          <c:order val="0"/>
          <c:tx>
            <c:strRef>
              <c:f>Sheet1!$B$1</c:f>
              <c:strCache>
                <c:ptCount val="1"/>
                <c:pt idx="0">
                  <c:v>Y-Values</c:v>
                </c:pt>
              </c:strCache>
            </c:strRef>
          </c:tx>
          <c:spPr>
            <a:ln w="25400" cap="rnd">
              <a:noFill/>
              <a:round/>
            </a:ln>
            <a:effectLst/>
          </c:spPr>
          <c:marker>
            <c:symbol val="circle"/>
            <c:size val="6"/>
            <c:spPr>
              <a:solidFill>
                <a:schemeClr val="lt1"/>
              </a:solidFill>
              <a:ln w="38100">
                <a:solidFill>
                  <a:schemeClr val="accent1">
                    <a:alpha val="60000"/>
                  </a:schemeClr>
                </a:solidFill>
              </a:ln>
              <a:effectLst/>
            </c:spPr>
          </c:marker>
          <c:xVal>
            <c:strRef>
              <c:f>Sheet1!$A$2:$A$15</c:f>
              <c:strCache>
                <c:ptCount val="14"/>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strCache>
            </c:strRef>
          </c:xVal>
          <c:yVal>
            <c:numRef>
              <c:f>Sheet1!$B$2:$B$15</c:f>
              <c:numCache>
                <c:formatCode>0.00</c:formatCode>
                <c:ptCount val="14"/>
                <c:pt idx="0">
                  <c:v>3.2800000000000002</c:v>
                </c:pt>
                <c:pt idx="1">
                  <c:v>3.4209999999999998</c:v>
                </c:pt>
                <c:pt idx="2">
                  <c:v>3.3539999999999988</c:v>
                </c:pt>
                <c:pt idx="3">
                  <c:v>1.476</c:v>
                </c:pt>
                <c:pt idx="4">
                  <c:v>2.681</c:v>
                </c:pt>
                <c:pt idx="5">
                  <c:v>2.6240000000000001</c:v>
                </c:pt>
                <c:pt idx="6">
                  <c:v>2.5430000000000001</c:v>
                </c:pt>
                <c:pt idx="7">
                  <c:v>4.5960000000000001</c:v>
                </c:pt>
                <c:pt idx="8">
                  <c:v>15</c:v>
                </c:pt>
                <c:pt idx="9">
                  <c:v>1.786</c:v>
                </c:pt>
                <c:pt idx="10">
                  <c:v>7.6310000000000002</c:v>
                </c:pt>
                <c:pt idx="11">
                  <c:v>1</c:v>
                </c:pt>
                <c:pt idx="12">
                  <c:v>1</c:v>
                </c:pt>
                <c:pt idx="13">
                  <c:v>1</c:v>
                </c:pt>
              </c:numCache>
            </c:numRef>
          </c:yVal>
          <c:smooth val="0"/>
          <c:extLst>
            <c:ext xmlns:c16="http://schemas.microsoft.com/office/drawing/2014/chart" uri="{C3380CC4-5D6E-409C-BE32-E72D297353CC}">
              <c16:uniqueId val="{00000000-7EF1-438C-98DB-5C3504819CC1}"/>
            </c:ext>
          </c:extLst>
        </c:ser>
        <c:dLbls>
          <c:showLegendKey val="0"/>
          <c:showVal val="0"/>
          <c:showCatName val="0"/>
          <c:showSerName val="0"/>
          <c:showPercent val="0"/>
          <c:showBubbleSize val="0"/>
        </c:dLbls>
        <c:axId val="129889792"/>
        <c:axId val="130154496"/>
      </c:scatterChart>
      <c:valAx>
        <c:axId val="1298897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Conduits</a:t>
                </a:r>
              </a:p>
            </c:rich>
          </c:tx>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30154496"/>
        <c:crosses val="autoZero"/>
        <c:crossBetween val="midCat"/>
      </c:valAx>
      <c:valAx>
        <c:axId val="13015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Slope %</a:t>
                </a:r>
              </a:p>
            </c:rich>
          </c:tx>
          <c:layout>
            <c:manualLayout>
              <c:xMode val="edge"/>
              <c:yMode val="edge"/>
              <c:x val="2.5462962962962982E-2"/>
              <c:y val="0.37756280464941955"/>
            </c:manualLayout>
          </c:layout>
          <c:overlay val="0"/>
          <c:spPr>
            <a:noFill/>
            <a:ln>
              <a:noFill/>
            </a:ln>
            <a:effectLst/>
          </c:spPr>
        </c:title>
        <c:numFmt formatCode="0.00"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298897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1"/>
          <c:tx>
            <c:strRef>
              <c:f>Sheet1!$B$1</c:f>
            </c:strRef>
          </c:tx>
          <c:spPr>
            <a:ln w="25400" cap="rnd">
              <a:noFill/>
              <a:round/>
            </a:ln>
            <a:effectLst/>
          </c:spPr>
          <c:xVal>
            <c:numRef>
              <c:f>Sheet1!$A$2:$A$9</c:f>
            </c:numRef>
          </c:xVal>
          <c:yVal>
            <c:numRef>
              <c:f>Sheet1!$B$2:$B$9</c:f>
            </c:numRef>
          </c:yVal>
          <c:smooth val="0"/>
          <c:extLst>
            <c:ext xmlns:c16="http://schemas.microsoft.com/office/drawing/2014/chart" uri="{C3380CC4-5D6E-409C-BE32-E72D297353CC}">
              <c16:uniqueId val="{00000000-6C6E-4C09-A1CF-F1621F83BDA7}"/>
            </c:ext>
          </c:extLst>
        </c:ser>
        <c:ser>
          <c:idx val="2"/>
          <c:order val="2"/>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1-6C6E-4C09-A1CF-F1621F83BDA7}"/>
            </c:ext>
          </c:extLst>
        </c:ser>
        <c:ser>
          <c:idx val="3"/>
          <c:order val="3"/>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2-6C6E-4C09-A1CF-F1621F83BDA7}"/>
            </c:ext>
          </c:extLst>
        </c:ser>
        <c:ser>
          <c:idx val="4"/>
          <c:order val="4"/>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3-6C6E-4C09-A1CF-F1621F83BDA7}"/>
            </c:ext>
          </c:extLst>
        </c:ser>
        <c:ser>
          <c:idx val="5"/>
          <c:order val="5"/>
          <c:tx>
            <c:strRef>
              <c:f>Sheet1!$B$1</c:f>
            </c:strRef>
          </c:tx>
          <c:spPr>
            <a:ln w="25400" cap="rnd">
              <a:noFill/>
              <a:round/>
            </a:ln>
            <a:effectLst/>
          </c:spPr>
          <c:xVal>
            <c:numRef>
              <c:f>Sheet1!$A$2:$A$15</c:f>
            </c:numRef>
          </c:xVal>
          <c:yVal>
            <c:numRef>
              <c:f>Sheet1!$B$2:$B$15</c:f>
            </c:numRef>
          </c:yVal>
          <c:smooth val="0"/>
          <c:extLst>
            <c:ext xmlns:c16="http://schemas.microsoft.com/office/drawing/2014/chart" uri="{C3380CC4-5D6E-409C-BE32-E72D297353CC}">
              <c16:uniqueId val="{00000004-6C6E-4C09-A1CF-F1621F83BDA7}"/>
            </c:ext>
          </c:extLst>
        </c:ser>
        <c:ser>
          <c:idx val="0"/>
          <c:order val="0"/>
          <c:tx>
            <c:strRef>
              <c:f>Sheet1!$B$1</c:f>
              <c:strCache>
                <c:ptCount val="1"/>
                <c:pt idx="0">
                  <c:v>Y-Values</c:v>
                </c:pt>
              </c:strCache>
            </c:strRef>
          </c:tx>
          <c:spPr>
            <a:ln w="25400" cap="rnd">
              <a:noFill/>
              <a:round/>
            </a:ln>
            <a:effectLst/>
          </c:spPr>
          <c:marker>
            <c:symbol val="circle"/>
            <c:size val="6"/>
            <c:spPr>
              <a:solidFill>
                <a:schemeClr val="lt1"/>
              </a:solidFill>
              <a:ln w="38100">
                <a:solidFill>
                  <a:schemeClr val="accent1">
                    <a:alpha val="60000"/>
                  </a:schemeClr>
                </a:solidFill>
              </a:ln>
              <a:effectLst/>
            </c:spPr>
          </c:marker>
          <c:xVal>
            <c:strRef>
              <c:f>Sheet1!$A$2:$A$15</c:f>
              <c:strCache>
                <c:ptCount val="14"/>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strCache>
            </c:strRef>
          </c:xVal>
          <c:yVal>
            <c:numRef>
              <c:f>Sheet1!$B$2:$B$15</c:f>
              <c:numCache>
                <c:formatCode>0.00</c:formatCode>
                <c:ptCount val="14"/>
                <c:pt idx="0">
                  <c:v>0.5</c:v>
                </c:pt>
                <c:pt idx="1">
                  <c:v>0.5</c:v>
                </c:pt>
                <c:pt idx="2">
                  <c:v>0.5</c:v>
                </c:pt>
                <c:pt idx="3">
                  <c:v>0.5</c:v>
                </c:pt>
                <c:pt idx="4">
                  <c:v>0.5</c:v>
                </c:pt>
                <c:pt idx="5">
                  <c:v>0.5</c:v>
                </c:pt>
                <c:pt idx="6">
                  <c:v>0.5</c:v>
                </c:pt>
                <c:pt idx="7">
                  <c:v>0.5</c:v>
                </c:pt>
                <c:pt idx="8">
                  <c:v>2.67</c:v>
                </c:pt>
                <c:pt idx="9">
                  <c:v>0.5</c:v>
                </c:pt>
                <c:pt idx="10">
                  <c:v>0.7600000000000009</c:v>
                </c:pt>
                <c:pt idx="11">
                  <c:v>0.63000000000000089</c:v>
                </c:pt>
                <c:pt idx="12">
                  <c:v>1.0049999999999983</c:v>
                </c:pt>
                <c:pt idx="13">
                  <c:v>0.89</c:v>
                </c:pt>
              </c:numCache>
            </c:numRef>
          </c:yVal>
          <c:smooth val="0"/>
          <c:extLst>
            <c:ext xmlns:c16="http://schemas.microsoft.com/office/drawing/2014/chart" uri="{C3380CC4-5D6E-409C-BE32-E72D297353CC}">
              <c16:uniqueId val="{00000000-6BD1-4218-A2BE-F1D6299DE709}"/>
            </c:ext>
          </c:extLst>
        </c:ser>
        <c:dLbls>
          <c:showLegendKey val="0"/>
          <c:showVal val="0"/>
          <c:showCatName val="0"/>
          <c:showSerName val="0"/>
          <c:showPercent val="0"/>
          <c:showBubbleSize val="0"/>
        </c:dLbls>
        <c:axId val="130190336"/>
        <c:axId val="130213376"/>
      </c:scatterChart>
      <c:valAx>
        <c:axId val="1301903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Conduits</a:t>
                </a:r>
              </a:p>
            </c:rich>
          </c:tx>
          <c:overlay val="0"/>
          <c:spPr>
            <a:noFill/>
            <a:ln>
              <a:noFill/>
            </a:ln>
            <a:effectLst/>
          </c:spPr>
        </c:title>
        <c:numFmt formatCode="General"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30213376"/>
        <c:crosses val="autoZero"/>
        <c:crossBetween val="midCat"/>
      </c:valAx>
      <c:valAx>
        <c:axId val="1302133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mn-lt"/>
                    <a:ea typeface="+mn-ea"/>
                    <a:cs typeface="+mn-cs"/>
                  </a:defRPr>
                </a:pPr>
                <a:r>
                  <a:rPr lang="en-US" cap="none"/>
                  <a:t>Averege Cover Depth (m)</a:t>
                </a:r>
              </a:p>
            </c:rich>
          </c:tx>
          <c:layout>
            <c:manualLayout>
              <c:xMode val="edge"/>
              <c:yMode val="edge"/>
              <c:x val="2.5462962962962982E-2"/>
              <c:y val="0.23747375328083989"/>
            </c:manualLayout>
          </c:layout>
          <c:overlay val="0"/>
          <c:spPr>
            <a:noFill/>
            <a:ln>
              <a:noFill/>
            </a:ln>
            <a:effectLst/>
          </c:spPr>
        </c:title>
        <c:numFmt formatCode="0.00" sourceLinked="1"/>
        <c:majorTickMark val="none"/>
        <c:minorTickMark val="none"/>
        <c:tickLblPos val="nextTo"/>
        <c:spPr>
          <a:noFill/>
          <a:ln>
            <a:solidFill>
              <a:schemeClr val="tx1">
                <a:lumMod val="25000"/>
                <a:lumOff val="75000"/>
              </a:schemeClr>
            </a:solidFill>
          </a:ln>
          <a:effectLst/>
        </c:spPr>
        <c:txPr>
          <a:bodyPr rot="-60000000" spcFirstLastPara="1" vertOverflow="ellipsis" vert="horz" wrap="square" anchor="ctr" anchorCtr="1"/>
          <a:lstStyle/>
          <a:p>
            <a:pPr>
              <a:defRPr sz="900" b="0" i="0" u="none" strike="noStrike" kern="1200" spc="20" baseline="0">
                <a:solidFill>
                  <a:schemeClr val="tx1">
                    <a:lumMod val="65000"/>
                    <a:lumOff val="35000"/>
                  </a:schemeClr>
                </a:solidFill>
                <a:latin typeface="+mn-lt"/>
                <a:ea typeface="+mn-ea"/>
                <a:cs typeface="+mn-cs"/>
              </a:defRPr>
            </a:pPr>
            <a:endParaRPr lang="en-US"/>
          </a:p>
        </c:txPr>
        <c:crossAx val="13019033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pPr/>
              <a:t>12/9/2020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p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pPr/>
              <a:t>12/9/2020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p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8" name="Parallelogram 7"/>
          <p:cNvSpPr/>
          <p:nvPr userDrawn="1"/>
        </p:nvSpPr>
        <p:spPr>
          <a:xfrm>
            <a:off x="842352" y="606206"/>
            <a:ext cx="10484024" cy="5573039"/>
          </a:xfrm>
          <a:custGeom>
            <a:avLst/>
            <a:gdLst>
              <a:gd name="connsiteX0" fmla="*/ 0 w 10896600"/>
              <a:gd name="connsiteY0" fmla="*/ 5410200 h 5410200"/>
              <a:gd name="connsiteX1" fmla="*/ 1352550 w 10896600"/>
              <a:gd name="connsiteY1" fmla="*/ 0 h 5410200"/>
              <a:gd name="connsiteX2" fmla="*/ 10896600 w 10896600"/>
              <a:gd name="connsiteY2" fmla="*/ 0 h 5410200"/>
              <a:gd name="connsiteX3" fmla="*/ 9544050 w 10896600"/>
              <a:gd name="connsiteY3" fmla="*/ 5410200 h 5410200"/>
              <a:gd name="connsiteX4" fmla="*/ 0 w 10896600"/>
              <a:gd name="connsiteY4" fmla="*/ 5410200 h 5410200"/>
              <a:gd name="connsiteX0" fmla="*/ 0 w 10733762"/>
              <a:gd name="connsiteY0" fmla="*/ 5234835 h 5410200"/>
              <a:gd name="connsiteX1" fmla="*/ 1189712 w 10733762"/>
              <a:gd name="connsiteY1" fmla="*/ 0 h 5410200"/>
              <a:gd name="connsiteX2" fmla="*/ 10733762 w 10733762"/>
              <a:gd name="connsiteY2" fmla="*/ 0 h 5410200"/>
              <a:gd name="connsiteX3" fmla="*/ 9381212 w 10733762"/>
              <a:gd name="connsiteY3" fmla="*/ 5410200 h 5410200"/>
              <a:gd name="connsiteX4" fmla="*/ 0 w 10733762"/>
              <a:gd name="connsiteY4" fmla="*/ 5234835 h 5410200"/>
              <a:gd name="connsiteX0" fmla="*/ 0 w 10771340"/>
              <a:gd name="connsiteY0" fmla="*/ 5360096 h 5410200"/>
              <a:gd name="connsiteX1" fmla="*/ 1227290 w 10771340"/>
              <a:gd name="connsiteY1" fmla="*/ 0 h 5410200"/>
              <a:gd name="connsiteX2" fmla="*/ 10771340 w 10771340"/>
              <a:gd name="connsiteY2" fmla="*/ 0 h 5410200"/>
              <a:gd name="connsiteX3" fmla="*/ 9418790 w 10771340"/>
              <a:gd name="connsiteY3" fmla="*/ 5410200 h 5410200"/>
              <a:gd name="connsiteX4" fmla="*/ 0 w 10771340"/>
              <a:gd name="connsiteY4" fmla="*/ 5360096 h 5410200"/>
              <a:gd name="connsiteX0" fmla="*/ 0 w 10771340"/>
              <a:gd name="connsiteY0" fmla="*/ 5360096 h 5360096"/>
              <a:gd name="connsiteX1" fmla="*/ 1227290 w 10771340"/>
              <a:gd name="connsiteY1" fmla="*/ 0 h 5360096"/>
              <a:gd name="connsiteX2" fmla="*/ 10771340 w 10771340"/>
              <a:gd name="connsiteY2" fmla="*/ 0 h 5360096"/>
              <a:gd name="connsiteX3" fmla="*/ 9819623 w 10771340"/>
              <a:gd name="connsiteY3" fmla="*/ 5335043 h 5360096"/>
              <a:gd name="connsiteX4" fmla="*/ 0 w 10771340"/>
              <a:gd name="connsiteY4" fmla="*/ 5360096 h 5360096"/>
              <a:gd name="connsiteX0" fmla="*/ 0 w 10345455"/>
              <a:gd name="connsiteY0" fmla="*/ 5573039 h 5573039"/>
              <a:gd name="connsiteX1" fmla="*/ 1227290 w 10345455"/>
              <a:gd name="connsiteY1" fmla="*/ 212943 h 5573039"/>
              <a:gd name="connsiteX2" fmla="*/ 10345455 w 10345455"/>
              <a:gd name="connsiteY2" fmla="*/ 0 h 5573039"/>
              <a:gd name="connsiteX3" fmla="*/ 9819623 w 10345455"/>
              <a:gd name="connsiteY3" fmla="*/ 5547986 h 5573039"/>
              <a:gd name="connsiteX4" fmla="*/ 0 w 10345455"/>
              <a:gd name="connsiteY4" fmla="*/ 5573039 h 5573039"/>
              <a:gd name="connsiteX0" fmla="*/ 100469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00469 w 10445924"/>
              <a:gd name="connsiteY4" fmla="*/ 5573039 h 5573039"/>
              <a:gd name="connsiteX0" fmla="*/ 376042 w 10445924"/>
              <a:gd name="connsiteY0" fmla="*/ 5435252 h 5547986"/>
              <a:gd name="connsiteX1" fmla="*/ 0 w 10445924"/>
              <a:gd name="connsiteY1" fmla="*/ 250521 h 5547986"/>
              <a:gd name="connsiteX2" fmla="*/ 10445924 w 10445924"/>
              <a:gd name="connsiteY2" fmla="*/ 0 h 5547986"/>
              <a:gd name="connsiteX3" fmla="*/ 9920092 w 10445924"/>
              <a:gd name="connsiteY3" fmla="*/ 5547986 h 5547986"/>
              <a:gd name="connsiteX4" fmla="*/ 376042 w 10445924"/>
              <a:gd name="connsiteY4" fmla="*/ 5435252 h 5547986"/>
              <a:gd name="connsiteX0" fmla="*/ 112995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12995 w 10445924"/>
              <a:gd name="connsiteY4" fmla="*/ 5573039 h 557303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67036 h 5592089"/>
              <a:gd name="connsiteX4" fmla="*/ 112995 w 10464974"/>
              <a:gd name="connsiteY4" fmla="*/ 5592089 h 559208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47986 h 5592089"/>
              <a:gd name="connsiteX4" fmla="*/ 112995 w 10464974"/>
              <a:gd name="connsiteY4" fmla="*/ 5592089 h 5592089"/>
              <a:gd name="connsiteX0" fmla="*/ 112995 w 10464974"/>
              <a:gd name="connsiteY0" fmla="*/ 5573039 h 5573039"/>
              <a:gd name="connsiteX1" fmla="*/ 0 w 10464974"/>
              <a:gd name="connsiteY1" fmla="*/ 269571 h 5573039"/>
              <a:gd name="connsiteX2" fmla="*/ 10464974 w 10464974"/>
              <a:gd name="connsiteY2" fmla="*/ 0 h 5573039"/>
              <a:gd name="connsiteX3" fmla="*/ 9920092 w 10464974"/>
              <a:gd name="connsiteY3" fmla="*/ 5547986 h 5573039"/>
              <a:gd name="connsiteX4" fmla="*/ 112995 w 10464974"/>
              <a:gd name="connsiteY4" fmla="*/ 5573039 h 5573039"/>
              <a:gd name="connsiteX0" fmla="*/ 132045 w 10484024"/>
              <a:gd name="connsiteY0" fmla="*/ 5573039 h 5573039"/>
              <a:gd name="connsiteX1" fmla="*/ 0 w 10484024"/>
              <a:gd name="connsiteY1" fmla="*/ 269571 h 5573039"/>
              <a:gd name="connsiteX2" fmla="*/ 10484024 w 10484024"/>
              <a:gd name="connsiteY2" fmla="*/ 0 h 5573039"/>
              <a:gd name="connsiteX3" fmla="*/ 9939142 w 10484024"/>
              <a:gd name="connsiteY3" fmla="*/ 5547986 h 5573039"/>
              <a:gd name="connsiteX4" fmla="*/ 132045 w 10484024"/>
              <a:gd name="connsiteY4" fmla="*/ 5573039 h 5573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4024" h="5573039">
                <a:moveTo>
                  <a:pt x="132045" y="5573039"/>
                </a:moveTo>
                <a:lnTo>
                  <a:pt x="0" y="269571"/>
                </a:lnTo>
                <a:lnTo>
                  <a:pt x="10484024" y="0"/>
                </a:lnTo>
                <a:lnTo>
                  <a:pt x="9939142" y="5547986"/>
                </a:lnTo>
                <a:lnTo>
                  <a:pt x="132045" y="5573039"/>
                </a:lnTo>
                <a:close/>
              </a:path>
            </a:pathLst>
          </a:custGeom>
          <a:solidFill>
            <a:schemeClr val="bg2">
              <a:lumMod val="25000"/>
              <a:alpha val="73000"/>
            </a:schemeClr>
          </a:solidFill>
          <a:ln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chemeClr val="tx1"/>
              </a:solidFill>
            </a:endParaRPr>
          </a:p>
        </p:txBody>
      </p:sp>
      <p:sp>
        <p:nvSpPr>
          <p:cNvPr id="2" name="Title 1"/>
          <p:cNvSpPr>
            <a:spLocks noGrp="1"/>
          </p:cNvSpPr>
          <p:nvPr>
            <p:ph type="ctrTitle"/>
          </p:nvPr>
        </p:nvSpPr>
        <p:spPr bwMode="white">
          <a:xfrm>
            <a:off x="1522413" y="914400"/>
            <a:ext cx="9144000" cy="3505200"/>
          </a:xfrm>
        </p:spPr>
        <p:txBody>
          <a:bodyPr>
            <a:noAutofit/>
          </a:bodyPr>
          <a:lstStyle>
            <a:lvl1pPr>
              <a:defRPr sz="7200">
                <a:solidFill>
                  <a:schemeClr val="bg1"/>
                </a:solidFill>
              </a:defRPr>
            </a:lvl1pPr>
          </a:lstStyle>
          <a:p>
            <a:r>
              <a:rPr lang="en-US"/>
              <a:t>Click to edit Master title style</a:t>
            </a:r>
            <a:endParaRPr dirty="0"/>
          </a:p>
        </p:txBody>
      </p:sp>
      <p:sp>
        <p:nvSpPr>
          <p:cNvPr id="3" name="Subtitle 2"/>
          <p:cNvSpPr>
            <a:spLocks noGrp="1"/>
          </p:cNvSpPr>
          <p:nvPr>
            <p:ph type="subTitle" idx="1"/>
          </p:nvPr>
        </p:nvSpPr>
        <p:spPr bwMode="white">
          <a:xfrm>
            <a:off x="1522413" y="4495800"/>
            <a:ext cx="8229600" cy="1066800"/>
          </a:xfrm>
        </p:spPr>
        <p:txBody>
          <a:bodyPr>
            <a:normAutofit/>
          </a:bodyPr>
          <a:lstStyle>
            <a:lvl1pPr marL="0" indent="0" algn="l">
              <a:spcBef>
                <a:spcPts val="0"/>
              </a:spcBef>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12/9/2020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96752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12/9/2020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52229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2" y="533400"/>
            <a:ext cx="1371600" cy="5592764"/>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1" y="533400"/>
            <a:ext cx="8077201" cy="5592764"/>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12/9/2020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257523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12/9/2020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227332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5213" y="2514601"/>
            <a:ext cx="9144000" cy="2819400"/>
          </a:xfrm>
        </p:spPr>
        <p:txBody>
          <a:bodyPr anchor="b">
            <a:noAutofit/>
          </a:bodyPr>
          <a:lstStyle>
            <a:lvl1pPr algn="l">
              <a:defRPr sz="6600" b="0" i="0" cap="none" baseline="0"/>
            </a:lvl1pPr>
          </a:lstStyle>
          <a:p>
            <a:r>
              <a:rPr lang="en-US"/>
              <a:t>Click to edit Master title style</a:t>
            </a:r>
            <a:endParaRPr/>
          </a:p>
        </p:txBody>
      </p:sp>
      <p:sp>
        <p:nvSpPr>
          <p:cNvPr id="3" name="Text Placeholder 2"/>
          <p:cNvSpPr>
            <a:spLocks noGrp="1"/>
          </p:cNvSpPr>
          <p:nvPr>
            <p:ph type="body" idx="1"/>
          </p:nvPr>
        </p:nvSpPr>
        <p:spPr>
          <a:xfrm>
            <a:off x="1065212" y="990600"/>
            <a:ext cx="8229600"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a:xfrm>
            <a:off x="1517950" y="6327648"/>
            <a:ext cx="6862462" cy="273049"/>
          </a:xfrm>
        </p:spPr>
        <p:txBody>
          <a:bodyPr/>
          <a:lstStyle/>
          <a:p>
            <a:r>
              <a:rPr lang="en-US" dirty="0"/>
              <a:t>Add a footer</a:t>
            </a:r>
          </a:p>
        </p:txBody>
      </p:sp>
      <p:sp>
        <p:nvSpPr>
          <p:cNvPr id="4" name="Date Placeholder 3"/>
          <p:cNvSpPr>
            <a:spLocks noGrp="1"/>
          </p:cNvSpPr>
          <p:nvPr>
            <p:ph type="dt" sz="half" idx="10"/>
          </p:nvPr>
        </p:nvSpPr>
        <p:spPr>
          <a:xfrm>
            <a:off x="8609012" y="6327648"/>
            <a:ext cx="1320059" cy="273049"/>
          </a:xfrm>
        </p:spPr>
        <p:txBody>
          <a:bodyPr/>
          <a:lstStyle/>
          <a:p>
            <a:fld id="{83829175-527E-46A3-863C-1BB1F163B849}" type="datetimeFigureOut">
              <a:rPr lang="en-US" smtClean="0"/>
              <a:pPr/>
              <a:t>12/9/2020</a:t>
            </a:fld>
            <a:endParaRPr lang="en-US" dirty="0"/>
          </a:p>
        </p:txBody>
      </p:sp>
      <p:sp>
        <p:nvSpPr>
          <p:cNvPr id="6" name="Slide Number Placeholder 5"/>
          <p:cNvSpPr>
            <a:spLocks noGrp="1"/>
          </p:cNvSpPr>
          <p:nvPr>
            <p:ph type="sldNum" sz="quarter" idx="12"/>
          </p:nvPr>
        </p:nvSpPr>
        <p:spPr>
          <a:xfrm>
            <a:off x="10133012" y="6327648"/>
            <a:ext cx="990601" cy="273049"/>
          </a:xfrm>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169015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p>
            <a:r>
              <a:rPr lang="en-US"/>
              <a:t>Click to edit Master title style</a:t>
            </a:r>
            <a:endParaRPr/>
          </a:p>
        </p:txBody>
      </p:sp>
      <p:sp>
        <p:nvSpPr>
          <p:cNvPr id="3" name="Content Placeholder 2"/>
          <p:cNvSpPr>
            <a:spLocks noGrp="1"/>
          </p:cNvSpPr>
          <p:nvPr>
            <p:ph sz="half" idx="1"/>
          </p:nvPr>
        </p:nvSpPr>
        <p:spPr>
          <a:xfrm>
            <a:off x="1065212" y="1828800"/>
            <a:ext cx="4645152"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18210" y="1828800"/>
            <a:ext cx="464820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83829175-527E-46A3-863C-1BB1F163B849}" type="datetimeFigureOut">
              <a:rPr lang="en-US" smtClean="0"/>
              <a:pPr/>
              <a:t>12/9/2020</a:t>
            </a:fld>
            <a:endParaRPr lang="en-US" dirty="0"/>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dirty="0"/>
          </a:p>
        </p:txBody>
      </p:sp>
    </p:spTree>
    <p:extLst>
      <p:ext uri="{BB962C8B-B14F-4D97-AF65-F5344CB8AC3E}">
        <p14:creationId xmlns:p14="http://schemas.microsoft.com/office/powerpoint/2010/main" val="2886291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67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065212"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5212"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21260"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21260"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83829175-527E-46A3-863C-1BB1F163B849}" type="datetimeFigureOut">
              <a:rPr lang="en-US" smtClean="0"/>
              <a:pPr/>
              <a:t>12/9/2020</a:t>
            </a:fld>
            <a:endParaRPr lang="en-US"/>
          </a:p>
        </p:txBody>
      </p:sp>
      <p:sp>
        <p:nvSpPr>
          <p:cNvPr id="9" name="Slide Number Placeholder 8"/>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167703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83829175-527E-46A3-863C-1BB1F163B849}" type="datetimeFigureOut">
              <a:rPr lang="en-US" smtClean="0"/>
              <a:pPr/>
              <a:t>12/9/2020</a:t>
            </a:fld>
            <a:endParaRPr lang="en-US"/>
          </a:p>
        </p:txBody>
      </p:sp>
      <p:sp>
        <p:nvSpPr>
          <p:cNvPr id="5" name="Slide Number Placeholder 4"/>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38760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3829175-527E-46A3-863C-1BB1F163B849}" type="datetimeFigureOut">
              <a:rPr lang="en-US" smtClean="0"/>
              <a:pPr/>
              <a:t>12/9/2020</a:t>
            </a:fld>
            <a:endParaRPr lang="en-US"/>
          </a:p>
        </p:txBody>
      </p:sp>
      <p:sp>
        <p:nvSpPr>
          <p:cNvPr id="4" name="Slide Number Placeholder 3"/>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800589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646611" y="838200"/>
            <a:ext cx="6172201"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Footer Placeholder 8"/>
          <p:cNvSpPr>
            <a:spLocks noGrp="1"/>
          </p:cNvSpPr>
          <p:nvPr>
            <p:ph type="ftr" sz="quarter" idx="11"/>
          </p:nvPr>
        </p:nvSpPr>
        <p:spPr/>
        <p:txBody>
          <a:bodyPr/>
          <a:lstStyle/>
          <a:p>
            <a:r>
              <a:rPr lang="en-US" dirty="0"/>
              <a:t>Add a footer</a:t>
            </a:r>
          </a:p>
        </p:txBody>
      </p:sp>
      <p:sp>
        <p:nvSpPr>
          <p:cNvPr id="8" name="Date Placeholder 7"/>
          <p:cNvSpPr>
            <a:spLocks noGrp="1"/>
          </p:cNvSpPr>
          <p:nvPr>
            <p:ph type="dt" sz="half" idx="10"/>
          </p:nvPr>
        </p:nvSpPr>
        <p:spPr/>
        <p:txBody>
          <a:bodyPr/>
          <a:lstStyle/>
          <a:p>
            <a:fld id="{83829175-527E-46A3-863C-1BB1F163B849}" type="datetimeFigureOut">
              <a:rPr lang="en-US" smtClean="0"/>
              <a:pPr/>
              <a:t>12/9/2020</a:t>
            </a:fld>
            <a:endParaRPr lang="en-US"/>
          </a:p>
        </p:txBody>
      </p:sp>
      <p:sp>
        <p:nvSpPr>
          <p:cNvPr id="10" name="Slide Number Placeholder 9"/>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140275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a:t>Click to edit Master title style</a:t>
            </a:r>
            <a:endParaRPr dirty="0"/>
          </a:p>
        </p:txBody>
      </p:sp>
      <p:sp>
        <p:nvSpPr>
          <p:cNvPr id="3" name="Picture Placeholder 2" descr="An empty placeholder to add an image. Click on the placeholder and select the image that you wish to add"/>
          <p:cNvSpPr>
            <a:spLocks noGrp="1"/>
          </p:cNvSpPr>
          <p:nvPr>
            <p:ph type="pic" idx="1"/>
          </p:nvPr>
        </p:nvSpPr>
        <p:spPr>
          <a:xfrm>
            <a:off x="4799012" y="836610"/>
            <a:ext cx="5867401"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8"/>
          <p:cNvSpPr>
            <a:spLocks noGrp="1"/>
          </p:cNvSpPr>
          <p:nvPr>
            <p:ph type="ftr" sz="quarter" idx="11"/>
          </p:nvPr>
        </p:nvSpPr>
        <p:spPr>
          <a:xfrm>
            <a:off x="1517950" y="6324600"/>
            <a:ext cx="6862462" cy="273049"/>
          </a:xfrm>
        </p:spPr>
        <p:txBody>
          <a:bodyPr/>
          <a:lstStyle/>
          <a:p>
            <a:r>
              <a:rPr lang="en-US" dirty="0"/>
              <a:t>Add a footer</a:t>
            </a:r>
          </a:p>
        </p:txBody>
      </p:sp>
      <p:sp>
        <p:nvSpPr>
          <p:cNvPr id="6" name="Date Placeholder 7"/>
          <p:cNvSpPr>
            <a:spLocks noGrp="1"/>
          </p:cNvSpPr>
          <p:nvPr>
            <p:ph type="dt" sz="half" idx="10"/>
          </p:nvPr>
        </p:nvSpPr>
        <p:spPr>
          <a:xfrm>
            <a:off x="8609012" y="6324600"/>
            <a:ext cx="1320059" cy="273049"/>
          </a:xfrm>
        </p:spPr>
        <p:txBody>
          <a:bodyPr/>
          <a:lstStyle/>
          <a:p>
            <a:fld id="{83829175-527E-46A3-863C-1BB1F163B849}" type="datetimeFigureOut">
              <a:rPr lang="en-US" smtClean="0"/>
              <a:pPr/>
              <a:t>12/9/2020</a:t>
            </a:fld>
            <a:endParaRPr lang="en-US"/>
          </a:p>
        </p:txBody>
      </p:sp>
      <p:sp>
        <p:nvSpPr>
          <p:cNvPr id="7" name="Slide Number Placeholder 9"/>
          <p:cNvSpPr>
            <a:spLocks noGrp="1"/>
          </p:cNvSpPr>
          <p:nvPr>
            <p:ph type="sldNum" sz="quarter" idx="12"/>
          </p:nvPr>
        </p:nvSpPr>
        <p:spPr>
          <a:xfrm>
            <a:off x="10133012" y="6324600"/>
            <a:ext cx="990601" cy="273049"/>
          </a:xfrm>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269077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2" name="Title Placeholder 1"/>
          <p:cNvSpPr>
            <a:spLocks noGrp="1"/>
          </p:cNvSpPr>
          <p:nvPr>
            <p:ph type="title"/>
          </p:nvPr>
        </p:nvSpPr>
        <p:spPr>
          <a:xfrm>
            <a:off x="1065212" y="533400"/>
            <a:ext cx="9601200" cy="11430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065212" y="1828800"/>
            <a:ext cx="9601200" cy="4191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517950" y="6324600"/>
            <a:ext cx="6862462" cy="273049"/>
          </a:xfrm>
          <a:prstGeom prst="rect">
            <a:avLst/>
          </a:prstGeom>
        </p:spPr>
        <p:txBody>
          <a:bodyPr vert="horz" lIns="91440" tIns="45720" rIns="91440" bIns="45720" rtlCol="0" anchor="ctr"/>
          <a:lstStyle>
            <a:lvl1pPr algn="l">
              <a:defRPr sz="1100">
                <a:solidFill>
                  <a:schemeClr val="tx1"/>
                </a:solidFill>
              </a:defRPr>
            </a:lvl1pPr>
          </a:lstStyle>
          <a:p>
            <a:r>
              <a:rPr lang="en-US" dirty="0"/>
              <a:t>Add a footer</a:t>
            </a:r>
          </a:p>
        </p:txBody>
      </p:sp>
      <p:sp>
        <p:nvSpPr>
          <p:cNvPr id="4" name="Date Placeholder 3"/>
          <p:cNvSpPr>
            <a:spLocks noGrp="1"/>
          </p:cNvSpPr>
          <p:nvPr>
            <p:ph type="dt" sz="half" idx="2"/>
          </p:nvPr>
        </p:nvSpPr>
        <p:spPr>
          <a:xfrm>
            <a:off x="8609012" y="6324600"/>
            <a:ext cx="1320059" cy="273049"/>
          </a:xfrm>
          <a:prstGeom prst="rect">
            <a:avLst/>
          </a:prstGeom>
        </p:spPr>
        <p:txBody>
          <a:bodyPr vert="horz" lIns="91440" tIns="45720" rIns="91440" bIns="45720" rtlCol="0" anchor="ctr"/>
          <a:lstStyle>
            <a:lvl1pPr algn="r">
              <a:defRPr sz="1100">
                <a:solidFill>
                  <a:schemeClr val="tx1"/>
                </a:solidFill>
              </a:defRPr>
            </a:lvl1pPr>
          </a:lstStyle>
          <a:p>
            <a:fld id="{83829175-527E-46A3-863C-1BB1F163B849}" type="datetimeFigureOut">
              <a:rPr lang="en-US" smtClean="0"/>
              <a:pPr/>
              <a:t>12/9/2020</a:t>
            </a:fld>
            <a:endParaRPr lang="en-US"/>
          </a:p>
        </p:txBody>
      </p:sp>
      <p:sp>
        <p:nvSpPr>
          <p:cNvPr id="6" name="Slide Number Placeholder 5"/>
          <p:cNvSpPr>
            <a:spLocks noGrp="1"/>
          </p:cNvSpPr>
          <p:nvPr>
            <p:ph type="sldNum" sz="quarter" idx="4"/>
          </p:nvPr>
        </p:nvSpPr>
        <p:spPr>
          <a:xfrm>
            <a:off x="10133012" y="6324600"/>
            <a:ext cx="990601" cy="273049"/>
          </a:xfrm>
          <a:prstGeom prst="rect">
            <a:avLst/>
          </a:prstGeom>
        </p:spPr>
        <p:txBody>
          <a:bodyPr vert="horz" lIns="91440" tIns="45720" rIns="91440" bIns="45720" rtlCol="0" anchor="ctr"/>
          <a:lstStyle>
            <a:lvl1pPr algn="r">
              <a:defRPr sz="1100">
                <a:solidFill>
                  <a:schemeClr val="tx1"/>
                </a:solidFill>
              </a:defRPr>
            </a:lvl1pPr>
          </a:lstStyle>
          <a:p>
            <a:fld id="{E5137D0E-4A4F-4307-8994-C1891D747D59}" type="slidenum">
              <a:rPr lang="en-US" smtClean="0"/>
              <a:pPr/>
              <a:t>‹#›</a:t>
            </a:fld>
            <a:endParaRPr lang="en-US"/>
          </a:p>
        </p:txBody>
      </p:sp>
    </p:spTree>
    <p:extLst>
      <p:ext uri="{BB962C8B-B14F-4D97-AF65-F5344CB8AC3E}">
        <p14:creationId xmlns:p14="http://schemas.microsoft.com/office/powerpoint/2010/main" val="3816540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39" userDrawn="1">
          <p15:clr>
            <a:srgbClr val="F26B43"/>
          </p15:clr>
        </p15:guide>
        <p15:guide id="2" pos="671" userDrawn="1">
          <p15:clr>
            <a:srgbClr val="F26B43"/>
          </p15:clr>
        </p15:guide>
        <p15:guide id="3" pos="671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ctrTitle"/>
              </p:nvPr>
            </p:nvSpPr>
            <p:spPr>
              <a:xfrm>
                <a:off x="1522413" y="762000"/>
                <a:ext cx="9144000" cy="2057400"/>
              </a:xfrm>
            </p:spPr>
            <p:txBody>
              <a:bodyPr/>
              <a:lstStyle/>
              <a:p>
                <a:pPr algn="ctr"/>
                <a:r>
                  <a:rPr lang="en-US" sz="4000" b="1" dirty="0"/>
                  <a:t>Design of water and wastewater  networks  for the </a:t>
                </a:r>
                <a14:m>
                  <m:oMath xmlns:m="http://schemas.openxmlformats.org/officeDocument/2006/math">
                    <m:sSup>
                      <m:sSupPr>
                        <m:ctrlPr>
                          <a:rPr lang="en-US" sz="4000" b="1" i="1" smtClean="0">
                            <a:latin typeface="Cambria Math" panose="02040503050406030204" pitchFamily="18" charset="0"/>
                          </a:rPr>
                        </m:ctrlPr>
                      </m:sSupPr>
                      <m:e>
                        <m:r>
                          <a:rPr lang="en-US" sz="4000" b="1" i="1" smtClean="0">
                            <a:latin typeface="Cambria Math" panose="02040503050406030204" pitchFamily="18" charset="0"/>
                          </a:rPr>
                          <m:t>𝟔</m:t>
                        </m:r>
                      </m:e>
                      <m:sup>
                        <m:r>
                          <a:rPr lang="en-US" sz="4000" b="1" i="1" smtClean="0">
                            <a:latin typeface="Cambria Math" panose="02040503050406030204" pitchFamily="18" charset="0"/>
                          </a:rPr>
                          <m:t>𝒕𝒉</m:t>
                        </m:r>
                      </m:sup>
                    </m:sSup>
                  </m:oMath>
                </a14:m>
                <a:r>
                  <a:rPr lang="en-US" sz="4000" b="1" dirty="0"/>
                  <a:t> neighborhood of Rawabi city </a:t>
                </a:r>
              </a:p>
            </p:txBody>
          </p:sp>
        </mc:Choice>
        <mc:Fallback xmlns="">
          <p:sp>
            <p:nvSpPr>
              <p:cNvPr id="2" name="Title 1"/>
              <p:cNvSpPr>
                <a:spLocks noGrp="1" noRot="1" noChangeAspect="1" noMove="1" noResize="1" noEditPoints="1" noAdjustHandles="1" noChangeArrowheads="1" noChangeShapeType="1" noTextEdit="1"/>
              </p:cNvSpPr>
              <p:nvPr>
                <p:ph type="ctrTitle"/>
              </p:nvPr>
            </p:nvSpPr>
            <p:spPr>
              <a:xfrm>
                <a:off x="1522413" y="762000"/>
                <a:ext cx="9144000" cy="2057400"/>
              </a:xfrm>
              <a:blipFill>
                <a:blip r:embed="rId2"/>
                <a:stretch>
                  <a:fillRect l="-1733" r="-3067" b="-12426"/>
                </a:stretch>
              </a:blipFill>
            </p:spPr>
            <p:txBody>
              <a:bodyPr/>
              <a:lstStyle/>
              <a:p>
                <a:r>
                  <a:rPr lang="en-US">
                    <a:noFill/>
                  </a:rPr>
                  <a:t> </a:t>
                </a:r>
              </a:p>
            </p:txBody>
          </p:sp>
        </mc:Fallback>
      </mc:AlternateContent>
      <p:sp>
        <p:nvSpPr>
          <p:cNvPr id="3" name="Subtitle 2"/>
          <p:cNvSpPr>
            <a:spLocks noGrp="1"/>
          </p:cNvSpPr>
          <p:nvPr>
            <p:ph type="subTitle" idx="1"/>
          </p:nvPr>
        </p:nvSpPr>
        <p:spPr>
          <a:xfrm>
            <a:off x="1827212" y="3452191"/>
            <a:ext cx="8229600" cy="2286000"/>
          </a:xfrm>
        </p:spPr>
        <p:txBody>
          <a:bodyPr/>
          <a:lstStyle/>
          <a:p>
            <a:pPr algn="ctr"/>
            <a:r>
              <a:rPr lang="en-US" b="1" dirty="0"/>
              <a:t>Prepared by: </a:t>
            </a:r>
          </a:p>
          <a:p>
            <a:r>
              <a:rPr lang="en-US" b="1" dirty="0"/>
              <a:t>Shatha Zaid                                                    Rahaf Bsharat</a:t>
            </a:r>
          </a:p>
          <a:p>
            <a:r>
              <a:rPr lang="en-US" b="1" dirty="0"/>
              <a:t>Ashraf Taha                                                    Noor Surakji </a:t>
            </a:r>
          </a:p>
          <a:p>
            <a:endParaRPr lang="en-US" b="1" dirty="0"/>
          </a:p>
          <a:p>
            <a:pPr algn="ctr"/>
            <a:r>
              <a:rPr lang="en-US" b="1" dirty="0"/>
              <a:t>Submitted to:</a:t>
            </a:r>
          </a:p>
          <a:p>
            <a:pPr algn="ctr"/>
            <a:r>
              <a:rPr lang="en-US" b="1" dirty="0"/>
              <a:t> Dr.Abdel-Haleem Khader          </a:t>
            </a:r>
          </a:p>
        </p:txBody>
      </p:sp>
    </p:spTree>
    <p:extLst>
      <p:ext uri="{BB962C8B-B14F-4D97-AF65-F5344CB8AC3E}">
        <p14:creationId xmlns:p14="http://schemas.microsoft.com/office/powerpoint/2010/main" val="45656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21F49-F099-4F85-A6DB-55EF8CB8E08C}"/>
              </a:ext>
            </a:extLst>
          </p:cNvPr>
          <p:cNvSpPr>
            <a:spLocks noGrp="1"/>
          </p:cNvSpPr>
          <p:nvPr>
            <p:ph type="title"/>
          </p:nvPr>
        </p:nvSpPr>
        <p:spPr>
          <a:xfrm>
            <a:off x="1598612" y="2590800"/>
            <a:ext cx="9601200" cy="1143000"/>
          </a:xfrm>
        </p:spPr>
        <p:txBody>
          <a:bodyPr/>
          <a:lstStyle/>
          <a:p>
            <a:r>
              <a:rPr lang="en-US" b="1" dirty="0"/>
              <a:t>MODELING ,  ANALYSIS AND DESIGN</a:t>
            </a:r>
            <a:endParaRPr lang="ar-SA" b="1" dirty="0"/>
          </a:p>
        </p:txBody>
      </p:sp>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1A9A9-2BD9-46EA-8AA3-6A145001054B}"/>
              </a:ext>
            </a:extLst>
          </p:cNvPr>
          <p:cNvSpPr>
            <a:spLocks noGrp="1"/>
          </p:cNvSpPr>
          <p:nvPr>
            <p:ph type="title"/>
          </p:nvPr>
        </p:nvSpPr>
        <p:spPr>
          <a:xfrm>
            <a:off x="960920" y="3268533"/>
            <a:ext cx="9144000" cy="2438400"/>
          </a:xfrm>
        </p:spPr>
        <p:txBody>
          <a:bodyPr/>
          <a:lstStyle/>
          <a:p>
            <a:r>
              <a:rPr lang="en-US" sz="2000" dirty="0"/>
              <a:t>Thirdly, we drew the nodes, manholes and pipes of the networks on the map.</a:t>
            </a:r>
            <a:br>
              <a:rPr lang="en-US" sz="2000" dirty="0"/>
            </a:br>
            <a:br>
              <a:rPr lang="en-US" sz="2000" dirty="0"/>
            </a:br>
            <a:r>
              <a:rPr lang="en-US" sz="2000" dirty="0"/>
              <a:t>Fourthly, we inserted the elevation of nodes and manholes manually in the programs.</a:t>
            </a:r>
            <a:br>
              <a:rPr lang="en-US" sz="2000" dirty="0"/>
            </a:br>
            <a:br>
              <a:rPr lang="en-US" sz="2400" dirty="0"/>
            </a:br>
            <a:r>
              <a:rPr lang="en-US" sz="2000" dirty="0"/>
              <a:t>Finally, we calculated the demand for each node and manhole, and then we inserted these values in programs</a:t>
            </a:r>
            <a:endParaRPr lang="ar-SA" sz="2000" dirty="0"/>
          </a:p>
        </p:txBody>
      </p:sp>
      <p:sp>
        <p:nvSpPr>
          <p:cNvPr id="3" name="Text Placeholder 2">
            <a:extLst>
              <a:ext uri="{FF2B5EF4-FFF2-40B4-BE49-F238E27FC236}">
                <a16:creationId xmlns:a16="http://schemas.microsoft.com/office/drawing/2014/main" id="{88C712F3-2CEC-4A39-A4C0-DC758AA8AC45}"/>
              </a:ext>
            </a:extLst>
          </p:cNvPr>
          <p:cNvSpPr>
            <a:spLocks noGrp="1"/>
          </p:cNvSpPr>
          <p:nvPr>
            <p:ph type="body" idx="1"/>
          </p:nvPr>
        </p:nvSpPr>
        <p:spPr/>
        <p:txBody>
          <a:bodyPr/>
          <a:lstStyle/>
          <a:p>
            <a:r>
              <a:rPr lang="en-US" dirty="0"/>
              <a:t>The procedure steps of design water &amp; wastewater network</a:t>
            </a:r>
            <a:endParaRPr lang="ar-SA" dirty="0"/>
          </a:p>
        </p:txBody>
      </p:sp>
      <p:sp>
        <p:nvSpPr>
          <p:cNvPr id="4" name="Rectangle 3">
            <a:extLst>
              <a:ext uri="{FF2B5EF4-FFF2-40B4-BE49-F238E27FC236}">
                <a16:creationId xmlns:a16="http://schemas.microsoft.com/office/drawing/2014/main" id="{145FE5BA-DD37-4A4C-A031-507997055987}"/>
              </a:ext>
            </a:extLst>
          </p:cNvPr>
          <p:cNvSpPr/>
          <p:nvPr/>
        </p:nvSpPr>
        <p:spPr>
          <a:xfrm>
            <a:off x="1090128" y="1628361"/>
            <a:ext cx="9804884" cy="646331"/>
          </a:xfrm>
          <a:prstGeom prst="rect">
            <a:avLst/>
          </a:prstGeom>
        </p:spPr>
        <p:txBody>
          <a:bodyPr wrap="square">
            <a:spAutoFit/>
          </a:bodyPr>
          <a:lstStyle/>
          <a:p>
            <a:r>
              <a:rPr lang="en-US" dirty="0"/>
              <a:t>first of all we start the </a:t>
            </a:r>
            <a:r>
              <a:rPr lang="en-US" dirty="0" err="1"/>
              <a:t>WaterCad</a:t>
            </a:r>
            <a:r>
              <a:rPr lang="en-US" dirty="0"/>
              <a:t> &amp; </a:t>
            </a:r>
            <a:r>
              <a:rPr lang="en-US" dirty="0" err="1"/>
              <a:t>SewerCad</a:t>
            </a:r>
            <a:r>
              <a:rPr lang="en-US" dirty="0"/>
              <a:t> program and import all the files necessary for design</a:t>
            </a:r>
            <a:endParaRPr lang="ar-SA" dirty="0"/>
          </a:p>
        </p:txBody>
      </p:sp>
      <p:sp>
        <p:nvSpPr>
          <p:cNvPr id="5" name="Rectangle 4">
            <a:extLst>
              <a:ext uri="{FF2B5EF4-FFF2-40B4-BE49-F238E27FC236}">
                <a16:creationId xmlns:a16="http://schemas.microsoft.com/office/drawing/2014/main" id="{4A548406-2B8E-407B-B437-3AA74155B441}"/>
              </a:ext>
            </a:extLst>
          </p:cNvPr>
          <p:cNvSpPr/>
          <p:nvPr/>
        </p:nvSpPr>
        <p:spPr>
          <a:xfrm>
            <a:off x="989012" y="2377901"/>
            <a:ext cx="9525000" cy="646331"/>
          </a:xfrm>
          <a:prstGeom prst="rect">
            <a:avLst/>
          </a:prstGeom>
        </p:spPr>
        <p:txBody>
          <a:bodyPr wrap="square">
            <a:spAutoFit/>
          </a:bodyPr>
          <a:lstStyle/>
          <a:p>
            <a:r>
              <a:rPr lang="en-US" dirty="0"/>
              <a:t>for the analysis of </a:t>
            </a:r>
            <a:r>
              <a:rPr lang="en-US" dirty="0" err="1"/>
              <a:t>watercad</a:t>
            </a:r>
            <a:r>
              <a:rPr lang="en-US" dirty="0"/>
              <a:t> network we used the pressure found in the entrance of the neighborhood and we designed based on it instead of the reservoir.</a:t>
            </a:r>
            <a:endParaRPr lang="ar-SA" dirty="0"/>
          </a:p>
        </p:txBody>
      </p:sp>
    </p:spTree>
    <p:extLst>
      <p:ext uri="{BB962C8B-B14F-4D97-AF65-F5344CB8AC3E}">
        <p14:creationId xmlns:p14="http://schemas.microsoft.com/office/powerpoint/2010/main" val="267008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9ECEB-6109-4107-A040-08F3D3267EBF}"/>
              </a:ext>
            </a:extLst>
          </p:cNvPr>
          <p:cNvSpPr>
            <a:spLocks noGrp="1"/>
          </p:cNvSpPr>
          <p:nvPr>
            <p:ph type="title"/>
          </p:nvPr>
        </p:nvSpPr>
        <p:spPr>
          <a:xfrm>
            <a:off x="1141412" y="1905000"/>
            <a:ext cx="9601200" cy="2133600"/>
          </a:xfrm>
        </p:spPr>
        <p:txBody>
          <a:bodyPr>
            <a:normAutofit/>
          </a:bodyPr>
          <a:lstStyle/>
          <a:p>
            <a:br>
              <a:rPr lang="en-US" sz="1800" dirty="0"/>
            </a:br>
            <a:br>
              <a:rPr lang="en-US" sz="1800" dirty="0"/>
            </a:br>
            <a:r>
              <a:rPr lang="en-US" dirty="0"/>
              <a:t>Water demand represents the necessary minimum amount of water sufficient to meet the basic needs for drinking and residential water losses</a:t>
            </a:r>
            <a:endParaRPr lang="ar-SA" sz="1800" dirty="0"/>
          </a:p>
        </p:txBody>
      </p:sp>
    </p:spTree>
    <p:extLst>
      <p:ext uri="{BB962C8B-B14F-4D97-AF65-F5344CB8AC3E}">
        <p14:creationId xmlns:p14="http://schemas.microsoft.com/office/powerpoint/2010/main" val="2669153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8C650-8168-4E22-BCB0-184F50C6C558}"/>
              </a:ext>
            </a:extLst>
          </p:cNvPr>
          <p:cNvSpPr>
            <a:spLocks noGrp="1"/>
          </p:cNvSpPr>
          <p:nvPr>
            <p:ph type="title"/>
          </p:nvPr>
        </p:nvSpPr>
        <p:spPr>
          <a:xfrm>
            <a:off x="1141412" y="4953000"/>
            <a:ext cx="9601200" cy="1143000"/>
          </a:xfrm>
        </p:spPr>
        <p:txBody>
          <a:bodyPr>
            <a:normAutofit fontScale="90000"/>
          </a:bodyPr>
          <a:lstStyle/>
          <a:p>
            <a:r>
              <a:rPr lang="en-US" dirty="0"/>
              <a:t>From master plan and some assumption;</a:t>
            </a:r>
            <a:br>
              <a:rPr lang="en-US" dirty="0"/>
            </a:br>
            <a:r>
              <a:rPr lang="en-US" dirty="0"/>
              <a:t>•	The neighborhood has 10 buildings with number of floors &amp; apartments. </a:t>
            </a:r>
            <a:br>
              <a:rPr lang="en-US" dirty="0"/>
            </a:br>
            <a:r>
              <a:rPr lang="en-US" dirty="0"/>
              <a:t>•	Total number of apartments = 379 </a:t>
            </a:r>
            <a:br>
              <a:rPr lang="en-US" dirty="0"/>
            </a:br>
            <a:r>
              <a:rPr lang="en-US" dirty="0"/>
              <a:t>•	Each apartment has population equal 5 capita.</a:t>
            </a:r>
            <a:br>
              <a:rPr lang="en-US" dirty="0"/>
            </a:br>
            <a:r>
              <a:rPr lang="en-US" dirty="0"/>
              <a:t>•	Total population = No. of apartment * No. of capita per apartment</a:t>
            </a:r>
            <a:br>
              <a:rPr lang="en-US" dirty="0"/>
            </a:br>
            <a:r>
              <a:rPr lang="en-US" dirty="0"/>
              <a:t>                            = 379 * 5 </a:t>
            </a:r>
            <a:br>
              <a:rPr lang="en-US" dirty="0"/>
            </a:br>
            <a:r>
              <a:rPr lang="en-US" dirty="0"/>
              <a:t>                            = 1895 capita</a:t>
            </a:r>
            <a:br>
              <a:rPr lang="en-US" dirty="0"/>
            </a:br>
            <a:r>
              <a:rPr lang="en-US" dirty="0"/>
              <a:t>•	The consumption per capita equal 120 L/</a:t>
            </a:r>
            <a:r>
              <a:rPr lang="en-US" dirty="0" err="1"/>
              <a:t>capita.day</a:t>
            </a:r>
            <a:r>
              <a:rPr lang="en-US" dirty="0"/>
              <a:t> including all losses in the network</a:t>
            </a:r>
            <a:br>
              <a:rPr lang="en-US" dirty="0"/>
            </a:br>
            <a:r>
              <a:rPr lang="en-US" dirty="0"/>
              <a:t>•	Maximum hour factor in </a:t>
            </a:r>
            <a:r>
              <a:rPr lang="en-US" dirty="0" err="1"/>
              <a:t>WaterCad</a:t>
            </a:r>
            <a:r>
              <a:rPr lang="en-US" dirty="0"/>
              <a:t> = 1.8 </a:t>
            </a:r>
            <a:br>
              <a:rPr lang="en-US" dirty="0"/>
            </a:br>
            <a:endParaRPr lang="ar-SA" dirty="0"/>
          </a:p>
        </p:txBody>
      </p:sp>
    </p:spTree>
    <p:extLst>
      <p:ext uri="{BB962C8B-B14F-4D97-AF65-F5344CB8AC3E}">
        <p14:creationId xmlns:p14="http://schemas.microsoft.com/office/powerpoint/2010/main" val="1218244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EC2C7-7FF9-46C0-B946-8DFDC2429494}"/>
              </a:ext>
            </a:extLst>
          </p:cNvPr>
          <p:cNvSpPr>
            <a:spLocks noGrp="1"/>
          </p:cNvSpPr>
          <p:nvPr>
            <p:ph type="title"/>
          </p:nvPr>
        </p:nvSpPr>
        <p:spPr>
          <a:xfrm>
            <a:off x="1293812" y="3810000"/>
            <a:ext cx="9601200" cy="1143000"/>
          </a:xfrm>
        </p:spPr>
        <p:txBody>
          <a:bodyPr>
            <a:normAutofit fontScale="90000"/>
          </a:bodyPr>
          <a:lstStyle/>
          <a:p>
            <a:r>
              <a:rPr lang="en-US" dirty="0"/>
              <a:t>	Total demand for WDN = Total population * 120 L/c. d * maximum hour factor</a:t>
            </a:r>
            <a:br>
              <a:rPr lang="en-US" dirty="0"/>
            </a:br>
            <a:r>
              <a:rPr lang="en-US" dirty="0"/>
              <a:t>                                    = 1895 * 120 * 1.8 * 10^(-3)</a:t>
            </a:r>
            <a:br>
              <a:rPr lang="en-US" dirty="0"/>
            </a:br>
            <a:r>
              <a:rPr lang="en-US" dirty="0"/>
              <a:t>                                    = 409.32 m^3/day</a:t>
            </a:r>
            <a:br>
              <a:rPr lang="en-US" dirty="0"/>
            </a:br>
            <a:r>
              <a:rPr lang="en-US" dirty="0"/>
              <a:t>	Peak factor in </a:t>
            </a:r>
            <a:r>
              <a:rPr lang="en-US" dirty="0" err="1"/>
              <a:t>SewerCad</a:t>
            </a:r>
            <a:r>
              <a:rPr lang="en-US" dirty="0"/>
              <a:t> (PK) = (3-4)</a:t>
            </a:r>
            <a:br>
              <a:rPr lang="en-US" dirty="0"/>
            </a:br>
            <a:r>
              <a:rPr lang="en-US" dirty="0"/>
              <a:t>(PK) =5/P^(1/6) P: population in thousands</a:t>
            </a:r>
            <a:br>
              <a:rPr lang="en-US" dirty="0"/>
            </a:br>
            <a:r>
              <a:rPr lang="en-US" dirty="0"/>
              <a:t>           = 4.49 &gt; 4 so we take PK = 4 </a:t>
            </a:r>
            <a:br>
              <a:rPr lang="en-US" dirty="0"/>
            </a:br>
            <a:endParaRPr lang="ar-SA" dirty="0"/>
          </a:p>
        </p:txBody>
      </p:sp>
    </p:spTree>
    <p:extLst>
      <p:ext uri="{BB962C8B-B14F-4D97-AF65-F5344CB8AC3E}">
        <p14:creationId xmlns:p14="http://schemas.microsoft.com/office/powerpoint/2010/main" val="378022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18497-EFF4-49B0-9DD4-15D3782B2FC7}"/>
              </a:ext>
            </a:extLst>
          </p:cNvPr>
          <p:cNvSpPr>
            <a:spLocks noGrp="1"/>
          </p:cNvSpPr>
          <p:nvPr>
            <p:ph type="title"/>
          </p:nvPr>
        </p:nvSpPr>
        <p:spPr>
          <a:xfrm>
            <a:off x="1141412" y="4191000"/>
            <a:ext cx="9601200" cy="1143000"/>
          </a:xfrm>
        </p:spPr>
        <p:txBody>
          <a:bodyPr>
            <a:normAutofit fontScale="90000"/>
          </a:bodyPr>
          <a:lstStyle/>
          <a:p>
            <a:r>
              <a:rPr lang="en-US" dirty="0"/>
              <a:t>	Return fraction of wastewater (RF) = (0.8-0.85), we take 0.85</a:t>
            </a:r>
            <a:br>
              <a:rPr lang="en-US" dirty="0"/>
            </a:br>
            <a:r>
              <a:rPr lang="en-US" dirty="0"/>
              <a:t>	Infiltration rate (IR) = 20% </a:t>
            </a:r>
            <a:br>
              <a:rPr lang="en-US" dirty="0"/>
            </a:br>
            <a:r>
              <a:rPr lang="en-US" dirty="0"/>
              <a:t>	Total demand for WWCN = (Total population *120 L/c. d * RF* PF +Total population*120 L/c. d * RF * IR) * 10^(-3)</a:t>
            </a:r>
            <a:br>
              <a:rPr lang="en-US" dirty="0"/>
            </a:br>
            <a:r>
              <a:rPr lang="en-US" dirty="0"/>
              <a:t>                                           = 1895 * 120 * 0.85 * 4 + 1895 * 120 * 0.85 * 0.2</a:t>
            </a:r>
            <a:br>
              <a:rPr lang="en-US" dirty="0"/>
            </a:br>
            <a:r>
              <a:rPr lang="en-US" dirty="0"/>
              <a:t>                                           = 811.818 m^3/day</a:t>
            </a:r>
            <a:br>
              <a:rPr lang="en-US" dirty="0"/>
            </a:br>
            <a:endParaRPr lang="ar-SA" dirty="0"/>
          </a:p>
        </p:txBody>
      </p:sp>
    </p:spTree>
    <p:extLst>
      <p:ext uri="{BB962C8B-B14F-4D97-AF65-F5344CB8AC3E}">
        <p14:creationId xmlns:p14="http://schemas.microsoft.com/office/powerpoint/2010/main" val="1306283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5BF529-F46C-4A50-8AAF-52E16973E58A}"/>
              </a:ext>
            </a:extLst>
          </p:cNvPr>
          <p:cNvSpPr>
            <a:spLocks noGrp="1"/>
          </p:cNvSpPr>
          <p:nvPr>
            <p:ph type="title"/>
          </p:nvPr>
        </p:nvSpPr>
        <p:spPr/>
        <p:txBody>
          <a:bodyPr/>
          <a:lstStyle/>
          <a:p>
            <a:r>
              <a:rPr lang="en-US" dirty="0"/>
              <a:t>Wastewater collection network</a:t>
            </a:r>
            <a:endParaRPr lang="ar-SA" dirty="0"/>
          </a:p>
        </p:txBody>
      </p:sp>
      <p:pic>
        <p:nvPicPr>
          <p:cNvPr id="10" name="Content Placeholder 9">
            <a:extLst>
              <a:ext uri="{FF2B5EF4-FFF2-40B4-BE49-F238E27FC236}">
                <a16:creationId xmlns:a16="http://schemas.microsoft.com/office/drawing/2014/main" id="{4DF7E78D-A944-40D8-9A52-0E426590921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5812" y="1981200"/>
            <a:ext cx="6629400" cy="3886200"/>
          </a:xfrm>
        </p:spPr>
      </p:pic>
    </p:spTree>
    <p:extLst>
      <p:ext uri="{BB962C8B-B14F-4D97-AF65-F5344CB8AC3E}">
        <p14:creationId xmlns:p14="http://schemas.microsoft.com/office/powerpoint/2010/main" val="663595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0625-61F8-41BC-ADBE-D9EAD444FF5C}"/>
              </a:ext>
            </a:extLst>
          </p:cNvPr>
          <p:cNvSpPr>
            <a:spLocks noGrp="1"/>
          </p:cNvSpPr>
          <p:nvPr>
            <p:ph type="title"/>
          </p:nvPr>
        </p:nvSpPr>
        <p:spPr/>
        <p:txBody>
          <a:bodyPr>
            <a:normAutofit fontScale="90000"/>
          </a:bodyPr>
          <a:lstStyle/>
          <a:p>
            <a:br>
              <a:rPr lang="en-US" dirty="0"/>
            </a:br>
            <a:br>
              <a:rPr lang="en-US" dirty="0"/>
            </a:br>
            <a:r>
              <a:rPr lang="en-US" dirty="0"/>
              <a:t>Water distribution network</a:t>
            </a:r>
            <a:br>
              <a:rPr lang="en-US" dirty="0"/>
            </a:br>
            <a:endParaRPr lang="ar-SA" dirty="0"/>
          </a:p>
        </p:txBody>
      </p:sp>
      <p:pic>
        <p:nvPicPr>
          <p:cNvPr id="5" name="Content Placeholder 4">
            <a:extLst>
              <a:ext uri="{FF2B5EF4-FFF2-40B4-BE49-F238E27FC236}">
                <a16:creationId xmlns:a16="http://schemas.microsoft.com/office/drawing/2014/main" id="{A0311FD4-7A83-4181-8B62-7937BF8374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9212" y="1842335"/>
            <a:ext cx="5715000" cy="4163929"/>
          </a:xfrm>
        </p:spPr>
      </p:pic>
    </p:spTree>
    <p:extLst>
      <p:ext uri="{BB962C8B-B14F-4D97-AF65-F5344CB8AC3E}">
        <p14:creationId xmlns:p14="http://schemas.microsoft.com/office/powerpoint/2010/main" val="191459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0625-61F8-41BC-ADBE-D9EAD444FF5C}"/>
              </a:ext>
            </a:extLst>
          </p:cNvPr>
          <p:cNvSpPr>
            <a:spLocks noGrp="1"/>
          </p:cNvSpPr>
          <p:nvPr>
            <p:ph type="title"/>
          </p:nvPr>
        </p:nvSpPr>
        <p:spPr/>
        <p:txBody>
          <a:bodyPr>
            <a:normAutofit fontScale="90000"/>
          </a:bodyPr>
          <a:lstStyle/>
          <a:p>
            <a:br>
              <a:rPr lang="en-US" dirty="0"/>
            </a:br>
            <a:br>
              <a:rPr lang="en-US" dirty="0"/>
            </a:br>
            <a:r>
              <a:rPr lang="en-US" dirty="0"/>
              <a:t>Water distribution network</a:t>
            </a:r>
            <a:br>
              <a:rPr lang="en-US" dirty="0"/>
            </a:br>
            <a:endParaRPr lang="ar-SA" dirty="0"/>
          </a:p>
        </p:txBody>
      </p:sp>
      <p:pic>
        <p:nvPicPr>
          <p:cNvPr id="5" name="Content Placeholder 4">
            <a:extLst>
              <a:ext uri="{FF2B5EF4-FFF2-40B4-BE49-F238E27FC236}">
                <a16:creationId xmlns:a16="http://schemas.microsoft.com/office/drawing/2014/main" id="{A0311FD4-7A83-4181-8B62-7937BF8374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9212" y="1842335"/>
            <a:ext cx="5715000" cy="4163929"/>
          </a:xfrm>
        </p:spPr>
      </p:pic>
    </p:spTree>
    <p:extLst>
      <p:ext uri="{BB962C8B-B14F-4D97-AF65-F5344CB8AC3E}">
        <p14:creationId xmlns:p14="http://schemas.microsoft.com/office/powerpoint/2010/main" val="191459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Water Distribution Network:</a:t>
            </a:r>
          </a:p>
          <a:p>
            <a:pPr marL="365760" lvl="0" indent="-283464">
              <a:lnSpc>
                <a:spcPct val="100000"/>
              </a:lnSpc>
              <a:spcBef>
                <a:spcPts val="600"/>
              </a:spcBef>
              <a:buClr>
                <a:srgbClr val="94B6D2">
                  <a:lumMod val="50000"/>
                </a:srgbClr>
              </a:buClr>
              <a:buSzPct val="80000"/>
              <a:buNone/>
            </a:pPr>
            <a:r>
              <a:rPr lang="en-US" sz="2400" dirty="0"/>
              <a:t> - Pressure:</a:t>
            </a:r>
          </a:p>
          <a:p>
            <a:pPr marL="365760" lvl="0" indent="-283464">
              <a:lnSpc>
                <a:spcPct val="100000"/>
              </a:lnSpc>
              <a:spcBef>
                <a:spcPts val="600"/>
              </a:spcBef>
              <a:buClr>
                <a:srgbClr val="94B6D2">
                  <a:lumMod val="50000"/>
                </a:srgbClr>
              </a:buClr>
              <a:buSzPct val="80000"/>
              <a:buNone/>
            </a:pPr>
            <a:endParaRPr lang="en-US" sz="2400" dirty="0"/>
          </a:p>
          <a:p>
            <a:pPr marL="365760" lvl="0" indent="-283464">
              <a:lnSpc>
                <a:spcPct val="100000"/>
              </a:lnSpc>
              <a:spcBef>
                <a:spcPts val="600"/>
              </a:spcBef>
              <a:buClr>
                <a:srgbClr val="94B6D2">
                  <a:lumMod val="50000"/>
                </a:srgbClr>
              </a:buClr>
              <a:buSzPct val="80000"/>
              <a:buNone/>
            </a:pPr>
            <a:r>
              <a:rPr lang="en-US" sz="2400" dirty="0"/>
              <a:t>Allowable Range:</a:t>
            </a:r>
          </a:p>
          <a:p>
            <a:pPr marL="365760" lvl="0" indent="-283464">
              <a:lnSpc>
                <a:spcPct val="100000"/>
              </a:lnSpc>
              <a:spcBef>
                <a:spcPts val="600"/>
              </a:spcBef>
              <a:buClr>
                <a:srgbClr val="94B6D2">
                  <a:lumMod val="50000"/>
                </a:srgbClr>
              </a:buClr>
              <a:buSzPct val="80000"/>
              <a:buNone/>
            </a:pPr>
            <a:r>
              <a:rPr lang="en-US" sz="2400" dirty="0"/>
              <a:t>(20-100) m H2O</a:t>
            </a:r>
          </a:p>
          <a:p>
            <a:pPr marL="82296" lvl="0" indent="0">
              <a:lnSpc>
                <a:spcPct val="100000"/>
              </a:lnSpc>
              <a:spcBef>
                <a:spcPts val="600"/>
              </a:spcBef>
              <a:buClr>
                <a:srgbClr val="94B6D2">
                  <a:lumMod val="50000"/>
                </a:srgbClr>
              </a:buClr>
              <a:buSzPct val="80000"/>
              <a:buNone/>
            </a:pPr>
            <a:endParaRPr lang="en-US" sz="2400" dirty="0"/>
          </a:p>
        </p:txBody>
      </p:sp>
      <p:graphicFrame>
        <p:nvGraphicFramePr>
          <p:cNvPr id="12" name="Chart 11">
            <a:extLst>
              <a:ext uri="{FF2B5EF4-FFF2-40B4-BE49-F238E27FC236}">
                <a16:creationId xmlns:a16="http://schemas.microsoft.com/office/drawing/2014/main" id="{9FC5AC2A-836B-4719-B900-9337637387F6}"/>
              </a:ext>
            </a:extLst>
          </p:cNvPr>
          <p:cNvGraphicFramePr/>
          <p:nvPr/>
        </p:nvGraphicFramePr>
        <p:xfrm>
          <a:off x="5484812" y="2438400"/>
          <a:ext cx="5334000" cy="327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053685" y="336532"/>
            <a:ext cx="9601200" cy="1143000"/>
          </a:xfrm>
        </p:spPr>
        <p:txBody>
          <a:bodyPr/>
          <a:lstStyle/>
          <a:p>
            <a:r>
              <a:rPr lang="en-US" b="1" dirty="0"/>
              <a:t>Outline</a:t>
            </a:r>
          </a:p>
        </p:txBody>
      </p:sp>
      <p:grpSp>
        <p:nvGrpSpPr>
          <p:cNvPr id="4" name="Group 3">
            <a:extLst>
              <a:ext uri="{FF2B5EF4-FFF2-40B4-BE49-F238E27FC236}">
                <a16:creationId xmlns:a16="http://schemas.microsoft.com/office/drawing/2014/main" id="{150329D9-8961-4780-8220-ECDEC846FDD3}"/>
              </a:ext>
            </a:extLst>
          </p:cNvPr>
          <p:cNvGrpSpPr>
            <a:grpSpLocks/>
          </p:cNvGrpSpPr>
          <p:nvPr/>
        </p:nvGrpSpPr>
        <p:grpSpPr bwMode="auto">
          <a:xfrm>
            <a:off x="5313089" y="1524000"/>
            <a:ext cx="5234554" cy="4148416"/>
            <a:chOff x="723" y="1601"/>
            <a:chExt cx="1977" cy="2057"/>
          </a:xfrm>
        </p:grpSpPr>
        <p:sp>
          <p:nvSpPr>
            <p:cNvPr id="5" name="Rectangle 4">
              <a:extLst>
                <a:ext uri="{FF2B5EF4-FFF2-40B4-BE49-F238E27FC236}">
                  <a16:creationId xmlns:a16="http://schemas.microsoft.com/office/drawing/2014/main" id="{6F028C33-5B41-474A-A147-B121BB2E7B8E}"/>
                </a:ext>
              </a:extLst>
            </p:cNvPr>
            <p:cNvSpPr>
              <a:spLocks noChangeArrowheads="1"/>
            </p:cNvSpPr>
            <p:nvPr/>
          </p:nvSpPr>
          <p:spPr bwMode="gray">
            <a:xfrm>
              <a:off x="2367" y="1601"/>
              <a:ext cx="85" cy="2057"/>
            </a:xfrm>
            <a:prstGeom prst="rect">
              <a:avLst/>
            </a:prstGeom>
            <a:solidFill>
              <a:schemeClr val="tx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endParaRPr lang="en-US"/>
            </a:p>
          </p:txBody>
        </p:sp>
        <p:sp>
          <p:nvSpPr>
            <p:cNvPr id="6" name="Rectangle 5">
              <a:extLst>
                <a:ext uri="{FF2B5EF4-FFF2-40B4-BE49-F238E27FC236}">
                  <a16:creationId xmlns:a16="http://schemas.microsoft.com/office/drawing/2014/main" id="{CFEC840C-B9FB-4F2A-B8BB-A83EF098DD80}"/>
                </a:ext>
              </a:extLst>
            </p:cNvPr>
            <p:cNvSpPr>
              <a:spLocks noChangeArrowheads="1"/>
            </p:cNvSpPr>
            <p:nvPr/>
          </p:nvSpPr>
          <p:spPr bwMode="gray">
            <a:xfrm>
              <a:off x="940" y="1601"/>
              <a:ext cx="80" cy="2057"/>
            </a:xfrm>
            <a:prstGeom prst="rect">
              <a:avLst/>
            </a:prstGeom>
            <a:solidFill>
              <a:schemeClr val="tx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endParaRPr lang="en-US"/>
            </a:p>
          </p:txBody>
        </p:sp>
        <p:sp>
          <p:nvSpPr>
            <p:cNvPr id="7" name="AutoShape 7">
              <a:extLst>
                <a:ext uri="{FF2B5EF4-FFF2-40B4-BE49-F238E27FC236}">
                  <a16:creationId xmlns:a16="http://schemas.microsoft.com/office/drawing/2014/main" id="{E9B46BE5-AF48-4887-A427-87E1A26DF1D0}"/>
                </a:ext>
              </a:extLst>
            </p:cNvPr>
            <p:cNvSpPr>
              <a:spLocks noChangeArrowheads="1"/>
            </p:cNvSpPr>
            <p:nvPr/>
          </p:nvSpPr>
          <p:spPr bwMode="gray">
            <a:xfrm>
              <a:off x="723" y="2049"/>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2800" dirty="0">
                  <a:latin typeface="Times New Roman" panose="02020603050405020304" pitchFamily="18" charset="0"/>
                  <a:cs typeface="Times New Roman" panose="02020603050405020304" pitchFamily="18" charset="0"/>
                </a:rPr>
                <a:t>Objectives</a:t>
              </a:r>
              <a:r>
                <a:rPr lang="en-US" altLang="en-US" sz="2400" dirty="0">
                  <a:solidFill>
                    <a:schemeClr val="bg1"/>
                  </a:solidFill>
                </a:rPr>
                <a:t> </a:t>
              </a:r>
            </a:p>
          </p:txBody>
        </p:sp>
        <p:sp>
          <p:nvSpPr>
            <p:cNvPr id="8" name="AutoShape 8">
              <a:extLst>
                <a:ext uri="{FF2B5EF4-FFF2-40B4-BE49-F238E27FC236}">
                  <a16:creationId xmlns:a16="http://schemas.microsoft.com/office/drawing/2014/main" id="{C7E0EE45-F138-475C-8B7A-29674AD47061}"/>
                </a:ext>
              </a:extLst>
            </p:cNvPr>
            <p:cNvSpPr>
              <a:spLocks noChangeArrowheads="1"/>
            </p:cNvSpPr>
            <p:nvPr/>
          </p:nvSpPr>
          <p:spPr bwMode="gray">
            <a:xfrm>
              <a:off x="723" y="1721"/>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1600" dirty="0">
                  <a:solidFill>
                    <a:srgbClr val="000000"/>
                  </a:solidFill>
                </a:rPr>
                <a:t> </a:t>
              </a:r>
              <a:r>
                <a:rPr lang="en-US" altLang="en-US" sz="2800" dirty="0">
                  <a:latin typeface="Times New Roman" panose="02020603050405020304" pitchFamily="18" charset="0"/>
                  <a:cs typeface="Times New Roman" panose="02020603050405020304" pitchFamily="18" charset="0"/>
                </a:rPr>
                <a:t>Introduction</a:t>
              </a:r>
            </a:p>
          </p:txBody>
        </p:sp>
        <p:sp>
          <p:nvSpPr>
            <p:cNvPr id="9" name="AutoShape 9">
              <a:extLst>
                <a:ext uri="{FF2B5EF4-FFF2-40B4-BE49-F238E27FC236}">
                  <a16:creationId xmlns:a16="http://schemas.microsoft.com/office/drawing/2014/main" id="{057B5D19-1E79-4195-997B-7C7E3FEBD420}"/>
                </a:ext>
              </a:extLst>
            </p:cNvPr>
            <p:cNvSpPr>
              <a:spLocks noChangeArrowheads="1"/>
            </p:cNvSpPr>
            <p:nvPr/>
          </p:nvSpPr>
          <p:spPr bwMode="gray">
            <a:xfrm>
              <a:off x="729" y="2368"/>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endParaRPr lang="en-US" altLang="en-US" sz="2800" dirty="0">
                <a:solidFill>
                  <a:srgbClr val="000000"/>
                </a:solidFill>
                <a:latin typeface="Times New Roman" panose="02020603050405020304" pitchFamily="18" charset="0"/>
                <a:cs typeface="Times New Roman" panose="02020603050405020304" pitchFamily="18" charset="0"/>
              </a:endParaRPr>
            </a:p>
          </p:txBody>
        </p:sp>
        <p:sp>
          <p:nvSpPr>
            <p:cNvPr id="10" name="AutoShape 10">
              <a:extLst>
                <a:ext uri="{FF2B5EF4-FFF2-40B4-BE49-F238E27FC236}">
                  <a16:creationId xmlns:a16="http://schemas.microsoft.com/office/drawing/2014/main" id="{1D3E7633-B4E0-4BC0-8271-B0641EF6C7A3}"/>
                </a:ext>
              </a:extLst>
            </p:cNvPr>
            <p:cNvSpPr>
              <a:spLocks noChangeArrowheads="1"/>
            </p:cNvSpPr>
            <p:nvPr/>
          </p:nvSpPr>
          <p:spPr bwMode="gray">
            <a:xfrm>
              <a:off x="743" y="2688"/>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r>
                <a:rPr lang="en-US" altLang="en-US" sz="2800" dirty="0">
                  <a:solidFill>
                    <a:srgbClr val="000000"/>
                  </a:solidFill>
                  <a:latin typeface="Times New Roman" panose="02020603050405020304" pitchFamily="18" charset="0"/>
                  <a:cs typeface="Times New Roman" panose="02020603050405020304" pitchFamily="18" charset="0"/>
                </a:rPr>
                <a:t>Methodology</a:t>
              </a:r>
            </a:p>
          </p:txBody>
        </p:sp>
        <p:sp>
          <p:nvSpPr>
            <p:cNvPr id="11" name="AutoShape 11">
              <a:extLst>
                <a:ext uri="{FF2B5EF4-FFF2-40B4-BE49-F238E27FC236}">
                  <a16:creationId xmlns:a16="http://schemas.microsoft.com/office/drawing/2014/main" id="{C9544816-4D1A-4891-A2B8-D3C13AC1BDBF}"/>
                </a:ext>
              </a:extLst>
            </p:cNvPr>
            <p:cNvSpPr>
              <a:spLocks noChangeArrowheads="1"/>
            </p:cNvSpPr>
            <p:nvPr/>
          </p:nvSpPr>
          <p:spPr bwMode="gray">
            <a:xfrm>
              <a:off x="742" y="3008"/>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 typeface="Wingdings" panose="05000000000000000000" pitchFamily="2" charset="2"/>
                <a:buNone/>
                <a:defRPr/>
              </a:pPr>
              <a:endParaRPr lang="en-US" altLang="en-US" sz="2800" dirty="0">
                <a:solidFill>
                  <a:srgbClr val="000000"/>
                </a:solidFill>
                <a:latin typeface="Times New Roman" panose="02020603050405020304" pitchFamily="18" charset="0"/>
                <a:cs typeface="Times New Roman" panose="02020603050405020304" pitchFamily="18" charset="0"/>
              </a:endParaRPr>
            </a:p>
          </p:txBody>
        </p:sp>
      </p:grpSp>
      <p:sp>
        <p:nvSpPr>
          <p:cNvPr id="12" name="AutoShape 11">
            <a:extLst>
              <a:ext uri="{FF2B5EF4-FFF2-40B4-BE49-F238E27FC236}">
                <a16:creationId xmlns:a16="http://schemas.microsoft.com/office/drawing/2014/main" id="{EFE29DE3-9061-4563-B797-4233FEEDB6EF}"/>
              </a:ext>
            </a:extLst>
          </p:cNvPr>
          <p:cNvSpPr>
            <a:spLocks noChangeArrowheads="1"/>
          </p:cNvSpPr>
          <p:nvPr/>
        </p:nvSpPr>
        <p:spPr bwMode="gray">
          <a:xfrm>
            <a:off x="5363396" y="5051144"/>
            <a:ext cx="5181600" cy="484015"/>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vl="0" algn="ctr"/>
            <a:r>
              <a:rPr lang="en-US" sz="2800" dirty="0"/>
              <a:t>Result &amp; Conclusion</a:t>
            </a:r>
          </a:p>
        </p:txBody>
      </p:sp>
      <p:sp>
        <p:nvSpPr>
          <p:cNvPr id="2" name="Rectangle 1">
            <a:extLst>
              <a:ext uri="{FF2B5EF4-FFF2-40B4-BE49-F238E27FC236}">
                <a16:creationId xmlns:a16="http://schemas.microsoft.com/office/drawing/2014/main" id="{B13F8A3B-0F77-4587-9C73-1C3DC668CEDF}"/>
              </a:ext>
            </a:extLst>
          </p:cNvPr>
          <p:cNvSpPr/>
          <p:nvPr/>
        </p:nvSpPr>
        <p:spPr>
          <a:xfrm>
            <a:off x="5433712" y="4341938"/>
            <a:ext cx="5221173" cy="523220"/>
          </a:xfrm>
          <a:prstGeom prst="rect">
            <a:avLst/>
          </a:prstGeom>
        </p:spPr>
        <p:txBody>
          <a:bodyPr wrap="none">
            <a:spAutoFit/>
          </a:bodyPr>
          <a:lstStyle/>
          <a:p>
            <a:pPr lvl="0"/>
            <a:r>
              <a:rPr lang="en-US" sz="2800" dirty="0"/>
              <a:t>Modeling , Analyzing &amp; Design</a:t>
            </a:r>
          </a:p>
        </p:txBody>
      </p:sp>
      <p:sp>
        <p:nvSpPr>
          <p:cNvPr id="3" name="Rectangle 2">
            <a:extLst>
              <a:ext uri="{FF2B5EF4-FFF2-40B4-BE49-F238E27FC236}">
                <a16:creationId xmlns:a16="http://schemas.microsoft.com/office/drawing/2014/main" id="{EBB43D6D-9A1F-45A2-AC80-583FAD0ABD14}"/>
              </a:ext>
            </a:extLst>
          </p:cNvPr>
          <p:cNvSpPr/>
          <p:nvPr/>
        </p:nvSpPr>
        <p:spPr>
          <a:xfrm>
            <a:off x="7009865" y="3052458"/>
            <a:ext cx="1888659" cy="523220"/>
          </a:xfrm>
          <a:prstGeom prst="rect">
            <a:avLst/>
          </a:prstGeom>
        </p:spPr>
        <p:txBody>
          <a:bodyPr wrap="none">
            <a:spAutoFit/>
          </a:bodyPr>
          <a:lstStyle/>
          <a:p>
            <a:pPr lvl="0" algn="ctr"/>
            <a:r>
              <a:rPr lang="en-US" sz="2800" dirty="0"/>
              <a:t>Study area</a:t>
            </a:r>
          </a:p>
        </p:txBody>
      </p:sp>
      <p:pic>
        <p:nvPicPr>
          <p:cNvPr id="15" name="Content Placeholder 14">
            <a:extLst>
              <a:ext uri="{FF2B5EF4-FFF2-40B4-BE49-F238E27FC236}">
                <a16:creationId xmlns:a16="http://schemas.microsoft.com/office/drawing/2014/main" id="{505E5AD9-2E9E-461B-8934-ADB4F4149A8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01" y="1766008"/>
            <a:ext cx="3268111" cy="4191000"/>
          </a:xfrm>
          <a:prstGeom prst="rect">
            <a:avLst/>
          </a:prstGeom>
        </p:spPr>
      </p:pic>
    </p:spTree>
    <p:extLst>
      <p:ext uri="{BB962C8B-B14F-4D97-AF65-F5344CB8AC3E}">
        <p14:creationId xmlns:p14="http://schemas.microsoft.com/office/powerpoint/2010/main" val="4124289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Water Distribution Network:</a:t>
            </a:r>
          </a:p>
          <a:p>
            <a:pPr marL="365760" lvl="0" indent="-283464">
              <a:lnSpc>
                <a:spcPct val="100000"/>
              </a:lnSpc>
              <a:spcBef>
                <a:spcPts val="600"/>
              </a:spcBef>
              <a:buClr>
                <a:srgbClr val="94B6D2">
                  <a:lumMod val="50000"/>
                </a:srgbClr>
              </a:buClr>
              <a:buSzPct val="80000"/>
              <a:buNone/>
            </a:pPr>
            <a:r>
              <a:rPr lang="en-US" sz="2400" dirty="0"/>
              <a:t> - Velocity:</a:t>
            </a:r>
          </a:p>
          <a:p>
            <a:pPr marL="365760" lvl="0" indent="-283464">
              <a:lnSpc>
                <a:spcPct val="100000"/>
              </a:lnSpc>
              <a:spcBef>
                <a:spcPts val="600"/>
              </a:spcBef>
              <a:buClr>
                <a:srgbClr val="94B6D2">
                  <a:lumMod val="50000"/>
                </a:srgbClr>
              </a:buClr>
              <a:buSzPct val="80000"/>
              <a:buNone/>
            </a:pPr>
            <a:endParaRPr lang="en-US" sz="2400" dirty="0"/>
          </a:p>
          <a:p>
            <a:pPr marL="365760" lvl="0" indent="-283464">
              <a:lnSpc>
                <a:spcPct val="100000"/>
              </a:lnSpc>
              <a:spcBef>
                <a:spcPts val="600"/>
              </a:spcBef>
              <a:buClr>
                <a:srgbClr val="94B6D2">
                  <a:lumMod val="50000"/>
                </a:srgbClr>
              </a:buClr>
              <a:buSzPct val="80000"/>
              <a:buNone/>
            </a:pPr>
            <a:r>
              <a:rPr lang="en-US" sz="2400" dirty="0"/>
              <a:t>Allowable Range:</a:t>
            </a:r>
          </a:p>
          <a:p>
            <a:pPr marL="365760" lvl="0" indent="-283464">
              <a:lnSpc>
                <a:spcPct val="100000"/>
              </a:lnSpc>
              <a:spcBef>
                <a:spcPts val="600"/>
              </a:spcBef>
              <a:buClr>
                <a:srgbClr val="94B6D2">
                  <a:lumMod val="50000"/>
                </a:srgbClr>
              </a:buClr>
              <a:buSzPct val="80000"/>
              <a:buNone/>
            </a:pPr>
            <a:r>
              <a:rPr lang="en-US" sz="2400" dirty="0"/>
              <a:t>(0.3-3) m/s</a:t>
            </a:r>
          </a:p>
          <a:p>
            <a:pPr marL="82296" lvl="0" indent="0">
              <a:lnSpc>
                <a:spcPct val="100000"/>
              </a:lnSpc>
              <a:spcBef>
                <a:spcPts val="600"/>
              </a:spcBef>
              <a:buClr>
                <a:srgbClr val="94B6D2">
                  <a:lumMod val="50000"/>
                </a:srgbClr>
              </a:buClr>
              <a:buSzPct val="80000"/>
              <a:buNone/>
            </a:pPr>
            <a:endParaRPr lang="en-US" sz="2400" dirty="0"/>
          </a:p>
        </p:txBody>
      </p:sp>
      <p:graphicFrame>
        <p:nvGraphicFramePr>
          <p:cNvPr id="12" name="Chart 11">
            <a:extLst>
              <a:ext uri="{FF2B5EF4-FFF2-40B4-BE49-F238E27FC236}">
                <a16:creationId xmlns:a16="http://schemas.microsoft.com/office/drawing/2014/main" id="{9FC5AC2A-836B-4719-B900-9337637387F6}"/>
              </a:ext>
            </a:extLst>
          </p:cNvPr>
          <p:cNvGraphicFramePr/>
          <p:nvPr/>
        </p:nvGraphicFramePr>
        <p:xfrm>
          <a:off x="5484812" y="2438400"/>
          <a:ext cx="5334000" cy="327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Wastewater Network:</a:t>
            </a:r>
          </a:p>
          <a:p>
            <a:pPr marL="365760" lvl="0" indent="-283464">
              <a:lnSpc>
                <a:spcPct val="100000"/>
              </a:lnSpc>
              <a:spcBef>
                <a:spcPts val="600"/>
              </a:spcBef>
              <a:buClr>
                <a:srgbClr val="94B6D2">
                  <a:lumMod val="50000"/>
                </a:srgbClr>
              </a:buClr>
              <a:buSzPct val="80000"/>
              <a:buNone/>
            </a:pPr>
            <a:r>
              <a:rPr lang="en-US" sz="2400" dirty="0"/>
              <a:t> - Velocity:</a:t>
            </a:r>
          </a:p>
          <a:p>
            <a:pPr marL="365760" lvl="0" indent="-283464">
              <a:lnSpc>
                <a:spcPct val="100000"/>
              </a:lnSpc>
              <a:spcBef>
                <a:spcPts val="600"/>
              </a:spcBef>
              <a:buClr>
                <a:srgbClr val="94B6D2">
                  <a:lumMod val="50000"/>
                </a:srgbClr>
              </a:buClr>
              <a:buSzPct val="80000"/>
              <a:buNone/>
            </a:pPr>
            <a:endParaRPr lang="en-US" sz="2400" dirty="0"/>
          </a:p>
          <a:p>
            <a:pPr marL="365760" lvl="0" indent="-283464">
              <a:lnSpc>
                <a:spcPct val="100000"/>
              </a:lnSpc>
              <a:spcBef>
                <a:spcPts val="600"/>
              </a:spcBef>
              <a:buClr>
                <a:srgbClr val="94B6D2">
                  <a:lumMod val="50000"/>
                </a:srgbClr>
              </a:buClr>
              <a:buSzPct val="80000"/>
              <a:buNone/>
            </a:pPr>
            <a:r>
              <a:rPr lang="en-US" sz="2400" dirty="0"/>
              <a:t>Allowable Range:</a:t>
            </a:r>
          </a:p>
          <a:p>
            <a:pPr marL="365760" lvl="0" indent="-283464">
              <a:lnSpc>
                <a:spcPct val="100000"/>
              </a:lnSpc>
              <a:spcBef>
                <a:spcPts val="600"/>
              </a:spcBef>
              <a:buClr>
                <a:srgbClr val="94B6D2">
                  <a:lumMod val="50000"/>
                </a:srgbClr>
              </a:buClr>
              <a:buSzPct val="80000"/>
              <a:buNone/>
            </a:pPr>
            <a:r>
              <a:rPr lang="en-US" sz="2400" dirty="0"/>
              <a:t>(0.6-3) m/s</a:t>
            </a:r>
          </a:p>
          <a:p>
            <a:pPr marL="82296" lvl="0" indent="0">
              <a:lnSpc>
                <a:spcPct val="100000"/>
              </a:lnSpc>
              <a:spcBef>
                <a:spcPts val="600"/>
              </a:spcBef>
              <a:buClr>
                <a:srgbClr val="94B6D2">
                  <a:lumMod val="50000"/>
                </a:srgbClr>
              </a:buClr>
              <a:buSzPct val="80000"/>
              <a:buNone/>
            </a:pPr>
            <a:endParaRPr lang="en-US" sz="2400" dirty="0"/>
          </a:p>
        </p:txBody>
      </p:sp>
      <p:graphicFrame>
        <p:nvGraphicFramePr>
          <p:cNvPr id="12" name="Chart 11">
            <a:extLst>
              <a:ext uri="{FF2B5EF4-FFF2-40B4-BE49-F238E27FC236}">
                <a16:creationId xmlns:a16="http://schemas.microsoft.com/office/drawing/2014/main" id="{9FC5AC2A-836B-4719-B900-9337637387F6}"/>
              </a:ext>
            </a:extLst>
          </p:cNvPr>
          <p:cNvGraphicFramePr/>
          <p:nvPr/>
        </p:nvGraphicFramePr>
        <p:xfrm>
          <a:off x="5484812" y="2438400"/>
          <a:ext cx="5334000" cy="327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Wastewater Network:</a:t>
            </a:r>
          </a:p>
          <a:p>
            <a:pPr marL="365760" lvl="0" indent="-283464">
              <a:lnSpc>
                <a:spcPct val="100000"/>
              </a:lnSpc>
              <a:spcBef>
                <a:spcPts val="600"/>
              </a:spcBef>
              <a:buClr>
                <a:srgbClr val="94B6D2">
                  <a:lumMod val="50000"/>
                </a:srgbClr>
              </a:buClr>
              <a:buSzPct val="80000"/>
              <a:buNone/>
            </a:pPr>
            <a:r>
              <a:rPr lang="en-US" sz="2400" dirty="0"/>
              <a:t> - Slope:</a:t>
            </a:r>
          </a:p>
          <a:p>
            <a:pPr marL="365760" lvl="0" indent="-283464">
              <a:lnSpc>
                <a:spcPct val="100000"/>
              </a:lnSpc>
              <a:spcBef>
                <a:spcPts val="600"/>
              </a:spcBef>
              <a:buClr>
                <a:srgbClr val="94B6D2">
                  <a:lumMod val="50000"/>
                </a:srgbClr>
              </a:buClr>
              <a:buSzPct val="80000"/>
              <a:buNone/>
            </a:pPr>
            <a:endParaRPr lang="en-US" sz="2400" dirty="0"/>
          </a:p>
          <a:p>
            <a:pPr marL="365760" lvl="0" indent="-283464">
              <a:lnSpc>
                <a:spcPct val="100000"/>
              </a:lnSpc>
              <a:spcBef>
                <a:spcPts val="600"/>
              </a:spcBef>
              <a:buClr>
                <a:srgbClr val="94B6D2">
                  <a:lumMod val="50000"/>
                </a:srgbClr>
              </a:buClr>
              <a:buSzPct val="80000"/>
              <a:buNone/>
            </a:pPr>
            <a:r>
              <a:rPr lang="en-US" sz="2400" dirty="0"/>
              <a:t>Allowable Range:</a:t>
            </a:r>
          </a:p>
          <a:p>
            <a:pPr marL="365760" lvl="0" indent="-283464">
              <a:lnSpc>
                <a:spcPct val="100000"/>
              </a:lnSpc>
              <a:spcBef>
                <a:spcPts val="600"/>
              </a:spcBef>
              <a:buClr>
                <a:srgbClr val="94B6D2">
                  <a:lumMod val="50000"/>
                </a:srgbClr>
              </a:buClr>
              <a:buSzPct val="80000"/>
              <a:buNone/>
            </a:pPr>
            <a:r>
              <a:rPr lang="en-US" sz="2400" dirty="0"/>
              <a:t>(1-15) %</a:t>
            </a:r>
          </a:p>
        </p:txBody>
      </p:sp>
      <p:graphicFrame>
        <p:nvGraphicFramePr>
          <p:cNvPr id="12" name="Chart 11">
            <a:extLst>
              <a:ext uri="{FF2B5EF4-FFF2-40B4-BE49-F238E27FC236}">
                <a16:creationId xmlns:a16="http://schemas.microsoft.com/office/drawing/2014/main" id="{9FC5AC2A-836B-4719-B900-9337637387F6}"/>
              </a:ext>
            </a:extLst>
          </p:cNvPr>
          <p:cNvGraphicFramePr/>
          <p:nvPr/>
        </p:nvGraphicFramePr>
        <p:xfrm>
          <a:off x="5484812" y="2438400"/>
          <a:ext cx="5334000" cy="327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Wastewater Network:</a:t>
            </a:r>
          </a:p>
          <a:p>
            <a:pPr marL="365760" lvl="0" indent="-283464">
              <a:lnSpc>
                <a:spcPct val="100000"/>
              </a:lnSpc>
              <a:spcBef>
                <a:spcPts val="600"/>
              </a:spcBef>
              <a:buClr>
                <a:srgbClr val="94B6D2">
                  <a:lumMod val="50000"/>
                </a:srgbClr>
              </a:buClr>
              <a:buSzPct val="80000"/>
              <a:buNone/>
            </a:pPr>
            <a:r>
              <a:rPr lang="en-US" sz="2400" dirty="0"/>
              <a:t> - Cover depth:</a:t>
            </a:r>
          </a:p>
          <a:p>
            <a:pPr marL="365760" lvl="0" indent="-283464">
              <a:lnSpc>
                <a:spcPct val="100000"/>
              </a:lnSpc>
              <a:spcBef>
                <a:spcPts val="600"/>
              </a:spcBef>
              <a:buClr>
                <a:srgbClr val="94B6D2">
                  <a:lumMod val="50000"/>
                </a:srgbClr>
              </a:buClr>
              <a:buSzPct val="80000"/>
              <a:buNone/>
            </a:pPr>
            <a:endParaRPr lang="en-US" sz="2400" dirty="0"/>
          </a:p>
          <a:p>
            <a:pPr marL="365760" lvl="0" indent="-283464">
              <a:lnSpc>
                <a:spcPct val="100000"/>
              </a:lnSpc>
              <a:spcBef>
                <a:spcPts val="600"/>
              </a:spcBef>
              <a:buClr>
                <a:srgbClr val="94B6D2">
                  <a:lumMod val="50000"/>
                </a:srgbClr>
              </a:buClr>
              <a:buSzPct val="80000"/>
              <a:buNone/>
            </a:pPr>
            <a:r>
              <a:rPr lang="en-US" sz="2400" dirty="0"/>
              <a:t>Allowable Range:</a:t>
            </a:r>
          </a:p>
          <a:p>
            <a:pPr marL="365760" lvl="0" indent="-283464">
              <a:lnSpc>
                <a:spcPct val="100000"/>
              </a:lnSpc>
              <a:spcBef>
                <a:spcPts val="600"/>
              </a:spcBef>
              <a:buClr>
                <a:srgbClr val="94B6D2">
                  <a:lumMod val="50000"/>
                </a:srgbClr>
              </a:buClr>
              <a:buSzPct val="80000"/>
              <a:buNone/>
            </a:pPr>
            <a:r>
              <a:rPr lang="en-US" sz="2400" dirty="0"/>
              <a:t>(0.5-5) m</a:t>
            </a:r>
          </a:p>
        </p:txBody>
      </p:sp>
      <p:graphicFrame>
        <p:nvGraphicFramePr>
          <p:cNvPr id="12" name="Chart 11">
            <a:extLst>
              <a:ext uri="{FF2B5EF4-FFF2-40B4-BE49-F238E27FC236}">
                <a16:creationId xmlns:a16="http://schemas.microsoft.com/office/drawing/2014/main" id="{9FC5AC2A-836B-4719-B900-9337637387F6}"/>
              </a:ext>
            </a:extLst>
          </p:cNvPr>
          <p:cNvGraphicFramePr/>
          <p:nvPr/>
        </p:nvGraphicFramePr>
        <p:xfrm>
          <a:off x="5484812" y="2438400"/>
          <a:ext cx="5334000" cy="327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65212" y="533400"/>
            <a:ext cx="9601200" cy="1143000"/>
          </a:xfrm>
        </p:spPr>
        <p:txBody>
          <a:bodyPr/>
          <a:lstStyle/>
          <a:p>
            <a:r>
              <a:rPr lang="en-US" b="1" dirty="0"/>
              <a:t>Results and Conclusions</a:t>
            </a:r>
          </a:p>
        </p:txBody>
      </p:sp>
      <p:sp>
        <p:nvSpPr>
          <p:cNvPr id="11"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Changing the  diameters                Adjusting the pressure, velocity, slope and cover depth.</a:t>
            </a:r>
          </a:p>
          <a:p>
            <a:pPr marL="365760" lvl="0" indent="-283464">
              <a:lnSpc>
                <a:spcPct val="100000"/>
              </a:lnSpc>
              <a:spcBef>
                <a:spcPts val="600"/>
              </a:spcBef>
              <a:buClr>
                <a:srgbClr val="94B6D2">
                  <a:lumMod val="50000"/>
                </a:srgbClr>
              </a:buClr>
              <a:buSzPct val="80000"/>
              <a:buFont typeface="Wingdings 2"/>
              <a:buChar char=""/>
            </a:pPr>
            <a:r>
              <a:rPr lang="en-US" sz="2400" dirty="0"/>
              <a:t>Our design is applicable and serviceable for the selected design period: around 30 years. </a:t>
            </a:r>
          </a:p>
          <a:p>
            <a:pPr marL="365760" lvl="0" indent="-283464">
              <a:lnSpc>
                <a:spcPct val="100000"/>
              </a:lnSpc>
              <a:spcBef>
                <a:spcPts val="600"/>
              </a:spcBef>
              <a:buClr>
                <a:srgbClr val="94B6D2">
                  <a:lumMod val="50000"/>
                </a:srgbClr>
              </a:buClr>
              <a:buSzPct val="80000"/>
              <a:buFont typeface="Wingdings 2"/>
              <a:buChar char=""/>
            </a:pPr>
            <a:r>
              <a:rPr lang="en-US" sz="2400" dirty="0"/>
              <a:t>We recommended going ahead with this project.</a:t>
            </a:r>
          </a:p>
        </p:txBody>
      </p:sp>
      <p:sp>
        <p:nvSpPr>
          <p:cNvPr id="8" name="Right Arrow 7"/>
          <p:cNvSpPr/>
          <p:nvPr/>
        </p:nvSpPr>
        <p:spPr>
          <a:xfrm>
            <a:off x="4951412" y="22860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a:t>
            </a:r>
          </a:p>
        </p:txBody>
      </p:sp>
      <p:sp>
        <p:nvSpPr>
          <p:cNvPr id="4" name="Content Placeholder 3">
            <a:extLst>
              <a:ext uri="{FF2B5EF4-FFF2-40B4-BE49-F238E27FC236}">
                <a16:creationId xmlns:a16="http://schemas.microsoft.com/office/drawing/2014/main" id="{E57C5F8A-C9B1-440F-9C62-80634FE4F5FF}"/>
              </a:ext>
            </a:extLst>
          </p:cNvPr>
          <p:cNvSpPr>
            <a:spLocks noGrp="1"/>
          </p:cNvSpPr>
          <p:nvPr>
            <p:ph idx="1"/>
          </p:nvPr>
        </p:nvSpPr>
        <p:spPr/>
        <p:txBody>
          <a:bodyPr/>
          <a:lstStyle/>
          <a:p>
            <a:pPr marL="82296" lvl="0" indent="0">
              <a:lnSpc>
                <a:spcPct val="100000"/>
              </a:lnSpc>
              <a:spcBef>
                <a:spcPts val="600"/>
              </a:spcBef>
              <a:buClr>
                <a:srgbClr val="94B6D2">
                  <a:lumMod val="50000"/>
                </a:srgbClr>
              </a:buClr>
              <a:buSzPct val="80000"/>
              <a:buNone/>
            </a:pPr>
            <a:r>
              <a:rPr lang="en-US" sz="2400" dirty="0"/>
              <a:t>Water take a great importance to humans in everyday life most of the activities we do need water. So that demand is continuously increasing, this means increasing the wastewater production, where wastewater constitutes about (80%-90%) of water demand</a:t>
            </a:r>
          </a:p>
          <a:p>
            <a:endParaRPr lang="en-US" dirty="0"/>
          </a:p>
        </p:txBody>
      </p:sp>
      <p:pic>
        <p:nvPicPr>
          <p:cNvPr id="6" name="صورة 4" descr="110681693_WEB.jpg">
            <a:extLst>
              <a:ext uri="{FF2B5EF4-FFF2-40B4-BE49-F238E27FC236}">
                <a16:creationId xmlns:a16="http://schemas.microsoft.com/office/drawing/2014/main" id="{E597486D-6A6A-45AE-B0E1-C56BB5BE95D5}"/>
              </a:ext>
            </a:extLst>
          </p:cNvPr>
          <p:cNvPicPr/>
          <p:nvPr/>
        </p:nvPicPr>
        <p:blipFill>
          <a:blip r:embed="rId2"/>
          <a:stretch>
            <a:fillRect/>
          </a:stretch>
        </p:blipFill>
        <p:spPr>
          <a:xfrm>
            <a:off x="1370012" y="3505200"/>
            <a:ext cx="3500462" cy="22669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صورة 5" descr="Discharge_pipe.jpg">
            <a:extLst>
              <a:ext uri="{FF2B5EF4-FFF2-40B4-BE49-F238E27FC236}">
                <a16:creationId xmlns:a16="http://schemas.microsoft.com/office/drawing/2014/main" id="{DD813137-3ACA-4F7D-B714-62E03A3AEBCB}"/>
              </a:ext>
            </a:extLst>
          </p:cNvPr>
          <p:cNvPicPr>
            <a:picLocks noChangeAspect="1"/>
          </p:cNvPicPr>
          <p:nvPr/>
        </p:nvPicPr>
        <p:blipFill>
          <a:blip r:embed="rId3"/>
          <a:stretch>
            <a:fillRect/>
          </a:stretch>
        </p:blipFill>
        <p:spPr>
          <a:xfrm>
            <a:off x="6704012" y="3508925"/>
            <a:ext cx="3286149" cy="21852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سهم مسنن إلى اليمين 6">
            <a:extLst>
              <a:ext uri="{FF2B5EF4-FFF2-40B4-BE49-F238E27FC236}">
                <a16:creationId xmlns:a16="http://schemas.microsoft.com/office/drawing/2014/main" id="{44A5F67B-D9AA-4D2C-97D5-371A123F744B}"/>
              </a:ext>
            </a:extLst>
          </p:cNvPr>
          <p:cNvSpPr/>
          <p:nvPr/>
        </p:nvSpPr>
        <p:spPr>
          <a:xfrm>
            <a:off x="5401465" y="4317202"/>
            <a:ext cx="928694" cy="642942"/>
          </a:xfrm>
          <a:prstGeom prst="notchedRightArrow">
            <a:avLst/>
          </a:prstGeom>
          <a:solidFill>
            <a:schemeClr val="tx2">
              <a:lumMod val="75000"/>
            </a:schemeClr>
          </a:solidFill>
        </p:spPr>
        <p:style>
          <a:lnRef idx="1">
            <a:schemeClr val="accent2"/>
          </a:lnRef>
          <a:fillRef idx="3">
            <a:schemeClr val="accent2"/>
          </a:fillRef>
          <a:effectRef idx="2">
            <a:schemeClr val="accent2"/>
          </a:effectRef>
          <a:fontRef idx="minor">
            <a:schemeClr val="lt1"/>
          </a:fontRef>
        </p:style>
        <p:txBody>
          <a:bodyPr rtlCol="1" anchor="ctr"/>
          <a:lstStyle/>
          <a:p>
            <a:pPr algn="ctr"/>
            <a:endParaRPr lang="ar-JO" dirty="0"/>
          </a:p>
        </p:txBody>
      </p:sp>
    </p:spTree>
    <p:extLst>
      <p:ext uri="{BB962C8B-B14F-4D97-AF65-F5344CB8AC3E}">
        <p14:creationId xmlns:p14="http://schemas.microsoft.com/office/powerpoint/2010/main" val="368959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a:t>
            </a:r>
          </a:p>
        </p:txBody>
      </p:sp>
      <p:sp>
        <p:nvSpPr>
          <p:cNvPr id="5" name="Content Placeholder 4"/>
          <p:cNvSpPr>
            <a:spLocks noGrp="1"/>
          </p:cNvSpPr>
          <p:nvPr>
            <p:ph sz="half" idx="1"/>
          </p:nvPr>
        </p:nvSpPr>
        <p:spPr>
          <a:xfrm>
            <a:off x="1065212" y="1828800"/>
            <a:ext cx="9372600" cy="4191000"/>
          </a:xfrm>
        </p:spPr>
        <p:txBody>
          <a:bodyPr/>
          <a:lstStyle/>
          <a:p>
            <a:pPr marL="365760" lvl="0" indent="-283464">
              <a:lnSpc>
                <a:spcPct val="100000"/>
              </a:lnSpc>
              <a:spcBef>
                <a:spcPts val="600"/>
              </a:spcBef>
              <a:buClr>
                <a:srgbClr val="94B6D2">
                  <a:lumMod val="50000"/>
                </a:srgbClr>
              </a:buClr>
              <a:buSzPct val="80000"/>
              <a:buFont typeface="Wingdings 2"/>
              <a:buChar char=""/>
            </a:pPr>
            <a:endParaRPr lang="en-US" sz="2400" dirty="0"/>
          </a:p>
          <a:p>
            <a:pPr marL="365760" lvl="0" indent="-283464">
              <a:lnSpc>
                <a:spcPct val="100000"/>
              </a:lnSpc>
              <a:spcBef>
                <a:spcPts val="600"/>
              </a:spcBef>
              <a:buClr>
                <a:srgbClr val="94B6D2">
                  <a:lumMod val="50000"/>
                </a:srgbClr>
              </a:buClr>
              <a:buSzPct val="80000"/>
              <a:buFont typeface="Wingdings 2"/>
              <a:buChar char=""/>
            </a:pPr>
            <a:r>
              <a:rPr lang="en-US" sz="2400" dirty="0"/>
              <a:t>Design of Wastewater collection network that have life period of 30 years.</a:t>
            </a:r>
          </a:p>
          <a:p>
            <a:pPr marL="365760" lvl="0" indent="-283464">
              <a:lnSpc>
                <a:spcPct val="100000"/>
              </a:lnSpc>
              <a:spcBef>
                <a:spcPts val="600"/>
              </a:spcBef>
              <a:buClr>
                <a:srgbClr val="94B6D2">
                  <a:lumMod val="50000"/>
                </a:srgbClr>
              </a:buClr>
              <a:buSzPct val="80000"/>
              <a:buFont typeface="Wingdings 2"/>
              <a:buChar char=""/>
            </a:pPr>
            <a:r>
              <a:rPr lang="en-US" sz="2400" dirty="0"/>
              <a:t>Design of Water distribution network that have life period of 30 years.</a:t>
            </a:r>
          </a:p>
          <a:p>
            <a:pPr marL="82296" lvl="0" indent="0">
              <a:lnSpc>
                <a:spcPct val="100000"/>
              </a:lnSpc>
              <a:spcBef>
                <a:spcPts val="600"/>
              </a:spcBef>
              <a:buClr>
                <a:srgbClr val="94B6D2">
                  <a:lumMod val="50000"/>
                </a:srgbClr>
              </a:buClr>
              <a:buSzPct val="80000"/>
              <a:buNone/>
            </a:pPr>
            <a:endParaRPr lang="en-US" sz="2400" dirty="0"/>
          </a:p>
        </p:txBody>
      </p:sp>
    </p:spTree>
    <p:extLst>
      <p:ext uri="{BB962C8B-B14F-4D97-AF65-F5344CB8AC3E}">
        <p14:creationId xmlns:p14="http://schemas.microsoft.com/office/powerpoint/2010/main" val="114171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9AEE5D2B-40AF-47B6-BB81-7132263238F5}"/>
              </a:ext>
            </a:extLst>
          </p:cNvPr>
          <p:cNvPicPr>
            <a:picLocks noChangeAspect="1"/>
          </p:cNvPicPr>
          <p:nvPr/>
        </p:nvPicPr>
        <p:blipFill>
          <a:blip r:embed="rId2"/>
          <a:stretch>
            <a:fillRect/>
          </a:stretch>
        </p:blipFill>
        <p:spPr>
          <a:xfrm>
            <a:off x="3198812" y="990600"/>
            <a:ext cx="7713926" cy="4553941"/>
          </a:xfrm>
          <a:prstGeom prst="rect">
            <a:avLst/>
          </a:prstGeom>
        </p:spPr>
      </p:pic>
      <p:sp>
        <p:nvSpPr>
          <p:cNvPr id="2" name="TextBox 1">
            <a:extLst>
              <a:ext uri="{FF2B5EF4-FFF2-40B4-BE49-F238E27FC236}">
                <a16:creationId xmlns:a16="http://schemas.microsoft.com/office/drawing/2014/main" id="{16A21AE0-7526-4A93-BFFA-2427FDC03CE6}"/>
              </a:ext>
            </a:extLst>
          </p:cNvPr>
          <p:cNvSpPr txBox="1"/>
          <p:nvPr/>
        </p:nvSpPr>
        <p:spPr>
          <a:xfrm>
            <a:off x="1065212" y="1143000"/>
            <a:ext cx="2514600" cy="584775"/>
          </a:xfrm>
          <a:prstGeom prst="rect">
            <a:avLst/>
          </a:prstGeom>
          <a:noFill/>
        </p:spPr>
        <p:txBody>
          <a:bodyPr wrap="square" rtlCol="0">
            <a:spAutoFit/>
          </a:bodyPr>
          <a:lstStyle/>
          <a:p>
            <a:r>
              <a:rPr lang="en-US" sz="3200" b="1" dirty="0">
                <a:solidFill>
                  <a:prstClr val="black"/>
                </a:solidFill>
                <a:ea typeface="+mj-ea"/>
                <a:cs typeface="+mj-cs"/>
              </a:rPr>
              <a:t>Study Area</a:t>
            </a:r>
            <a:endParaRPr lang="en-US" b="1" dirty="0"/>
          </a:p>
        </p:txBody>
      </p:sp>
    </p:spTree>
    <p:extLst>
      <p:ext uri="{BB962C8B-B14F-4D97-AF65-F5344CB8AC3E}">
        <p14:creationId xmlns:p14="http://schemas.microsoft.com/office/powerpoint/2010/main" val="287311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Location</a:t>
            </a:r>
          </a:p>
        </p:txBody>
      </p:sp>
      <p:pic>
        <p:nvPicPr>
          <p:cNvPr id="7" name="Content Placeholder 6" descr="article53_rawabi.png">
            <a:extLst>
              <a:ext uri="{FF2B5EF4-FFF2-40B4-BE49-F238E27FC236}">
                <a16:creationId xmlns:a16="http://schemas.microsoft.com/office/drawing/2014/main" id="{DF3B7DE1-065F-4473-A4E3-6384D1293730}"/>
              </a:ext>
            </a:extLst>
          </p:cNvPr>
          <p:cNvPicPr>
            <a:picLocks noGrp="1"/>
          </p:cNvPicPr>
          <p:nvPr>
            <p:ph sz="half" idx="1"/>
          </p:nvPr>
        </p:nvPicPr>
        <p:blipFill>
          <a:blip r:embed="rId2"/>
          <a:stretch>
            <a:fillRect/>
          </a:stretch>
        </p:blipFill>
        <p:spPr>
          <a:xfrm>
            <a:off x="1065213" y="2510422"/>
            <a:ext cx="4648200" cy="2827756"/>
          </a:xfrm>
          <a:prstGeom prst="rect">
            <a:avLst/>
          </a:prstGeom>
          <a:noFill/>
          <a:ln>
            <a:noFill/>
          </a:ln>
        </p:spPr>
      </p:pic>
      <p:pic>
        <p:nvPicPr>
          <p:cNvPr id="8" name="صورة 8" descr="D:\project 1\GP1\صور\11.png">
            <a:extLst>
              <a:ext uri="{FF2B5EF4-FFF2-40B4-BE49-F238E27FC236}">
                <a16:creationId xmlns:a16="http://schemas.microsoft.com/office/drawing/2014/main" id="{59109B40-6AB6-4422-8218-B10CD66FF172}"/>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18213" y="2510422"/>
            <a:ext cx="4648200" cy="2827756"/>
          </a:xfrm>
          <a:prstGeom prst="rect">
            <a:avLst/>
          </a:prstGeom>
          <a:noFill/>
          <a:ln>
            <a:noFill/>
          </a:ln>
        </p:spPr>
      </p:pic>
    </p:spTree>
    <p:extLst>
      <p:ext uri="{BB962C8B-B14F-4D97-AF65-F5344CB8AC3E}">
        <p14:creationId xmlns:p14="http://schemas.microsoft.com/office/powerpoint/2010/main" val="331616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Population</a:t>
            </a:r>
          </a:p>
        </p:txBody>
      </p:sp>
      <p:sp>
        <p:nvSpPr>
          <p:cNvPr id="7" name="TextBox 6">
            <a:extLst>
              <a:ext uri="{FF2B5EF4-FFF2-40B4-BE49-F238E27FC236}">
                <a16:creationId xmlns:a16="http://schemas.microsoft.com/office/drawing/2014/main" id="{2FF86D47-0C0D-4DE6-8D9C-A1FF3A224B65}"/>
              </a:ext>
            </a:extLst>
          </p:cNvPr>
          <p:cNvSpPr txBox="1"/>
          <p:nvPr/>
        </p:nvSpPr>
        <p:spPr>
          <a:xfrm>
            <a:off x="1293812" y="1981200"/>
            <a:ext cx="9372600" cy="3046988"/>
          </a:xfrm>
          <a:prstGeom prst="rect">
            <a:avLst/>
          </a:prstGeom>
          <a:noFill/>
        </p:spPr>
        <p:txBody>
          <a:bodyPr wrap="square" rtlCol="0">
            <a:spAutoFit/>
          </a:bodyPr>
          <a:lstStyle/>
          <a:p>
            <a:r>
              <a:rPr lang="en-US" sz="2400" dirty="0"/>
              <a:t>According to master plan from Municipality the neighborhood consists of 10 buildings, with 379 apartments, which are planned for 5 persons for each.</a:t>
            </a:r>
          </a:p>
          <a:p>
            <a:endParaRPr lang="en-US" sz="2400" dirty="0"/>
          </a:p>
          <a:p>
            <a:pPr lvl="0"/>
            <a:r>
              <a:rPr lang="en-US" sz="2400" dirty="0"/>
              <a:t>Total population = No. of apartment * No. of capita per apartment</a:t>
            </a:r>
          </a:p>
          <a:p>
            <a:r>
              <a:rPr lang="en-US" sz="2400" dirty="0"/>
              <a:t>                              = 379 * 5 </a:t>
            </a:r>
          </a:p>
          <a:p>
            <a:r>
              <a:rPr lang="en-US" sz="2400" dirty="0"/>
              <a:t>                              = 1895 capita</a:t>
            </a:r>
          </a:p>
          <a:p>
            <a:endParaRPr lang="en-US" sz="2400" dirty="0"/>
          </a:p>
        </p:txBody>
      </p:sp>
    </p:spTree>
    <p:extLst>
      <p:ext uri="{BB962C8B-B14F-4D97-AF65-F5344CB8AC3E}">
        <p14:creationId xmlns:p14="http://schemas.microsoft.com/office/powerpoint/2010/main" val="53397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Land Use</a:t>
            </a:r>
          </a:p>
        </p:txBody>
      </p:sp>
      <p:sp>
        <p:nvSpPr>
          <p:cNvPr id="3" name="TextBox 2">
            <a:extLst>
              <a:ext uri="{FF2B5EF4-FFF2-40B4-BE49-F238E27FC236}">
                <a16:creationId xmlns:a16="http://schemas.microsoft.com/office/drawing/2014/main" id="{1A8E59EA-8565-4AB2-A569-9369E9B66FD7}"/>
              </a:ext>
            </a:extLst>
          </p:cNvPr>
          <p:cNvSpPr txBox="1"/>
          <p:nvPr/>
        </p:nvSpPr>
        <p:spPr>
          <a:xfrm>
            <a:off x="1217612" y="1905000"/>
            <a:ext cx="9372600" cy="4278094"/>
          </a:xfrm>
          <a:prstGeom prst="rect">
            <a:avLst/>
          </a:prstGeom>
          <a:noFill/>
        </p:spPr>
        <p:txBody>
          <a:bodyPr wrap="square" rtlCol="0">
            <a:spAutoFit/>
          </a:bodyPr>
          <a:lstStyle/>
          <a:p>
            <a:r>
              <a:rPr lang="en-US" sz="2400" dirty="0"/>
              <a:t>The land use patterns in this neighborhood is residential</a:t>
            </a:r>
          </a:p>
          <a:p>
            <a:endParaRPr lang="en-US" sz="2400" dirty="0"/>
          </a:p>
          <a:p>
            <a:r>
              <a:rPr lang="en-US" sz="2800" b="1" dirty="0"/>
              <a:t>Climate</a:t>
            </a:r>
          </a:p>
          <a:p>
            <a:endParaRPr lang="en-US" sz="2800" b="1" dirty="0"/>
          </a:p>
          <a:p>
            <a:pPr marL="342900" indent="-342900">
              <a:buFont typeface="Arial" panose="020B0604020202020204" pitchFamily="34" charset="0"/>
              <a:buChar char="•"/>
            </a:pPr>
            <a:r>
              <a:rPr lang="en-US" sz="2400" dirty="0"/>
              <a:t>The city is characterized by its Mediterranean climate, In summer, the average temperature is about 22 degree, with a humidity percentage of 55%. On the other hand, the average temperature drops to 8.5 degree in winter</a:t>
            </a:r>
          </a:p>
          <a:p>
            <a:endParaRPr lang="en-US" sz="2400" dirty="0"/>
          </a:p>
          <a:p>
            <a:pPr marL="342900" indent="-342900">
              <a:buFont typeface="Arial" panose="020B0604020202020204" pitchFamily="34" charset="0"/>
              <a:buChar char="•"/>
            </a:pPr>
            <a:r>
              <a:rPr lang="en-US" sz="2400" dirty="0"/>
              <a:t>Rawabi has an average annual precipitation of 600 mm</a:t>
            </a:r>
          </a:p>
          <a:p>
            <a:endParaRPr lang="en-US" sz="2400" b="1" dirty="0"/>
          </a:p>
        </p:txBody>
      </p:sp>
    </p:spTree>
    <p:extLst>
      <p:ext uri="{BB962C8B-B14F-4D97-AF65-F5344CB8AC3E}">
        <p14:creationId xmlns:p14="http://schemas.microsoft.com/office/powerpoint/2010/main" val="4046713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FB60852-087E-47C4-9755-F20B71E73FDF}"/>
                  </a:ext>
                </a:extLst>
              </p:cNvPr>
              <p:cNvSpPr txBox="1"/>
              <p:nvPr/>
            </p:nvSpPr>
            <p:spPr>
              <a:xfrm>
                <a:off x="1141412" y="1143000"/>
                <a:ext cx="9601200" cy="3792192"/>
              </a:xfrm>
              <a:prstGeom prst="rect">
                <a:avLst/>
              </a:prstGeom>
              <a:noFill/>
            </p:spPr>
            <p:txBody>
              <a:bodyPr wrap="square" rtlCol="0">
                <a:spAutoFit/>
              </a:bodyPr>
              <a:lstStyle/>
              <a:p>
                <a:r>
                  <a:rPr lang="en-US" sz="2800" b="1" dirty="0"/>
                  <a:t>Topography</a:t>
                </a:r>
              </a:p>
              <a:p>
                <a:endParaRPr lang="en-US" sz="2800" b="1" dirty="0"/>
              </a:p>
              <a:p>
                <a:r>
                  <a:rPr lang="en-US" sz="2400" dirty="0"/>
                  <a:t>The elevation of the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6</m:t>
                        </m:r>
                      </m:e>
                      <m:sup>
                        <m:r>
                          <a:rPr lang="en-US" sz="2400" b="0" i="1" smtClean="0">
                            <a:latin typeface="Cambria Math" panose="02040503050406030204" pitchFamily="18" charset="0"/>
                          </a:rPr>
                          <m:t>𝑡</m:t>
                        </m:r>
                        <m:r>
                          <a:rPr lang="en-US" sz="2400" b="0" i="1" smtClean="0">
                            <a:latin typeface="Cambria Math" panose="02040503050406030204" pitchFamily="18" charset="0"/>
                          </a:rPr>
                          <m:t>h</m:t>
                        </m:r>
                      </m:sup>
                    </m:sSup>
                  </m:oMath>
                </a14:m>
                <a:r>
                  <a:rPr lang="en-US" sz="2400" dirty="0"/>
                  <a:t> neighborhood is within 645 m to 675 m above mean sea level.</a:t>
                </a:r>
              </a:p>
              <a:p>
                <a:endParaRPr lang="en-US" sz="2400" b="1" dirty="0"/>
              </a:p>
              <a:p>
                <a:r>
                  <a:rPr lang="en-US" sz="2800" b="1" dirty="0"/>
                  <a:t>Water resources </a:t>
                </a:r>
              </a:p>
              <a:p>
                <a:endParaRPr lang="en-US" sz="2800" b="1" dirty="0"/>
              </a:p>
              <a:p>
                <a:r>
                  <a:rPr lang="en-US" sz="2400" dirty="0"/>
                  <a:t>Rawabi city take water from the reservoir existing in the south of the city, which is far 1240 meters from the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6</m:t>
                        </m:r>
                      </m:e>
                      <m:sup>
                        <m:r>
                          <a:rPr lang="en-US" sz="2400" i="1">
                            <a:latin typeface="Cambria Math" panose="02040503050406030204" pitchFamily="18" charset="0"/>
                          </a:rPr>
                          <m:t>𝑡</m:t>
                        </m:r>
                        <m:r>
                          <a:rPr lang="en-US" sz="2400" i="1">
                            <a:latin typeface="Cambria Math" panose="02040503050406030204" pitchFamily="18" charset="0"/>
                          </a:rPr>
                          <m:t>h</m:t>
                        </m:r>
                      </m:sup>
                    </m:sSup>
                  </m:oMath>
                </a14:m>
                <a:r>
                  <a:rPr lang="en-US" sz="2400" dirty="0"/>
                  <a:t> neighborhood .</a:t>
                </a:r>
              </a:p>
            </p:txBody>
          </p:sp>
        </mc:Choice>
        <mc:Fallback xmlns="">
          <p:sp>
            <p:nvSpPr>
              <p:cNvPr id="3" name="TextBox 2">
                <a:extLst>
                  <a:ext uri="{FF2B5EF4-FFF2-40B4-BE49-F238E27FC236}">
                    <a16:creationId xmlns:a16="http://schemas.microsoft.com/office/drawing/2014/main" xmlns="" xmlns:a14="http://schemas.microsoft.com/office/drawing/2010/main" id="{EFB60852-087E-47C4-9755-F20B71E73FDF}"/>
                  </a:ext>
                </a:extLst>
              </p:cNvPr>
              <p:cNvSpPr txBox="1">
                <a:spLocks noRot="1" noChangeAspect="1" noMove="1" noResize="1" noEditPoints="1" noAdjustHandles="1" noChangeArrowheads="1" noChangeShapeType="1" noTextEdit="1"/>
              </p:cNvSpPr>
              <p:nvPr/>
            </p:nvSpPr>
            <p:spPr>
              <a:xfrm>
                <a:off x="1141412" y="1143000"/>
                <a:ext cx="9601200" cy="3792192"/>
              </a:xfrm>
              <a:prstGeom prst="rect">
                <a:avLst/>
              </a:prstGeom>
              <a:blipFill>
                <a:blip r:embed="rId2"/>
                <a:stretch>
                  <a:fillRect l="-1270" t="-1929" r="-1460"/>
                </a:stretch>
              </a:blipFill>
            </p:spPr>
            <p:txBody>
              <a:bodyPr/>
              <a:lstStyle/>
              <a:p>
                <a:r>
                  <a:rPr lang="en-US">
                    <a:noFill/>
                  </a:rPr>
                  <a:t> </a:t>
                </a:r>
              </a:p>
            </p:txBody>
          </p:sp>
        </mc:Fallback>
      </mc:AlternateContent>
    </p:spTree>
    <p:extLst>
      <p:ext uri="{BB962C8B-B14F-4D97-AF65-F5344CB8AC3E}">
        <p14:creationId xmlns:p14="http://schemas.microsoft.com/office/powerpoint/2010/main" val="2377618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eometric design templat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Geometric design slides.potx" id="{F67263A8-1AB1-4C27-90C5-8DFF5AB0A457}" vid="{97C8510C-5076-4DB0-83F7-452F3E0654AF}"/>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Geometric design presentation</Template>
  <TotalTime>385</TotalTime>
  <Words>878</Words>
  <Application>Microsoft Office PowerPoint</Application>
  <PresentationFormat>Custom</PresentationFormat>
  <Paragraphs>107</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Cambria Math</vt:lpstr>
      <vt:lpstr>Palatino Linotype</vt:lpstr>
      <vt:lpstr>Times New Roman</vt:lpstr>
      <vt:lpstr>Wingdings</vt:lpstr>
      <vt:lpstr>Wingdings 2</vt:lpstr>
      <vt:lpstr>Geometric design template</vt:lpstr>
      <vt:lpstr>Design of water and wastewater  networks  for the 6^th neighborhood of Rawabi city </vt:lpstr>
      <vt:lpstr>Outline</vt:lpstr>
      <vt:lpstr>Introduction </vt:lpstr>
      <vt:lpstr>Objectives</vt:lpstr>
      <vt:lpstr>PowerPoint Presentation</vt:lpstr>
      <vt:lpstr>Location</vt:lpstr>
      <vt:lpstr>Population</vt:lpstr>
      <vt:lpstr>Land Use</vt:lpstr>
      <vt:lpstr>PowerPoint Presentation</vt:lpstr>
      <vt:lpstr>MODELING ,  ANALYSIS AND DESIGN</vt:lpstr>
      <vt:lpstr>Thirdly, we drew the nodes, manholes and pipes of the networks on the map.  Fourthly, we inserted the elevation of nodes and manholes manually in the programs.  Finally, we calculated the demand for each node and manhole, and then we inserted these values in programs</vt:lpstr>
      <vt:lpstr>  Water demand represents the necessary minimum amount of water sufficient to meet the basic needs for drinking and residential water losses</vt:lpstr>
      <vt:lpstr>From master plan and some assumption; • The neighborhood has 10 buildings with number of floors &amp; apartments.  • Total number of apartments = 379  • Each apartment has population equal 5 capita. • Total population = No. of apartment * No. of capita per apartment                             = 379 * 5                              = 1895 capita • The consumption per capita equal 120 L/capita.day including all losses in the network • Maximum hour factor in WaterCad = 1.8  </vt:lpstr>
      <vt:lpstr> Total demand for WDN = Total population * 120 L/c. d * maximum hour factor                                     = 1895 * 120 * 1.8 * 10^(-3)                                     = 409.32 m^3/day  Peak factor in SewerCad (PK) = (3-4) (PK) =5/P^(1/6) P: population in thousands            = 4.49 &gt; 4 so we take PK = 4  </vt:lpstr>
      <vt:lpstr> Return fraction of wastewater (RF) = (0.8-0.85), we take 0.85  Infiltration rate (IR) = 20%   Total demand for WWCN = (Total population *120 L/c. d * RF* PF +Total population*120 L/c. d * RF * IR) * 10^(-3)                                            = 1895 * 120 * 0.85 * 4 + 1895 * 120 * 0.85 * 0.2                                            = 811.818 m^3/day </vt:lpstr>
      <vt:lpstr>Wastewater collection network</vt:lpstr>
      <vt:lpstr>  Water distribution network </vt:lpstr>
      <vt:lpstr>  Water distribution network </vt:lpstr>
      <vt:lpstr>Results and Conclusions</vt:lpstr>
      <vt:lpstr>Results and Conclusions</vt:lpstr>
      <vt:lpstr>Results and Conclusions</vt:lpstr>
      <vt:lpstr>Results and Conclusions</vt:lpstr>
      <vt:lpstr>Results and Conclusions</vt:lpstr>
      <vt:lpstr>Results and 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water distribution network &amp; wastewater collection network  for sixth neighborhood of Rawabi city</dc:title>
  <dc:creator>hisham soft</dc:creator>
  <cp:lastModifiedBy>lab</cp:lastModifiedBy>
  <cp:revision>30</cp:revision>
  <dcterms:created xsi:type="dcterms:W3CDTF">2020-01-03T21:25:26Z</dcterms:created>
  <dcterms:modified xsi:type="dcterms:W3CDTF">2020-12-09T10:57:42Z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