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2"/>
  </p:notesMasterIdLst>
  <p:sldIdLst>
    <p:sldId id="256" r:id="rId2"/>
    <p:sldId id="258" r:id="rId3"/>
    <p:sldId id="263" r:id="rId4"/>
    <p:sldId id="290" r:id="rId5"/>
    <p:sldId id="269" r:id="rId6"/>
    <p:sldId id="264" r:id="rId7"/>
    <p:sldId id="271" r:id="rId8"/>
    <p:sldId id="272" r:id="rId9"/>
    <p:sldId id="284" r:id="rId10"/>
    <p:sldId id="283" r:id="rId11"/>
    <p:sldId id="273" r:id="rId12"/>
    <p:sldId id="285" r:id="rId13"/>
    <p:sldId id="286" r:id="rId14"/>
    <p:sldId id="287" r:id="rId15"/>
    <p:sldId id="288" r:id="rId16"/>
    <p:sldId id="289" r:id="rId17"/>
    <p:sldId id="282" r:id="rId18"/>
    <p:sldId id="265" r:id="rId19"/>
    <p:sldId id="266" r:id="rId20"/>
    <p:sldId id="267" r:id="rId21"/>
  </p:sldIdLst>
  <p:sldSz cx="18288000" cy="10287000"/>
  <p:notesSz cx="6858000" cy="9144000"/>
  <p:embeddedFontLst>
    <p:embeddedFont>
      <p:font typeface="Montserrat" panose="00000500000000000000" pitchFamily="2" charset="0"/>
      <p:regular r:id="rId23"/>
      <p:bold r:id="rId24"/>
      <p:italic r:id="rId25"/>
      <p:boldItalic r:id="rId26"/>
    </p:embeddedFont>
    <p:embeddedFont>
      <p:font typeface="Montserrat Classic" panose="020B0604020202020204" charset="0"/>
      <p:regular r:id="rId27"/>
    </p:embeddedFont>
    <p:embeddedFont>
      <p:font typeface="Montserrat Classic Bold" panose="020B0604020202020204" charset="0"/>
      <p:regular r:id="rId2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04" autoAdjust="0"/>
    <p:restoredTop sz="94622" autoAdjust="0"/>
  </p:normalViewPr>
  <p:slideViewPr>
    <p:cSldViewPr>
      <p:cViewPr varScale="1">
        <p:scale>
          <a:sx n="54" d="100"/>
          <a:sy n="54" d="100"/>
        </p:scale>
        <p:origin x="773" y="29"/>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D45664-7553-49DE-BDA2-6D6FF7B89D5B}" type="datetimeFigureOut">
              <a:rPr lang="en-US" smtClean="0"/>
              <a:t>7/4/2024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38BFDA-240C-4100-B993-1E5FC39DD64B}" type="slidenum">
              <a:rPr lang="en-US" smtClean="0"/>
              <a:t>‹#›</a:t>
            </a:fld>
            <a:endParaRPr lang="en-US" dirty="0"/>
          </a:p>
        </p:txBody>
      </p:sp>
    </p:spTree>
    <p:extLst>
      <p:ext uri="{BB962C8B-B14F-4D97-AF65-F5344CB8AC3E}">
        <p14:creationId xmlns:p14="http://schemas.microsoft.com/office/powerpoint/2010/main" val="6876096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38BFDA-240C-4100-B993-1E5FC39DD64B}" type="slidenum">
              <a:rPr lang="en-US" smtClean="0"/>
              <a:t>5</a:t>
            </a:fld>
            <a:endParaRPr lang="en-US" dirty="0"/>
          </a:p>
        </p:txBody>
      </p:sp>
    </p:spTree>
    <p:extLst>
      <p:ext uri="{BB962C8B-B14F-4D97-AF65-F5344CB8AC3E}">
        <p14:creationId xmlns:p14="http://schemas.microsoft.com/office/powerpoint/2010/main" val="5601388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7/4/2024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7/4/2024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7/4/2024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7/4/2024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7/4/2024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7/4/2024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7.sv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0.png"/><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40.png"/><Relationship Id="rId18" Type="http://schemas.openxmlformats.org/officeDocument/2006/relationships/image" Target="../media/image22.png"/><Relationship Id="rId3" Type="http://schemas.openxmlformats.org/officeDocument/2006/relationships/image" Target="../media/image33.png"/><Relationship Id="rId21" Type="http://schemas.openxmlformats.org/officeDocument/2006/relationships/image" Target="../media/image21.png"/><Relationship Id="rId7" Type="http://schemas.openxmlformats.org/officeDocument/2006/relationships/image" Target="../media/image36.png"/><Relationship Id="rId12" Type="http://schemas.openxmlformats.org/officeDocument/2006/relationships/image" Target="../media/image24.png"/><Relationship Id="rId17" Type="http://schemas.openxmlformats.org/officeDocument/2006/relationships/image" Target="../media/image43.png"/><Relationship Id="rId2" Type="http://schemas.openxmlformats.org/officeDocument/2006/relationships/image" Target="../media/image1.jpeg"/><Relationship Id="rId16" Type="http://schemas.openxmlformats.org/officeDocument/2006/relationships/image" Target="../media/image28.png"/><Relationship Id="rId20"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35.png"/><Relationship Id="rId11" Type="http://schemas.openxmlformats.org/officeDocument/2006/relationships/image" Target="../media/image39.png"/><Relationship Id="rId5" Type="http://schemas.openxmlformats.org/officeDocument/2006/relationships/image" Target="../media/image34.png"/><Relationship Id="rId15" Type="http://schemas.openxmlformats.org/officeDocument/2006/relationships/image" Target="../media/image42.png"/><Relationship Id="rId10" Type="http://schemas.openxmlformats.org/officeDocument/2006/relationships/image" Target="../media/image20.png"/><Relationship Id="rId19" Type="http://schemas.openxmlformats.org/officeDocument/2006/relationships/image" Target="../media/image44.png"/><Relationship Id="rId4" Type="http://schemas.openxmlformats.org/officeDocument/2006/relationships/image" Target="../media/image30.png"/><Relationship Id="rId9" Type="http://schemas.openxmlformats.org/officeDocument/2006/relationships/image" Target="../media/image38.png"/><Relationship Id="rId14" Type="http://schemas.openxmlformats.org/officeDocument/2006/relationships/image" Target="../media/image41.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5.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2888" b="-12888"/>
            </a:stretch>
          </a:blipFill>
        </p:spPr>
      </p:sp>
      <p:grpSp>
        <p:nvGrpSpPr>
          <p:cNvPr id="3" name="Group 3"/>
          <p:cNvGrpSpPr/>
          <p:nvPr/>
        </p:nvGrpSpPr>
        <p:grpSpPr>
          <a:xfrm>
            <a:off x="753551" y="733272"/>
            <a:ext cx="9657676" cy="8840156"/>
            <a:chOff x="0" y="0"/>
            <a:chExt cx="2543586" cy="2328272"/>
          </a:xfrm>
        </p:grpSpPr>
        <p:sp>
          <p:nvSpPr>
            <p:cNvPr id="4" name="Freeform 4"/>
            <p:cNvSpPr/>
            <p:nvPr/>
          </p:nvSpPr>
          <p:spPr>
            <a:xfrm>
              <a:off x="0" y="0"/>
              <a:ext cx="2543586" cy="2328272"/>
            </a:xfrm>
            <a:custGeom>
              <a:avLst/>
              <a:gdLst/>
              <a:ahLst/>
              <a:cxnLst/>
              <a:rect l="l" t="t" r="r" b="b"/>
              <a:pathLst>
                <a:path w="2543586" h="2328272">
                  <a:moveTo>
                    <a:pt x="47296" y="0"/>
                  </a:moveTo>
                  <a:lnTo>
                    <a:pt x="2496289" y="0"/>
                  </a:lnTo>
                  <a:cubicBezTo>
                    <a:pt x="2522410" y="0"/>
                    <a:pt x="2543586" y="21175"/>
                    <a:pt x="2543586" y="47296"/>
                  </a:cubicBezTo>
                  <a:lnTo>
                    <a:pt x="2543586" y="2280975"/>
                  </a:lnTo>
                  <a:cubicBezTo>
                    <a:pt x="2543586" y="2293519"/>
                    <a:pt x="2538603" y="2305549"/>
                    <a:pt x="2529733" y="2314419"/>
                  </a:cubicBezTo>
                  <a:cubicBezTo>
                    <a:pt x="2520863" y="2323289"/>
                    <a:pt x="2508833" y="2328272"/>
                    <a:pt x="2496289" y="2328272"/>
                  </a:cubicBezTo>
                  <a:lnTo>
                    <a:pt x="47296" y="2328272"/>
                  </a:lnTo>
                  <a:cubicBezTo>
                    <a:pt x="34753" y="2328272"/>
                    <a:pt x="22723" y="2323289"/>
                    <a:pt x="13853" y="2314419"/>
                  </a:cubicBezTo>
                  <a:cubicBezTo>
                    <a:pt x="4983" y="2305549"/>
                    <a:pt x="0" y="2293519"/>
                    <a:pt x="0" y="2280975"/>
                  </a:cubicBezTo>
                  <a:lnTo>
                    <a:pt x="0" y="47296"/>
                  </a:lnTo>
                  <a:cubicBezTo>
                    <a:pt x="0" y="34753"/>
                    <a:pt x="4983" y="22723"/>
                    <a:pt x="13853" y="13853"/>
                  </a:cubicBezTo>
                  <a:cubicBezTo>
                    <a:pt x="22723" y="4983"/>
                    <a:pt x="34753" y="0"/>
                    <a:pt x="47296" y="0"/>
                  </a:cubicBezTo>
                  <a:close/>
                </a:path>
              </a:pathLst>
            </a:custGeom>
            <a:gradFill rotWithShape="1">
              <a:gsLst>
                <a:gs pos="0">
                  <a:srgbClr val="4FB6E8">
                    <a:alpha val="100000"/>
                  </a:srgbClr>
                </a:gs>
                <a:gs pos="50000">
                  <a:srgbClr val="2B69B4">
                    <a:alpha val="100000"/>
                  </a:srgbClr>
                </a:gs>
                <a:gs pos="100000">
                  <a:srgbClr val="1C5396">
                    <a:alpha val="100000"/>
                  </a:srgbClr>
                </a:gs>
              </a:gsLst>
              <a:path path="circle">
                <a:fillToRect r="100000" b="100000"/>
              </a:path>
              <a:tileRect l="-100000" t="-100000"/>
            </a:gradFill>
            <a:ln w="85725" cap="rnd">
              <a:solidFill>
                <a:srgbClr val="FFFFFF"/>
              </a:solidFill>
              <a:prstDash val="solid"/>
              <a:round/>
            </a:ln>
          </p:spPr>
        </p:sp>
        <p:sp>
          <p:nvSpPr>
            <p:cNvPr id="5" name="TextBox 5"/>
            <p:cNvSpPr txBox="1"/>
            <p:nvPr/>
          </p:nvSpPr>
          <p:spPr>
            <a:xfrm>
              <a:off x="0" y="-95250"/>
              <a:ext cx="2543586" cy="2423522"/>
            </a:xfrm>
            <a:prstGeom prst="rect">
              <a:avLst/>
            </a:prstGeom>
          </p:spPr>
          <p:txBody>
            <a:bodyPr lIns="50800" tIns="50800" rIns="50800" bIns="50800" rtlCol="0" anchor="ctr"/>
            <a:lstStyle/>
            <a:p>
              <a:pPr algn="ctr">
                <a:lnSpc>
                  <a:spcPts val="3706"/>
                </a:lnSpc>
              </a:pPr>
              <a:endParaRPr dirty="0"/>
            </a:p>
          </p:txBody>
        </p:sp>
      </p:grpSp>
      <p:sp>
        <p:nvSpPr>
          <p:cNvPr id="7" name="Freeform 7"/>
          <p:cNvSpPr/>
          <p:nvPr/>
        </p:nvSpPr>
        <p:spPr>
          <a:xfrm>
            <a:off x="8938823" y="1602263"/>
            <a:ext cx="8320477" cy="11093969"/>
          </a:xfrm>
          <a:custGeom>
            <a:avLst/>
            <a:gdLst/>
            <a:ahLst/>
            <a:cxnLst/>
            <a:rect l="l" t="t" r="r" b="b"/>
            <a:pathLst>
              <a:path w="8320477" h="11093969">
                <a:moveTo>
                  <a:pt x="0" y="0"/>
                </a:moveTo>
                <a:lnTo>
                  <a:pt x="8320477" y="0"/>
                </a:lnTo>
                <a:lnTo>
                  <a:pt x="8320477" y="11093968"/>
                </a:lnTo>
                <a:lnTo>
                  <a:pt x="0" y="11093968"/>
                </a:lnTo>
                <a:lnTo>
                  <a:pt x="0" y="0"/>
                </a:lnTo>
                <a:close/>
              </a:path>
            </a:pathLst>
          </a:custGeom>
          <a:blipFill>
            <a:blip r:embed="rId3"/>
            <a:stretch>
              <a:fillRect/>
            </a:stretch>
          </a:blipFill>
        </p:spPr>
      </p:sp>
      <p:sp>
        <p:nvSpPr>
          <p:cNvPr id="8" name="Freeform 8"/>
          <p:cNvSpPr/>
          <p:nvPr/>
        </p:nvSpPr>
        <p:spPr>
          <a:xfrm flipH="1" flipV="1">
            <a:off x="16780899" y="292042"/>
            <a:ext cx="1507101" cy="1969820"/>
          </a:xfrm>
          <a:custGeom>
            <a:avLst/>
            <a:gdLst/>
            <a:ahLst/>
            <a:cxnLst/>
            <a:rect l="l" t="t" r="r" b="b"/>
            <a:pathLst>
              <a:path w="1507101" h="1969820">
                <a:moveTo>
                  <a:pt x="1507101" y="1969820"/>
                </a:moveTo>
                <a:lnTo>
                  <a:pt x="0" y="1969820"/>
                </a:lnTo>
                <a:lnTo>
                  <a:pt x="0" y="0"/>
                </a:lnTo>
                <a:lnTo>
                  <a:pt x="1507101" y="0"/>
                </a:lnTo>
                <a:lnTo>
                  <a:pt x="1507101" y="1969820"/>
                </a:lnTo>
                <a:close/>
              </a:path>
            </a:pathLst>
          </a:custGeom>
          <a:blipFill>
            <a:blip r:embed="rId4"/>
            <a:stretch>
              <a:fillRect l="-321036" b="-144015"/>
            </a:stretch>
          </a:blipFill>
        </p:spPr>
      </p:sp>
      <p:sp>
        <p:nvSpPr>
          <p:cNvPr id="9" name="Freeform 9"/>
          <p:cNvSpPr/>
          <p:nvPr/>
        </p:nvSpPr>
        <p:spPr>
          <a:xfrm>
            <a:off x="8508993" y="-337515"/>
            <a:ext cx="3280331" cy="3284437"/>
          </a:xfrm>
          <a:custGeom>
            <a:avLst/>
            <a:gdLst/>
            <a:ahLst/>
            <a:cxnLst/>
            <a:rect l="l" t="t" r="r" b="b"/>
            <a:pathLst>
              <a:path w="3280331" h="3284437">
                <a:moveTo>
                  <a:pt x="0" y="0"/>
                </a:moveTo>
                <a:lnTo>
                  <a:pt x="3280331" y="0"/>
                </a:lnTo>
                <a:lnTo>
                  <a:pt x="3280331" y="3284437"/>
                </a:lnTo>
                <a:lnTo>
                  <a:pt x="0" y="3284437"/>
                </a:lnTo>
                <a:lnTo>
                  <a:pt x="0" y="0"/>
                </a:lnTo>
                <a:close/>
              </a:path>
            </a:pathLst>
          </a:custGeom>
          <a:blipFill>
            <a:blip r:embed="rId5"/>
            <a:stretch>
              <a:fillRect/>
            </a:stretch>
          </a:blipFill>
        </p:spPr>
      </p:sp>
      <p:sp>
        <p:nvSpPr>
          <p:cNvPr id="10" name="Freeform 10"/>
          <p:cNvSpPr/>
          <p:nvPr/>
        </p:nvSpPr>
        <p:spPr>
          <a:xfrm>
            <a:off x="-274112" y="7003875"/>
            <a:ext cx="1302812" cy="2254425"/>
          </a:xfrm>
          <a:custGeom>
            <a:avLst/>
            <a:gdLst/>
            <a:ahLst/>
            <a:cxnLst/>
            <a:rect l="l" t="t" r="r" b="b"/>
            <a:pathLst>
              <a:path w="1302812" h="2254425">
                <a:moveTo>
                  <a:pt x="0" y="0"/>
                </a:moveTo>
                <a:lnTo>
                  <a:pt x="1302812" y="0"/>
                </a:lnTo>
                <a:lnTo>
                  <a:pt x="1302812" y="2254425"/>
                </a:lnTo>
                <a:lnTo>
                  <a:pt x="0" y="2254425"/>
                </a:lnTo>
                <a:lnTo>
                  <a:pt x="0" y="0"/>
                </a:lnTo>
                <a:close/>
              </a:path>
            </a:pathLst>
          </a:custGeom>
          <a:blipFill>
            <a:blip r:embed="rId6"/>
            <a:stretch>
              <a:fillRect l="-236784" t="-125652"/>
            </a:stretch>
          </a:blipFill>
        </p:spPr>
      </p:sp>
      <p:sp>
        <p:nvSpPr>
          <p:cNvPr id="11" name="TextBox 11"/>
          <p:cNvSpPr txBox="1"/>
          <p:nvPr/>
        </p:nvSpPr>
        <p:spPr>
          <a:xfrm>
            <a:off x="2023959" y="7508167"/>
            <a:ext cx="5737934" cy="411010"/>
          </a:xfrm>
          <a:prstGeom prst="rect">
            <a:avLst/>
          </a:prstGeom>
        </p:spPr>
        <p:txBody>
          <a:bodyPr lIns="0" tIns="0" rIns="0" bIns="0" rtlCol="0" anchor="t">
            <a:spAutoFit/>
          </a:bodyPr>
          <a:lstStyle/>
          <a:p>
            <a:pPr algn="l">
              <a:lnSpc>
                <a:spcPts val="3645"/>
              </a:lnSpc>
            </a:pPr>
            <a:r>
              <a:rPr lang="en-US" sz="2604" dirty="0">
                <a:solidFill>
                  <a:srgbClr val="FFFFFF"/>
                </a:solidFill>
                <a:latin typeface="Montserrat Classic"/>
              </a:rPr>
              <a:t>By Yousef Taha, Yazeed Rashed</a:t>
            </a:r>
          </a:p>
        </p:txBody>
      </p:sp>
      <p:sp>
        <p:nvSpPr>
          <p:cNvPr id="12" name="TextBox 12"/>
          <p:cNvSpPr txBox="1"/>
          <p:nvPr/>
        </p:nvSpPr>
        <p:spPr>
          <a:xfrm>
            <a:off x="1028700" y="2769152"/>
            <a:ext cx="9312773" cy="3781676"/>
          </a:xfrm>
          <a:prstGeom prst="rect">
            <a:avLst/>
          </a:prstGeom>
        </p:spPr>
        <p:txBody>
          <a:bodyPr wrap="square" lIns="0" tIns="0" rIns="0" bIns="0" rtlCol="0" anchor="t">
            <a:spAutoFit/>
          </a:bodyPr>
          <a:lstStyle/>
          <a:p>
            <a:pPr marL="0" lvl="0" indent="0" algn="l">
              <a:lnSpc>
                <a:spcPts val="10270"/>
              </a:lnSpc>
            </a:pPr>
            <a:r>
              <a:rPr lang="en-US" sz="6000" u="none" strike="noStrike" dirty="0">
                <a:solidFill>
                  <a:srgbClr val="FFFFFF"/>
                </a:solidFill>
                <a:latin typeface="Montserrat Classic Bold"/>
              </a:rPr>
              <a:t>Optimizing Pneumo</a:t>
            </a:r>
            <a:r>
              <a:rPr lang="en-US" sz="6000" dirty="0">
                <a:solidFill>
                  <a:srgbClr val="FFFFFF"/>
                </a:solidFill>
                <a:latin typeface="Montserrat Classic Bold"/>
              </a:rPr>
              <a:t>nia Detection from Chest X-ray </a:t>
            </a:r>
            <a:endParaRPr lang="en-US" sz="6000" u="none" strike="noStrike" dirty="0">
              <a:solidFill>
                <a:srgbClr val="FFFFFF"/>
              </a:solidFill>
              <a:latin typeface="Montserrat Classic Bold"/>
            </a:endParaRPr>
          </a:p>
        </p:txBody>
      </p:sp>
      <p:sp>
        <p:nvSpPr>
          <p:cNvPr id="14" name="TextBox 14"/>
          <p:cNvSpPr txBox="1"/>
          <p:nvPr/>
        </p:nvSpPr>
        <p:spPr>
          <a:xfrm>
            <a:off x="2023959" y="8063146"/>
            <a:ext cx="5737934" cy="411010"/>
          </a:xfrm>
          <a:prstGeom prst="rect">
            <a:avLst/>
          </a:prstGeom>
        </p:spPr>
        <p:txBody>
          <a:bodyPr lIns="0" tIns="0" rIns="0" bIns="0" rtlCol="0" anchor="t">
            <a:spAutoFit/>
          </a:bodyPr>
          <a:lstStyle/>
          <a:p>
            <a:pPr algn="l">
              <a:lnSpc>
                <a:spcPts val="3645"/>
              </a:lnSpc>
            </a:pPr>
            <a:r>
              <a:rPr lang="en-US" sz="2604" dirty="0">
                <a:solidFill>
                  <a:srgbClr val="FFFFFF"/>
                </a:solidFill>
                <a:latin typeface="Montserrat Classic"/>
              </a:rPr>
              <a:t>Supervised by Dr. Adnan Salman</a:t>
            </a:r>
          </a:p>
        </p:txBody>
      </p:sp>
      <p:sp>
        <p:nvSpPr>
          <p:cNvPr id="15" name="Freeform 15"/>
          <p:cNvSpPr/>
          <p:nvPr/>
        </p:nvSpPr>
        <p:spPr>
          <a:xfrm>
            <a:off x="2023959" y="1804877"/>
            <a:ext cx="840830" cy="848252"/>
          </a:xfrm>
          <a:custGeom>
            <a:avLst/>
            <a:gdLst/>
            <a:ahLst/>
            <a:cxnLst/>
            <a:rect l="l" t="t" r="r" b="b"/>
            <a:pathLst>
              <a:path w="840830" h="848252">
                <a:moveTo>
                  <a:pt x="0" y="0"/>
                </a:moveTo>
                <a:lnTo>
                  <a:pt x="840830" y="0"/>
                </a:lnTo>
                <a:lnTo>
                  <a:pt x="840830" y="848253"/>
                </a:lnTo>
                <a:lnTo>
                  <a:pt x="0" y="848253"/>
                </a:lnTo>
                <a:lnTo>
                  <a:pt x="0" y="0"/>
                </a:lnTo>
                <a:close/>
              </a:path>
            </a:pathLst>
          </a:custGeom>
          <a:blipFill>
            <a:blip r:embed="rId7">
              <a:extLst>
                <a:ext uri="{96DAC541-7B7A-43D3-8B79-37D633B846F1}">
                  <asvg:svgBlip xmlns:asvg="http://schemas.microsoft.com/office/drawing/2016/SVG/main" r:embed="rId8"/>
                </a:ext>
              </a:extLst>
            </a:blip>
            <a:stretch>
              <a:fillRect/>
            </a:stretch>
          </a:blipFill>
          <a:ln cap="sq">
            <a:noFill/>
            <a:prstDash val="solid"/>
            <a:miter/>
          </a:ln>
        </p:spPr>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2888" b="-12888"/>
            </a:stretch>
          </a:blipFill>
        </p:spPr>
      </p:sp>
      <p:sp>
        <p:nvSpPr>
          <p:cNvPr id="3" name="Freeform 3"/>
          <p:cNvSpPr/>
          <p:nvPr/>
        </p:nvSpPr>
        <p:spPr>
          <a:xfrm rot="-5400000">
            <a:off x="15726352" y="2921253"/>
            <a:ext cx="4129085" cy="994211"/>
          </a:xfrm>
          <a:custGeom>
            <a:avLst/>
            <a:gdLst/>
            <a:ahLst/>
            <a:cxnLst/>
            <a:rect l="l" t="t" r="r" b="b"/>
            <a:pathLst>
              <a:path w="4129085" h="994211">
                <a:moveTo>
                  <a:pt x="0" y="0"/>
                </a:moveTo>
                <a:lnTo>
                  <a:pt x="4129085" y="0"/>
                </a:lnTo>
                <a:lnTo>
                  <a:pt x="4129085" y="994211"/>
                </a:lnTo>
                <a:lnTo>
                  <a:pt x="0" y="994211"/>
                </a:lnTo>
                <a:lnTo>
                  <a:pt x="0" y="0"/>
                </a:lnTo>
                <a:close/>
              </a:path>
            </a:pathLst>
          </a:custGeom>
          <a:blipFill>
            <a:blip r:embed="rId3"/>
            <a:stretch>
              <a:fillRect r="-21630" b="-396940"/>
            </a:stretch>
          </a:blipFill>
        </p:spPr>
      </p:sp>
      <p:grpSp>
        <p:nvGrpSpPr>
          <p:cNvPr id="6" name="Group 6"/>
          <p:cNvGrpSpPr/>
          <p:nvPr/>
        </p:nvGrpSpPr>
        <p:grpSpPr>
          <a:xfrm>
            <a:off x="1028700" y="2879756"/>
            <a:ext cx="15278100" cy="6348754"/>
            <a:chOff x="0" y="0"/>
            <a:chExt cx="3330671" cy="1676393"/>
          </a:xfrm>
        </p:grpSpPr>
        <p:sp>
          <p:nvSpPr>
            <p:cNvPr id="7" name="Freeform 7"/>
            <p:cNvSpPr/>
            <p:nvPr/>
          </p:nvSpPr>
          <p:spPr>
            <a:xfrm>
              <a:off x="0" y="0"/>
              <a:ext cx="3330672" cy="1676393"/>
            </a:xfrm>
            <a:custGeom>
              <a:avLst/>
              <a:gdLst/>
              <a:ahLst/>
              <a:cxnLst/>
              <a:rect l="l" t="t" r="r" b="b"/>
              <a:pathLst>
                <a:path w="3330672" h="1676393">
                  <a:moveTo>
                    <a:pt x="40560" y="0"/>
                  </a:moveTo>
                  <a:lnTo>
                    <a:pt x="3290111" y="0"/>
                  </a:lnTo>
                  <a:cubicBezTo>
                    <a:pt x="3300868" y="0"/>
                    <a:pt x="3311185" y="4273"/>
                    <a:pt x="3318792" y="11880"/>
                  </a:cubicBezTo>
                  <a:cubicBezTo>
                    <a:pt x="3326398" y="19486"/>
                    <a:pt x="3330672" y="29803"/>
                    <a:pt x="3330672" y="40560"/>
                  </a:cubicBezTo>
                  <a:lnTo>
                    <a:pt x="3330672" y="1635832"/>
                  </a:lnTo>
                  <a:cubicBezTo>
                    <a:pt x="3330672" y="1646590"/>
                    <a:pt x="3326398" y="1656906"/>
                    <a:pt x="3318792" y="1664513"/>
                  </a:cubicBezTo>
                  <a:cubicBezTo>
                    <a:pt x="3311185" y="1672119"/>
                    <a:pt x="3300868" y="1676393"/>
                    <a:pt x="3290111" y="1676393"/>
                  </a:cubicBezTo>
                  <a:lnTo>
                    <a:pt x="40560" y="1676393"/>
                  </a:lnTo>
                  <a:cubicBezTo>
                    <a:pt x="29803" y="1676393"/>
                    <a:pt x="19486" y="1672119"/>
                    <a:pt x="11880" y="1664513"/>
                  </a:cubicBezTo>
                  <a:cubicBezTo>
                    <a:pt x="4273" y="1656906"/>
                    <a:pt x="0" y="1646590"/>
                    <a:pt x="0" y="1635832"/>
                  </a:cubicBezTo>
                  <a:lnTo>
                    <a:pt x="0" y="40560"/>
                  </a:lnTo>
                  <a:cubicBezTo>
                    <a:pt x="0" y="29803"/>
                    <a:pt x="4273" y="19486"/>
                    <a:pt x="11880" y="11880"/>
                  </a:cubicBezTo>
                  <a:cubicBezTo>
                    <a:pt x="19486" y="4273"/>
                    <a:pt x="29803" y="0"/>
                    <a:pt x="40560" y="0"/>
                  </a:cubicBezTo>
                  <a:close/>
                </a:path>
              </a:pathLst>
            </a:custGeom>
            <a:gradFill rotWithShape="1">
              <a:gsLst>
                <a:gs pos="0">
                  <a:srgbClr val="4FB6E8">
                    <a:alpha val="100000"/>
                  </a:srgbClr>
                </a:gs>
                <a:gs pos="50000">
                  <a:srgbClr val="2B69B4">
                    <a:alpha val="100000"/>
                  </a:srgbClr>
                </a:gs>
                <a:gs pos="100000">
                  <a:srgbClr val="1C5396">
                    <a:alpha val="100000"/>
                  </a:srgbClr>
                </a:gs>
              </a:gsLst>
              <a:path path="circle">
                <a:fillToRect r="100000" b="100000"/>
              </a:path>
              <a:tileRect l="-100000" t="-100000"/>
            </a:gradFill>
            <a:ln w="57150" cap="rnd">
              <a:solidFill>
                <a:srgbClr val="FFFFFF"/>
              </a:solidFill>
              <a:prstDash val="solid"/>
              <a:round/>
            </a:ln>
          </p:spPr>
        </p:sp>
        <p:sp>
          <p:nvSpPr>
            <p:cNvPr id="8" name="TextBox 8"/>
            <p:cNvSpPr txBox="1"/>
            <p:nvPr/>
          </p:nvSpPr>
          <p:spPr>
            <a:xfrm>
              <a:off x="0" y="-95250"/>
              <a:ext cx="3330671" cy="1771643"/>
            </a:xfrm>
            <a:prstGeom prst="rect">
              <a:avLst/>
            </a:prstGeom>
          </p:spPr>
          <p:txBody>
            <a:bodyPr lIns="50800" tIns="50800" rIns="50800" bIns="50800" rtlCol="0" anchor="ctr"/>
            <a:lstStyle/>
            <a:p>
              <a:pPr marL="0" lvl="0" indent="0" algn="ctr">
                <a:lnSpc>
                  <a:spcPts val="3706"/>
                </a:lnSpc>
                <a:spcBef>
                  <a:spcPct val="0"/>
                </a:spcBef>
              </a:pPr>
              <a:endParaRPr dirty="0"/>
            </a:p>
          </p:txBody>
        </p:sp>
      </p:grpSp>
      <p:grpSp>
        <p:nvGrpSpPr>
          <p:cNvPr id="9" name="Group 9"/>
          <p:cNvGrpSpPr/>
          <p:nvPr/>
        </p:nvGrpSpPr>
        <p:grpSpPr>
          <a:xfrm>
            <a:off x="1028700" y="1353816"/>
            <a:ext cx="9178325" cy="1290136"/>
            <a:chOff x="0" y="0"/>
            <a:chExt cx="2960236" cy="416101"/>
          </a:xfrm>
        </p:grpSpPr>
        <p:sp>
          <p:nvSpPr>
            <p:cNvPr id="10" name="Freeform 10"/>
            <p:cNvSpPr/>
            <p:nvPr/>
          </p:nvSpPr>
          <p:spPr>
            <a:xfrm>
              <a:off x="0" y="0"/>
              <a:ext cx="2960236" cy="416101"/>
            </a:xfrm>
            <a:custGeom>
              <a:avLst/>
              <a:gdLst/>
              <a:ahLst/>
              <a:cxnLst/>
              <a:rect l="l" t="t" r="r" b="b"/>
              <a:pathLst>
                <a:path w="2960236" h="416101">
                  <a:moveTo>
                    <a:pt x="32897" y="0"/>
                  </a:moveTo>
                  <a:lnTo>
                    <a:pt x="2927340" y="0"/>
                  </a:lnTo>
                  <a:cubicBezTo>
                    <a:pt x="2945508" y="0"/>
                    <a:pt x="2960236" y="14728"/>
                    <a:pt x="2960236" y="32897"/>
                  </a:cubicBezTo>
                  <a:lnTo>
                    <a:pt x="2960236" y="383204"/>
                  </a:lnTo>
                  <a:cubicBezTo>
                    <a:pt x="2960236" y="401372"/>
                    <a:pt x="2945508" y="416101"/>
                    <a:pt x="2927340" y="416101"/>
                  </a:cubicBezTo>
                  <a:lnTo>
                    <a:pt x="32897" y="416101"/>
                  </a:lnTo>
                  <a:cubicBezTo>
                    <a:pt x="24172" y="416101"/>
                    <a:pt x="15804" y="412635"/>
                    <a:pt x="9635" y="406465"/>
                  </a:cubicBezTo>
                  <a:cubicBezTo>
                    <a:pt x="3466" y="400296"/>
                    <a:pt x="0" y="391929"/>
                    <a:pt x="0" y="383204"/>
                  </a:cubicBezTo>
                  <a:lnTo>
                    <a:pt x="0" y="32897"/>
                  </a:lnTo>
                  <a:cubicBezTo>
                    <a:pt x="0" y="24172"/>
                    <a:pt x="3466" y="15804"/>
                    <a:pt x="9635" y="9635"/>
                  </a:cubicBezTo>
                  <a:cubicBezTo>
                    <a:pt x="15804" y="3466"/>
                    <a:pt x="24172" y="0"/>
                    <a:pt x="32897" y="0"/>
                  </a:cubicBezTo>
                  <a:close/>
                </a:path>
              </a:pathLst>
            </a:custGeom>
            <a:gradFill rotWithShape="1">
              <a:gsLst>
                <a:gs pos="0">
                  <a:srgbClr val="2B69B4">
                    <a:alpha val="100000"/>
                  </a:srgbClr>
                </a:gs>
                <a:gs pos="100000">
                  <a:srgbClr val="4FB6E8">
                    <a:alpha val="100000"/>
                  </a:srgbClr>
                </a:gs>
              </a:gsLst>
              <a:path path="circle">
                <a:fillToRect r="100000" b="100000"/>
              </a:path>
              <a:tileRect l="-100000" t="-100000"/>
            </a:gradFill>
            <a:ln w="57150" cap="rnd">
              <a:solidFill>
                <a:srgbClr val="FFFFFF"/>
              </a:solidFill>
              <a:prstDash val="solid"/>
              <a:round/>
            </a:ln>
          </p:spPr>
        </p:sp>
        <p:sp>
          <p:nvSpPr>
            <p:cNvPr id="11" name="TextBox 11"/>
            <p:cNvSpPr txBox="1"/>
            <p:nvPr/>
          </p:nvSpPr>
          <p:spPr>
            <a:xfrm>
              <a:off x="0" y="-95250"/>
              <a:ext cx="2960236" cy="511351"/>
            </a:xfrm>
            <a:prstGeom prst="rect">
              <a:avLst/>
            </a:prstGeom>
          </p:spPr>
          <p:txBody>
            <a:bodyPr lIns="50800" tIns="50800" rIns="50800" bIns="50800" rtlCol="0" anchor="ctr"/>
            <a:lstStyle/>
            <a:p>
              <a:pPr marL="0" lvl="0" indent="0" algn="ctr">
                <a:lnSpc>
                  <a:spcPts val="3706"/>
                </a:lnSpc>
                <a:spcBef>
                  <a:spcPct val="0"/>
                </a:spcBef>
              </a:pPr>
              <a:endParaRPr dirty="0"/>
            </a:p>
          </p:txBody>
        </p:sp>
      </p:grpSp>
      <p:sp>
        <p:nvSpPr>
          <p:cNvPr id="12" name="TextBox 12"/>
          <p:cNvSpPr txBox="1"/>
          <p:nvPr/>
        </p:nvSpPr>
        <p:spPr>
          <a:xfrm>
            <a:off x="1419159" y="1498388"/>
            <a:ext cx="8069718" cy="831831"/>
          </a:xfrm>
          <a:prstGeom prst="rect">
            <a:avLst/>
          </a:prstGeom>
        </p:spPr>
        <p:txBody>
          <a:bodyPr lIns="0" tIns="0" rIns="0" bIns="0" rtlCol="0" anchor="t">
            <a:spAutoFit/>
          </a:bodyPr>
          <a:lstStyle/>
          <a:p>
            <a:pPr marL="0" lvl="0" indent="0" algn="l">
              <a:lnSpc>
                <a:spcPts val="7302"/>
              </a:lnSpc>
              <a:spcBef>
                <a:spcPct val="0"/>
              </a:spcBef>
            </a:pPr>
            <a:r>
              <a:rPr lang="en-US" sz="5215" dirty="0">
                <a:solidFill>
                  <a:srgbClr val="FFFFFF"/>
                </a:solidFill>
                <a:latin typeface="Montserrat Classic Bold"/>
              </a:rPr>
              <a:t>Methodology</a:t>
            </a:r>
          </a:p>
        </p:txBody>
      </p:sp>
      <p:sp>
        <p:nvSpPr>
          <p:cNvPr id="13" name="TextBox 13"/>
          <p:cNvSpPr txBox="1"/>
          <p:nvPr/>
        </p:nvSpPr>
        <p:spPr>
          <a:xfrm>
            <a:off x="1527358" y="3132789"/>
            <a:ext cx="14474642" cy="5471754"/>
          </a:xfrm>
          <a:prstGeom prst="rect">
            <a:avLst/>
          </a:prstGeom>
        </p:spPr>
        <p:txBody>
          <a:bodyPr wrap="square" lIns="0" tIns="0" rIns="0" bIns="0" rtlCol="0" anchor="t">
            <a:spAutoFit/>
          </a:bodyPr>
          <a:lstStyle/>
          <a:p>
            <a:pPr marL="756826" lvl="1" indent="-514350" algn="l">
              <a:lnSpc>
                <a:spcPts val="3256"/>
              </a:lnSpc>
              <a:buFont typeface="+mj-lt"/>
              <a:buAutoNum type="romanUcPeriod" startAt="4"/>
            </a:pPr>
            <a:r>
              <a:rPr lang="en-US" sz="2400" u="none" strike="noStrike" dirty="0">
                <a:solidFill>
                  <a:srgbClr val="FFFFFF"/>
                </a:solidFill>
                <a:latin typeface="Montserrat"/>
              </a:rPr>
              <a:t>Training and Validation:</a:t>
            </a:r>
          </a:p>
          <a:p>
            <a:pPr marL="756826" lvl="1" indent="-514350" algn="l">
              <a:lnSpc>
                <a:spcPts val="3256"/>
              </a:lnSpc>
              <a:buFont typeface="+mj-lt"/>
              <a:buAutoNum type="romanUcPeriod" startAt="4"/>
            </a:pPr>
            <a:endParaRPr lang="en-US" sz="2400" u="none" strike="noStrike" dirty="0">
              <a:solidFill>
                <a:srgbClr val="FFFFFF"/>
              </a:solidFill>
              <a:latin typeface="Montserrat"/>
            </a:endParaRPr>
          </a:p>
          <a:p>
            <a:pPr marL="242476" lvl="1" algn="l">
              <a:lnSpc>
                <a:spcPts val="3256"/>
              </a:lnSpc>
            </a:pPr>
            <a:r>
              <a:rPr lang="ar-AE" sz="2400" u="none" strike="noStrike" dirty="0">
                <a:solidFill>
                  <a:srgbClr val="FFFFFF"/>
                </a:solidFill>
                <a:latin typeface="Montserrat"/>
              </a:rPr>
              <a:t>-</a:t>
            </a:r>
            <a:r>
              <a:rPr lang="en-US" sz="2400" u="none" strike="noStrike" dirty="0">
                <a:solidFill>
                  <a:srgbClr val="FFFFFF"/>
                </a:solidFill>
                <a:latin typeface="Montserrat"/>
              </a:rPr>
              <a:t>K-Fold Cross-Validation: This technique was utilized to provide a robust estimate of the model's performance. In k-fold cross-validation, the dataset is divided into k subsets (folds). The model is trained k times, each time using a different fold as the validation set and the remaining k-1 folds as the training set. This approach ensures that each data point is used for both training and validation, leading to a more accurate and generalizable model performance assessment. For this study, we used 10-fold cross-validation.</a:t>
            </a:r>
          </a:p>
          <a:p>
            <a:pPr marL="756826" lvl="1" indent="-514350" algn="l">
              <a:lnSpc>
                <a:spcPts val="3256"/>
              </a:lnSpc>
              <a:buFont typeface="+mj-lt"/>
              <a:buAutoNum type="romanUcPeriod" startAt="4"/>
            </a:pPr>
            <a:endParaRPr lang="en-US" sz="2400" u="none" strike="noStrike" dirty="0">
              <a:solidFill>
                <a:srgbClr val="FFFFFF"/>
              </a:solidFill>
              <a:latin typeface="Montserrat"/>
            </a:endParaRPr>
          </a:p>
          <a:p>
            <a:pPr marL="242476" lvl="1" algn="l">
              <a:lnSpc>
                <a:spcPts val="3256"/>
              </a:lnSpc>
            </a:pPr>
            <a:r>
              <a:rPr lang="ar-AE" sz="2400" u="none" strike="noStrike" dirty="0">
                <a:solidFill>
                  <a:srgbClr val="FFFFFF"/>
                </a:solidFill>
                <a:latin typeface="Montserrat"/>
              </a:rPr>
              <a:t>-</a:t>
            </a:r>
            <a:r>
              <a:rPr lang="en-US" sz="2400" u="none" strike="noStrike" dirty="0">
                <a:solidFill>
                  <a:srgbClr val="FFFFFF"/>
                </a:solidFill>
                <a:latin typeface="Montserrat"/>
              </a:rPr>
              <a:t>Early Stopping and Learning Rate Reduction: Early stopping was used to halt training when the validation performance ceased to improve, preventing overfitting. Additionally, the ReduceLROnPlateau callback was used to reduce the learning rate when the validation loss plateaued, allowing the model to make finer adjustments during training.</a:t>
            </a:r>
          </a:p>
        </p:txBody>
      </p:sp>
      <p:sp>
        <p:nvSpPr>
          <p:cNvPr id="17" name="Freeform 17"/>
          <p:cNvSpPr/>
          <p:nvPr/>
        </p:nvSpPr>
        <p:spPr>
          <a:xfrm>
            <a:off x="-791886" y="4673331"/>
            <a:ext cx="2319244" cy="3397408"/>
          </a:xfrm>
          <a:custGeom>
            <a:avLst/>
            <a:gdLst/>
            <a:ahLst/>
            <a:cxnLst/>
            <a:rect l="l" t="t" r="r" b="b"/>
            <a:pathLst>
              <a:path w="2319244" h="3397408">
                <a:moveTo>
                  <a:pt x="0" y="0"/>
                </a:moveTo>
                <a:lnTo>
                  <a:pt x="2319245" y="0"/>
                </a:lnTo>
                <a:lnTo>
                  <a:pt x="2319245" y="3397408"/>
                </a:lnTo>
                <a:lnTo>
                  <a:pt x="0" y="3397408"/>
                </a:lnTo>
                <a:lnTo>
                  <a:pt x="0" y="0"/>
                </a:lnTo>
                <a:close/>
              </a:path>
            </a:pathLst>
          </a:custGeom>
          <a:blipFill>
            <a:blip r:embed="rId4"/>
            <a:stretch>
              <a:fillRect l="-185101" t="-125652"/>
            </a:stretch>
          </a:blipFill>
        </p:spPr>
      </p:sp>
      <p:sp>
        <p:nvSpPr>
          <p:cNvPr id="4" name="Freeform 18">
            <a:extLst>
              <a:ext uri="{FF2B5EF4-FFF2-40B4-BE49-F238E27FC236}">
                <a16:creationId xmlns:a16="http://schemas.microsoft.com/office/drawing/2014/main" id="{30EFD76A-96EC-AC16-E2BB-F397C2419169}"/>
              </a:ext>
            </a:extLst>
          </p:cNvPr>
          <p:cNvSpPr/>
          <p:nvPr/>
        </p:nvSpPr>
        <p:spPr>
          <a:xfrm>
            <a:off x="16002000" y="8410696"/>
            <a:ext cx="2057400" cy="1788615"/>
          </a:xfrm>
          <a:custGeom>
            <a:avLst/>
            <a:gdLst/>
            <a:ahLst/>
            <a:cxnLst/>
            <a:rect l="l" t="t" r="r" b="b"/>
            <a:pathLst>
              <a:path w="1710728" h="1380700">
                <a:moveTo>
                  <a:pt x="0" y="0"/>
                </a:moveTo>
                <a:lnTo>
                  <a:pt x="1710728" y="0"/>
                </a:lnTo>
                <a:lnTo>
                  <a:pt x="1710728" y="1380700"/>
                </a:lnTo>
                <a:lnTo>
                  <a:pt x="0" y="1380700"/>
                </a:lnTo>
                <a:lnTo>
                  <a:pt x="0" y="0"/>
                </a:lnTo>
                <a:close/>
              </a:path>
            </a:pathLst>
          </a:custGeom>
          <a:blipFill>
            <a:blip r:embed="rId5"/>
            <a:stretch>
              <a:fillRect/>
            </a:stretch>
          </a:blipFill>
        </p:spPr>
      </p:sp>
    </p:spTree>
    <p:extLst>
      <p:ext uri="{BB962C8B-B14F-4D97-AF65-F5344CB8AC3E}">
        <p14:creationId xmlns:p14="http://schemas.microsoft.com/office/powerpoint/2010/main" val="25515792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2888" b="-12888"/>
            </a:stretch>
          </a:blipFill>
        </p:spPr>
      </p:sp>
      <p:sp>
        <p:nvSpPr>
          <p:cNvPr id="3" name="Freeform 3"/>
          <p:cNvSpPr/>
          <p:nvPr/>
        </p:nvSpPr>
        <p:spPr>
          <a:xfrm rot="-5400000">
            <a:off x="15726352" y="2921253"/>
            <a:ext cx="4129085" cy="994211"/>
          </a:xfrm>
          <a:custGeom>
            <a:avLst/>
            <a:gdLst/>
            <a:ahLst/>
            <a:cxnLst/>
            <a:rect l="l" t="t" r="r" b="b"/>
            <a:pathLst>
              <a:path w="4129085" h="994211">
                <a:moveTo>
                  <a:pt x="0" y="0"/>
                </a:moveTo>
                <a:lnTo>
                  <a:pt x="4129085" y="0"/>
                </a:lnTo>
                <a:lnTo>
                  <a:pt x="4129085" y="994211"/>
                </a:lnTo>
                <a:lnTo>
                  <a:pt x="0" y="994211"/>
                </a:lnTo>
                <a:lnTo>
                  <a:pt x="0" y="0"/>
                </a:lnTo>
                <a:close/>
              </a:path>
            </a:pathLst>
          </a:custGeom>
          <a:blipFill>
            <a:blip r:embed="rId3"/>
            <a:stretch>
              <a:fillRect r="-21630" b="-396940"/>
            </a:stretch>
          </a:blipFill>
        </p:spPr>
      </p:sp>
      <p:grpSp>
        <p:nvGrpSpPr>
          <p:cNvPr id="6" name="Group 6"/>
          <p:cNvGrpSpPr/>
          <p:nvPr/>
        </p:nvGrpSpPr>
        <p:grpSpPr>
          <a:xfrm>
            <a:off x="1028700" y="2879755"/>
            <a:ext cx="16116300" cy="6911945"/>
            <a:chOff x="0" y="0"/>
            <a:chExt cx="3330671" cy="1676393"/>
          </a:xfrm>
        </p:grpSpPr>
        <p:sp>
          <p:nvSpPr>
            <p:cNvPr id="7" name="Freeform 7"/>
            <p:cNvSpPr/>
            <p:nvPr/>
          </p:nvSpPr>
          <p:spPr>
            <a:xfrm>
              <a:off x="0" y="0"/>
              <a:ext cx="3330672" cy="1676393"/>
            </a:xfrm>
            <a:custGeom>
              <a:avLst/>
              <a:gdLst/>
              <a:ahLst/>
              <a:cxnLst/>
              <a:rect l="l" t="t" r="r" b="b"/>
              <a:pathLst>
                <a:path w="3330672" h="1676393">
                  <a:moveTo>
                    <a:pt x="40560" y="0"/>
                  </a:moveTo>
                  <a:lnTo>
                    <a:pt x="3290111" y="0"/>
                  </a:lnTo>
                  <a:cubicBezTo>
                    <a:pt x="3300868" y="0"/>
                    <a:pt x="3311185" y="4273"/>
                    <a:pt x="3318792" y="11880"/>
                  </a:cubicBezTo>
                  <a:cubicBezTo>
                    <a:pt x="3326398" y="19486"/>
                    <a:pt x="3330672" y="29803"/>
                    <a:pt x="3330672" y="40560"/>
                  </a:cubicBezTo>
                  <a:lnTo>
                    <a:pt x="3330672" y="1635832"/>
                  </a:lnTo>
                  <a:cubicBezTo>
                    <a:pt x="3330672" y="1646590"/>
                    <a:pt x="3326398" y="1656906"/>
                    <a:pt x="3318792" y="1664513"/>
                  </a:cubicBezTo>
                  <a:cubicBezTo>
                    <a:pt x="3311185" y="1672119"/>
                    <a:pt x="3300868" y="1676393"/>
                    <a:pt x="3290111" y="1676393"/>
                  </a:cubicBezTo>
                  <a:lnTo>
                    <a:pt x="40560" y="1676393"/>
                  </a:lnTo>
                  <a:cubicBezTo>
                    <a:pt x="29803" y="1676393"/>
                    <a:pt x="19486" y="1672119"/>
                    <a:pt x="11880" y="1664513"/>
                  </a:cubicBezTo>
                  <a:cubicBezTo>
                    <a:pt x="4273" y="1656906"/>
                    <a:pt x="0" y="1646590"/>
                    <a:pt x="0" y="1635832"/>
                  </a:cubicBezTo>
                  <a:lnTo>
                    <a:pt x="0" y="40560"/>
                  </a:lnTo>
                  <a:cubicBezTo>
                    <a:pt x="0" y="29803"/>
                    <a:pt x="4273" y="19486"/>
                    <a:pt x="11880" y="11880"/>
                  </a:cubicBezTo>
                  <a:cubicBezTo>
                    <a:pt x="19486" y="4273"/>
                    <a:pt x="29803" y="0"/>
                    <a:pt x="40560" y="0"/>
                  </a:cubicBezTo>
                  <a:close/>
                </a:path>
              </a:pathLst>
            </a:custGeom>
            <a:gradFill rotWithShape="1">
              <a:gsLst>
                <a:gs pos="0">
                  <a:srgbClr val="4FB6E8">
                    <a:alpha val="100000"/>
                  </a:srgbClr>
                </a:gs>
                <a:gs pos="50000">
                  <a:srgbClr val="2B69B4">
                    <a:alpha val="100000"/>
                  </a:srgbClr>
                </a:gs>
                <a:gs pos="100000">
                  <a:srgbClr val="1C5396">
                    <a:alpha val="100000"/>
                  </a:srgbClr>
                </a:gs>
              </a:gsLst>
              <a:path path="circle">
                <a:fillToRect r="100000" b="100000"/>
              </a:path>
              <a:tileRect l="-100000" t="-100000"/>
            </a:gradFill>
            <a:ln w="57150" cap="rnd">
              <a:solidFill>
                <a:srgbClr val="FFFFFF"/>
              </a:solidFill>
              <a:prstDash val="solid"/>
              <a:round/>
            </a:ln>
          </p:spPr>
        </p:sp>
        <p:sp>
          <p:nvSpPr>
            <p:cNvPr id="8" name="TextBox 8"/>
            <p:cNvSpPr txBox="1"/>
            <p:nvPr/>
          </p:nvSpPr>
          <p:spPr>
            <a:xfrm>
              <a:off x="0" y="-95250"/>
              <a:ext cx="3330671" cy="1771643"/>
            </a:xfrm>
            <a:prstGeom prst="rect">
              <a:avLst/>
            </a:prstGeom>
          </p:spPr>
          <p:txBody>
            <a:bodyPr lIns="50800" tIns="50800" rIns="50800" bIns="50800" rtlCol="0" anchor="ctr"/>
            <a:lstStyle/>
            <a:p>
              <a:pPr marL="0" lvl="0" indent="0" algn="ctr">
                <a:lnSpc>
                  <a:spcPts val="3706"/>
                </a:lnSpc>
                <a:spcBef>
                  <a:spcPct val="0"/>
                </a:spcBef>
              </a:pPr>
              <a:endParaRPr dirty="0"/>
            </a:p>
          </p:txBody>
        </p:sp>
      </p:grpSp>
      <p:grpSp>
        <p:nvGrpSpPr>
          <p:cNvPr id="9" name="Group 9"/>
          <p:cNvGrpSpPr/>
          <p:nvPr/>
        </p:nvGrpSpPr>
        <p:grpSpPr>
          <a:xfrm>
            <a:off x="1028700" y="1353816"/>
            <a:ext cx="9178325" cy="1290136"/>
            <a:chOff x="0" y="0"/>
            <a:chExt cx="2960236" cy="416101"/>
          </a:xfrm>
        </p:grpSpPr>
        <p:sp>
          <p:nvSpPr>
            <p:cNvPr id="10" name="Freeform 10"/>
            <p:cNvSpPr/>
            <p:nvPr/>
          </p:nvSpPr>
          <p:spPr>
            <a:xfrm>
              <a:off x="0" y="0"/>
              <a:ext cx="2960236" cy="416101"/>
            </a:xfrm>
            <a:custGeom>
              <a:avLst/>
              <a:gdLst/>
              <a:ahLst/>
              <a:cxnLst/>
              <a:rect l="l" t="t" r="r" b="b"/>
              <a:pathLst>
                <a:path w="2960236" h="416101">
                  <a:moveTo>
                    <a:pt x="32897" y="0"/>
                  </a:moveTo>
                  <a:lnTo>
                    <a:pt x="2927340" y="0"/>
                  </a:lnTo>
                  <a:cubicBezTo>
                    <a:pt x="2945508" y="0"/>
                    <a:pt x="2960236" y="14728"/>
                    <a:pt x="2960236" y="32897"/>
                  </a:cubicBezTo>
                  <a:lnTo>
                    <a:pt x="2960236" y="383204"/>
                  </a:lnTo>
                  <a:cubicBezTo>
                    <a:pt x="2960236" y="401372"/>
                    <a:pt x="2945508" y="416101"/>
                    <a:pt x="2927340" y="416101"/>
                  </a:cubicBezTo>
                  <a:lnTo>
                    <a:pt x="32897" y="416101"/>
                  </a:lnTo>
                  <a:cubicBezTo>
                    <a:pt x="24172" y="416101"/>
                    <a:pt x="15804" y="412635"/>
                    <a:pt x="9635" y="406465"/>
                  </a:cubicBezTo>
                  <a:cubicBezTo>
                    <a:pt x="3466" y="400296"/>
                    <a:pt x="0" y="391929"/>
                    <a:pt x="0" y="383204"/>
                  </a:cubicBezTo>
                  <a:lnTo>
                    <a:pt x="0" y="32897"/>
                  </a:lnTo>
                  <a:cubicBezTo>
                    <a:pt x="0" y="24172"/>
                    <a:pt x="3466" y="15804"/>
                    <a:pt x="9635" y="9635"/>
                  </a:cubicBezTo>
                  <a:cubicBezTo>
                    <a:pt x="15804" y="3466"/>
                    <a:pt x="24172" y="0"/>
                    <a:pt x="32897" y="0"/>
                  </a:cubicBezTo>
                  <a:close/>
                </a:path>
              </a:pathLst>
            </a:custGeom>
            <a:gradFill rotWithShape="1">
              <a:gsLst>
                <a:gs pos="0">
                  <a:srgbClr val="2B69B4">
                    <a:alpha val="100000"/>
                  </a:srgbClr>
                </a:gs>
                <a:gs pos="100000">
                  <a:srgbClr val="4FB6E8">
                    <a:alpha val="100000"/>
                  </a:srgbClr>
                </a:gs>
              </a:gsLst>
              <a:path path="circle">
                <a:fillToRect r="100000" b="100000"/>
              </a:path>
              <a:tileRect l="-100000" t="-100000"/>
            </a:gradFill>
            <a:ln w="57150" cap="rnd">
              <a:solidFill>
                <a:srgbClr val="FFFFFF"/>
              </a:solidFill>
              <a:prstDash val="solid"/>
              <a:round/>
            </a:ln>
          </p:spPr>
        </p:sp>
        <p:sp>
          <p:nvSpPr>
            <p:cNvPr id="11" name="TextBox 11"/>
            <p:cNvSpPr txBox="1"/>
            <p:nvPr/>
          </p:nvSpPr>
          <p:spPr>
            <a:xfrm>
              <a:off x="0" y="-95250"/>
              <a:ext cx="2960236" cy="511351"/>
            </a:xfrm>
            <a:prstGeom prst="rect">
              <a:avLst/>
            </a:prstGeom>
          </p:spPr>
          <p:txBody>
            <a:bodyPr lIns="50800" tIns="50800" rIns="50800" bIns="50800" rtlCol="0" anchor="ctr"/>
            <a:lstStyle/>
            <a:p>
              <a:pPr marL="0" lvl="0" indent="0" algn="ctr">
                <a:lnSpc>
                  <a:spcPts val="3706"/>
                </a:lnSpc>
                <a:spcBef>
                  <a:spcPct val="0"/>
                </a:spcBef>
              </a:pPr>
              <a:endParaRPr dirty="0"/>
            </a:p>
          </p:txBody>
        </p:sp>
      </p:grpSp>
      <p:sp>
        <p:nvSpPr>
          <p:cNvPr id="12" name="TextBox 12"/>
          <p:cNvSpPr txBox="1"/>
          <p:nvPr/>
        </p:nvSpPr>
        <p:spPr>
          <a:xfrm>
            <a:off x="1419159" y="1498388"/>
            <a:ext cx="8069718" cy="831831"/>
          </a:xfrm>
          <a:prstGeom prst="rect">
            <a:avLst/>
          </a:prstGeom>
        </p:spPr>
        <p:txBody>
          <a:bodyPr lIns="0" tIns="0" rIns="0" bIns="0" rtlCol="0" anchor="t">
            <a:spAutoFit/>
          </a:bodyPr>
          <a:lstStyle/>
          <a:p>
            <a:pPr marL="0" lvl="0" indent="0" algn="ctr">
              <a:lnSpc>
                <a:spcPts val="7302"/>
              </a:lnSpc>
              <a:spcBef>
                <a:spcPct val="0"/>
              </a:spcBef>
            </a:pPr>
            <a:r>
              <a:rPr lang="en-US" sz="5215" u="none" strike="noStrike" dirty="0">
                <a:solidFill>
                  <a:srgbClr val="FFFFFF"/>
                </a:solidFill>
                <a:latin typeface="Montserrat Classic Bold"/>
              </a:rPr>
              <a:t>Discussion and Results</a:t>
            </a:r>
          </a:p>
        </p:txBody>
      </p:sp>
      <p:sp>
        <p:nvSpPr>
          <p:cNvPr id="13" name="TextBox 13"/>
          <p:cNvSpPr txBox="1"/>
          <p:nvPr/>
        </p:nvSpPr>
        <p:spPr>
          <a:xfrm>
            <a:off x="1527358" y="3132789"/>
            <a:ext cx="15160441" cy="2086212"/>
          </a:xfrm>
          <a:prstGeom prst="rect">
            <a:avLst/>
          </a:prstGeom>
        </p:spPr>
        <p:txBody>
          <a:bodyPr wrap="square" lIns="0" tIns="0" rIns="0" bIns="0" rtlCol="0" anchor="t">
            <a:spAutoFit/>
          </a:bodyPr>
          <a:lstStyle/>
          <a:p>
            <a:pPr marL="585376" lvl="1" indent="-342900" algn="l">
              <a:lnSpc>
                <a:spcPts val="3256"/>
              </a:lnSpc>
              <a:buFont typeface="Arial" panose="020B0604020202020204" pitchFamily="34" charset="0"/>
              <a:buChar char="•"/>
            </a:pPr>
            <a:r>
              <a:rPr lang="en-US" sz="2400" u="none" strike="noStrike" dirty="0">
                <a:solidFill>
                  <a:srgbClr val="FFFFFF"/>
                </a:solidFill>
                <a:latin typeface="Montserrat"/>
              </a:rPr>
              <a:t>Comparative Analysis</a:t>
            </a:r>
          </a:p>
          <a:p>
            <a:pPr marL="242476" lvl="1" algn="l">
              <a:lnSpc>
                <a:spcPts val="3256"/>
              </a:lnSpc>
            </a:pPr>
            <a:endParaRPr lang="en-US" sz="2400" u="none" strike="noStrike" dirty="0">
              <a:solidFill>
                <a:srgbClr val="FFFFFF"/>
              </a:solidFill>
              <a:latin typeface="Montserrat"/>
            </a:endParaRPr>
          </a:p>
          <a:p>
            <a:pPr marL="242476" lvl="1" algn="l">
              <a:lnSpc>
                <a:spcPts val="3256"/>
              </a:lnSpc>
            </a:pPr>
            <a:r>
              <a:rPr lang="en-US" sz="2400" u="none" strike="noStrike" dirty="0">
                <a:solidFill>
                  <a:srgbClr val="FFFFFF"/>
                </a:solidFill>
                <a:latin typeface="Montserrat"/>
              </a:rPr>
              <a:t>The performance of each model was evaluated based on several metrics: accuracy, recall, precision, AUC, and F1-score. The following table summarizes the performance of each model:</a:t>
            </a:r>
          </a:p>
          <a:p>
            <a:pPr marL="585376" lvl="1" indent="-342900" algn="l">
              <a:lnSpc>
                <a:spcPts val="3256"/>
              </a:lnSpc>
              <a:buFont typeface="Arial" panose="020B0604020202020204" pitchFamily="34" charset="0"/>
              <a:buChar char="•"/>
            </a:pPr>
            <a:endParaRPr lang="en-US" sz="2400" u="none" strike="noStrike" dirty="0">
              <a:solidFill>
                <a:srgbClr val="FFFFFF"/>
              </a:solidFill>
              <a:latin typeface="Montserrat"/>
            </a:endParaRPr>
          </a:p>
        </p:txBody>
      </p:sp>
      <p:sp>
        <p:nvSpPr>
          <p:cNvPr id="17" name="Freeform 17"/>
          <p:cNvSpPr/>
          <p:nvPr/>
        </p:nvSpPr>
        <p:spPr>
          <a:xfrm>
            <a:off x="-791886" y="4673331"/>
            <a:ext cx="2319244" cy="3397408"/>
          </a:xfrm>
          <a:custGeom>
            <a:avLst/>
            <a:gdLst/>
            <a:ahLst/>
            <a:cxnLst/>
            <a:rect l="l" t="t" r="r" b="b"/>
            <a:pathLst>
              <a:path w="2319244" h="3397408">
                <a:moveTo>
                  <a:pt x="0" y="0"/>
                </a:moveTo>
                <a:lnTo>
                  <a:pt x="2319245" y="0"/>
                </a:lnTo>
                <a:lnTo>
                  <a:pt x="2319245" y="3397408"/>
                </a:lnTo>
                <a:lnTo>
                  <a:pt x="0" y="3397408"/>
                </a:lnTo>
                <a:lnTo>
                  <a:pt x="0" y="0"/>
                </a:lnTo>
                <a:close/>
              </a:path>
            </a:pathLst>
          </a:custGeom>
          <a:blipFill>
            <a:blip r:embed="rId4"/>
            <a:stretch>
              <a:fillRect l="-185101" t="-125652"/>
            </a:stretch>
          </a:blipFill>
        </p:spPr>
      </p:sp>
      <p:sp>
        <p:nvSpPr>
          <p:cNvPr id="5" name="Freeform 12">
            <a:extLst>
              <a:ext uri="{FF2B5EF4-FFF2-40B4-BE49-F238E27FC236}">
                <a16:creationId xmlns:a16="http://schemas.microsoft.com/office/drawing/2014/main" id="{9720CCEE-27F7-5842-013A-8D07F0CC0CFD}"/>
              </a:ext>
            </a:extLst>
          </p:cNvPr>
          <p:cNvSpPr/>
          <p:nvPr/>
        </p:nvSpPr>
        <p:spPr>
          <a:xfrm>
            <a:off x="15582976" y="6836717"/>
            <a:ext cx="2358672" cy="3181094"/>
          </a:xfrm>
          <a:custGeom>
            <a:avLst/>
            <a:gdLst/>
            <a:ahLst/>
            <a:cxnLst/>
            <a:rect l="l" t="t" r="r" b="b"/>
            <a:pathLst>
              <a:path w="1114355" h="1468673">
                <a:moveTo>
                  <a:pt x="0" y="0"/>
                </a:moveTo>
                <a:lnTo>
                  <a:pt x="1114355" y="0"/>
                </a:lnTo>
                <a:lnTo>
                  <a:pt x="1114355" y="1468672"/>
                </a:lnTo>
                <a:lnTo>
                  <a:pt x="0" y="1468672"/>
                </a:lnTo>
                <a:lnTo>
                  <a:pt x="0" y="0"/>
                </a:lnTo>
                <a:close/>
              </a:path>
            </a:pathLst>
          </a:custGeom>
          <a:blipFill>
            <a:blip r:embed="rId5"/>
            <a:stretch>
              <a:fillRect/>
            </a:stretch>
          </a:blipFill>
        </p:spPr>
      </p:sp>
      <p:pic>
        <p:nvPicPr>
          <p:cNvPr id="16" name="Picture 15">
            <a:extLst>
              <a:ext uri="{FF2B5EF4-FFF2-40B4-BE49-F238E27FC236}">
                <a16:creationId xmlns:a16="http://schemas.microsoft.com/office/drawing/2014/main" id="{2D87210F-922E-DFC9-3EF7-9F8339096AC8}"/>
              </a:ext>
            </a:extLst>
          </p:cNvPr>
          <p:cNvPicPr>
            <a:picLocks noChangeAspect="1"/>
          </p:cNvPicPr>
          <p:nvPr/>
        </p:nvPicPr>
        <p:blipFill>
          <a:blip r:embed="rId6"/>
          <a:stretch>
            <a:fillRect/>
          </a:stretch>
        </p:blipFill>
        <p:spPr>
          <a:xfrm>
            <a:off x="3981450" y="4914900"/>
            <a:ext cx="10210800" cy="4649316"/>
          </a:xfrm>
          <a:prstGeom prst="rect">
            <a:avLst/>
          </a:prstGeom>
        </p:spPr>
      </p:pic>
    </p:spTree>
    <p:extLst>
      <p:ext uri="{BB962C8B-B14F-4D97-AF65-F5344CB8AC3E}">
        <p14:creationId xmlns:p14="http://schemas.microsoft.com/office/powerpoint/2010/main" val="36702464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2888" b="-12888"/>
            </a:stretch>
          </a:blipFill>
        </p:spPr>
      </p:sp>
      <p:pic>
        <p:nvPicPr>
          <p:cNvPr id="4" name="Picture 3">
            <a:extLst>
              <a:ext uri="{FF2B5EF4-FFF2-40B4-BE49-F238E27FC236}">
                <a16:creationId xmlns:a16="http://schemas.microsoft.com/office/drawing/2014/main" id="{5E0C0702-3913-C256-F8FF-C35876E644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742"/>
            <a:ext cx="18288000" cy="10280258"/>
          </a:xfrm>
          <a:prstGeom prst="rect">
            <a:avLst/>
          </a:prstGeom>
        </p:spPr>
      </p:pic>
    </p:spTree>
    <p:extLst>
      <p:ext uri="{BB962C8B-B14F-4D97-AF65-F5344CB8AC3E}">
        <p14:creationId xmlns:p14="http://schemas.microsoft.com/office/powerpoint/2010/main" val="27984495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2888" b="-12888"/>
            </a:stretch>
          </a:blipFill>
        </p:spPr>
      </p:sp>
      <p:pic>
        <p:nvPicPr>
          <p:cNvPr id="5" name="Picture 4">
            <a:extLst>
              <a:ext uri="{FF2B5EF4-FFF2-40B4-BE49-F238E27FC236}">
                <a16:creationId xmlns:a16="http://schemas.microsoft.com/office/drawing/2014/main" id="{1362668C-F52C-6EAA-0C07-CA8B4734FD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
            <a:ext cx="18288000" cy="10401300"/>
          </a:xfrm>
          <a:prstGeom prst="rect">
            <a:avLst/>
          </a:prstGeom>
        </p:spPr>
      </p:pic>
    </p:spTree>
    <p:extLst>
      <p:ext uri="{BB962C8B-B14F-4D97-AF65-F5344CB8AC3E}">
        <p14:creationId xmlns:p14="http://schemas.microsoft.com/office/powerpoint/2010/main" val="21316187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2888" b="-12888"/>
            </a:stretch>
          </a:blipFill>
        </p:spPr>
      </p:sp>
      <p:sp>
        <p:nvSpPr>
          <p:cNvPr id="3" name="Freeform 3"/>
          <p:cNvSpPr/>
          <p:nvPr/>
        </p:nvSpPr>
        <p:spPr>
          <a:xfrm rot="-5400000">
            <a:off x="15726352" y="2921253"/>
            <a:ext cx="4129085" cy="994211"/>
          </a:xfrm>
          <a:custGeom>
            <a:avLst/>
            <a:gdLst/>
            <a:ahLst/>
            <a:cxnLst/>
            <a:rect l="l" t="t" r="r" b="b"/>
            <a:pathLst>
              <a:path w="4129085" h="994211">
                <a:moveTo>
                  <a:pt x="0" y="0"/>
                </a:moveTo>
                <a:lnTo>
                  <a:pt x="4129085" y="0"/>
                </a:lnTo>
                <a:lnTo>
                  <a:pt x="4129085" y="994211"/>
                </a:lnTo>
                <a:lnTo>
                  <a:pt x="0" y="994211"/>
                </a:lnTo>
                <a:lnTo>
                  <a:pt x="0" y="0"/>
                </a:lnTo>
                <a:close/>
              </a:path>
            </a:pathLst>
          </a:custGeom>
          <a:blipFill>
            <a:blip r:embed="rId3"/>
            <a:stretch>
              <a:fillRect r="-21630" b="-396940"/>
            </a:stretch>
          </a:blipFill>
        </p:spPr>
      </p:sp>
      <p:grpSp>
        <p:nvGrpSpPr>
          <p:cNvPr id="6" name="Group 6"/>
          <p:cNvGrpSpPr/>
          <p:nvPr/>
        </p:nvGrpSpPr>
        <p:grpSpPr>
          <a:xfrm>
            <a:off x="1028700" y="2879756"/>
            <a:ext cx="16116300" cy="6348754"/>
            <a:chOff x="0" y="0"/>
            <a:chExt cx="3330671" cy="1676393"/>
          </a:xfrm>
        </p:grpSpPr>
        <p:sp>
          <p:nvSpPr>
            <p:cNvPr id="7" name="Freeform 7"/>
            <p:cNvSpPr/>
            <p:nvPr/>
          </p:nvSpPr>
          <p:spPr>
            <a:xfrm>
              <a:off x="0" y="0"/>
              <a:ext cx="3330672" cy="1676393"/>
            </a:xfrm>
            <a:custGeom>
              <a:avLst/>
              <a:gdLst/>
              <a:ahLst/>
              <a:cxnLst/>
              <a:rect l="l" t="t" r="r" b="b"/>
              <a:pathLst>
                <a:path w="3330672" h="1676393">
                  <a:moveTo>
                    <a:pt x="40560" y="0"/>
                  </a:moveTo>
                  <a:lnTo>
                    <a:pt x="3290111" y="0"/>
                  </a:lnTo>
                  <a:cubicBezTo>
                    <a:pt x="3300868" y="0"/>
                    <a:pt x="3311185" y="4273"/>
                    <a:pt x="3318792" y="11880"/>
                  </a:cubicBezTo>
                  <a:cubicBezTo>
                    <a:pt x="3326398" y="19486"/>
                    <a:pt x="3330672" y="29803"/>
                    <a:pt x="3330672" y="40560"/>
                  </a:cubicBezTo>
                  <a:lnTo>
                    <a:pt x="3330672" y="1635832"/>
                  </a:lnTo>
                  <a:cubicBezTo>
                    <a:pt x="3330672" y="1646590"/>
                    <a:pt x="3326398" y="1656906"/>
                    <a:pt x="3318792" y="1664513"/>
                  </a:cubicBezTo>
                  <a:cubicBezTo>
                    <a:pt x="3311185" y="1672119"/>
                    <a:pt x="3300868" y="1676393"/>
                    <a:pt x="3290111" y="1676393"/>
                  </a:cubicBezTo>
                  <a:lnTo>
                    <a:pt x="40560" y="1676393"/>
                  </a:lnTo>
                  <a:cubicBezTo>
                    <a:pt x="29803" y="1676393"/>
                    <a:pt x="19486" y="1672119"/>
                    <a:pt x="11880" y="1664513"/>
                  </a:cubicBezTo>
                  <a:cubicBezTo>
                    <a:pt x="4273" y="1656906"/>
                    <a:pt x="0" y="1646590"/>
                    <a:pt x="0" y="1635832"/>
                  </a:cubicBezTo>
                  <a:lnTo>
                    <a:pt x="0" y="40560"/>
                  </a:lnTo>
                  <a:cubicBezTo>
                    <a:pt x="0" y="29803"/>
                    <a:pt x="4273" y="19486"/>
                    <a:pt x="11880" y="11880"/>
                  </a:cubicBezTo>
                  <a:cubicBezTo>
                    <a:pt x="19486" y="4273"/>
                    <a:pt x="29803" y="0"/>
                    <a:pt x="40560" y="0"/>
                  </a:cubicBezTo>
                  <a:close/>
                </a:path>
              </a:pathLst>
            </a:custGeom>
            <a:gradFill rotWithShape="1">
              <a:gsLst>
                <a:gs pos="0">
                  <a:srgbClr val="4FB6E8">
                    <a:alpha val="100000"/>
                  </a:srgbClr>
                </a:gs>
                <a:gs pos="50000">
                  <a:srgbClr val="2B69B4">
                    <a:alpha val="100000"/>
                  </a:srgbClr>
                </a:gs>
                <a:gs pos="100000">
                  <a:srgbClr val="1C5396">
                    <a:alpha val="100000"/>
                  </a:srgbClr>
                </a:gs>
              </a:gsLst>
              <a:path path="circle">
                <a:fillToRect r="100000" b="100000"/>
              </a:path>
              <a:tileRect l="-100000" t="-100000"/>
            </a:gradFill>
            <a:ln w="57150" cap="rnd">
              <a:solidFill>
                <a:srgbClr val="FFFFFF"/>
              </a:solidFill>
              <a:prstDash val="solid"/>
              <a:round/>
            </a:ln>
          </p:spPr>
        </p:sp>
        <p:sp>
          <p:nvSpPr>
            <p:cNvPr id="8" name="TextBox 8"/>
            <p:cNvSpPr txBox="1"/>
            <p:nvPr/>
          </p:nvSpPr>
          <p:spPr>
            <a:xfrm>
              <a:off x="0" y="-95250"/>
              <a:ext cx="3330671" cy="1771643"/>
            </a:xfrm>
            <a:prstGeom prst="rect">
              <a:avLst/>
            </a:prstGeom>
          </p:spPr>
          <p:txBody>
            <a:bodyPr lIns="50800" tIns="50800" rIns="50800" bIns="50800" rtlCol="0" anchor="ctr"/>
            <a:lstStyle/>
            <a:p>
              <a:pPr marL="0" lvl="0" indent="0" algn="ctr">
                <a:lnSpc>
                  <a:spcPts val="3706"/>
                </a:lnSpc>
                <a:spcBef>
                  <a:spcPct val="0"/>
                </a:spcBef>
              </a:pPr>
              <a:endParaRPr dirty="0"/>
            </a:p>
          </p:txBody>
        </p:sp>
      </p:grpSp>
      <p:grpSp>
        <p:nvGrpSpPr>
          <p:cNvPr id="9" name="Group 9"/>
          <p:cNvGrpSpPr/>
          <p:nvPr/>
        </p:nvGrpSpPr>
        <p:grpSpPr>
          <a:xfrm>
            <a:off x="1028700" y="1353816"/>
            <a:ext cx="9178325" cy="1290136"/>
            <a:chOff x="0" y="0"/>
            <a:chExt cx="2960236" cy="416101"/>
          </a:xfrm>
        </p:grpSpPr>
        <p:sp>
          <p:nvSpPr>
            <p:cNvPr id="10" name="Freeform 10"/>
            <p:cNvSpPr/>
            <p:nvPr/>
          </p:nvSpPr>
          <p:spPr>
            <a:xfrm>
              <a:off x="0" y="0"/>
              <a:ext cx="2960236" cy="416101"/>
            </a:xfrm>
            <a:custGeom>
              <a:avLst/>
              <a:gdLst/>
              <a:ahLst/>
              <a:cxnLst/>
              <a:rect l="l" t="t" r="r" b="b"/>
              <a:pathLst>
                <a:path w="2960236" h="416101">
                  <a:moveTo>
                    <a:pt x="32897" y="0"/>
                  </a:moveTo>
                  <a:lnTo>
                    <a:pt x="2927340" y="0"/>
                  </a:lnTo>
                  <a:cubicBezTo>
                    <a:pt x="2945508" y="0"/>
                    <a:pt x="2960236" y="14728"/>
                    <a:pt x="2960236" y="32897"/>
                  </a:cubicBezTo>
                  <a:lnTo>
                    <a:pt x="2960236" y="383204"/>
                  </a:lnTo>
                  <a:cubicBezTo>
                    <a:pt x="2960236" y="401372"/>
                    <a:pt x="2945508" y="416101"/>
                    <a:pt x="2927340" y="416101"/>
                  </a:cubicBezTo>
                  <a:lnTo>
                    <a:pt x="32897" y="416101"/>
                  </a:lnTo>
                  <a:cubicBezTo>
                    <a:pt x="24172" y="416101"/>
                    <a:pt x="15804" y="412635"/>
                    <a:pt x="9635" y="406465"/>
                  </a:cubicBezTo>
                  <a:cubicBezTo>
                    <a:pt x="3466" y="400296"/>
                    <a:pt x="0" y="391929"/>
                    <a:pt x="0" y="383204"/>
                  </a:cubicBezTo>
                  <a:lnTo>
                    <a:pt x="0" y="32897"/>
                  </a:lnTo>
                  <a:cubicBezTo>
                    <a:pt x="0" y="24172"/>
                    <a:pt x="3466" y="15804"/>
                    <a:pt x="9635" y="9635"/>
                  </a:cubicBezTo>
                  <a:cubicBezTo>
                    <a:pt x="15804" y="3466"/>
                    <a:pt x="24172" y="0"/>
                    <a:pt x="32897" y="0"/>
                  </a:cubicBezTo>
                  <a:close/>
                </a:path>
              </a:pathLst>
            </a:custGeom>
            <a:gradFill rotWithShape="1">
              <a:gsLst>
                <a:gs pos="0">
                  <a:srgbClr val="2B69B4">
                    <a:alpha val="100000"/>
                  </a:srgbClr>
                </a:gs>
                <a:gs pos="100000">
                  <a:srgbClr val="4FB6E8">
                    <a:alpha val="100000"/>
                  </a:srgbClr>
                </a:gs>
              </a:gsLst>
              <a:path path="circle">
                <a:fillToRect r="100000" b="100000"/>
              </a:path>
              <a:tileRect l="-100000" t="-100000"/>
            </a:gradFill>
            <a:ln w="57150" cap="rnd">
              <a:solidFill>
                <a:srgbClr val="FFFFFF"/>
              </a:solidFill>
              <a:prstDash val="solid"/>
              <a:round/>
            </a:ln>
          </p:spPr>
        </p:sp>
        <p:sp>
          <p:nvSpPr>
            <p:cNvPr id="11" name="TextBox 11"/>
            <p:cNvSpPr txBox="1"/>
            <p:nvPr/>
          </p:nvSpPr>
          <p:spPr>
            <a:xfrm>
              <a:off x="0" y="-95250"/>
              <a:ext cx="2960236" cy="511351"/>
            </a:xfrm>
            <a:prstGeom prst="rect">
              <a:avLst/>
            </a:prstGeom>
          </p:spPr>
          <p:txBody>
            <a:bodyPr lIns="50800" tIns="50800" rIns="50800" bIns="50800" rtlCol="0" anchor="ctr"/>
            <a:lstStyle/>
            <a:p>
              <a:pPr marL="0" lvl="0" indent="0" algn="ctr">
                <a:lnSpc>
                  <a:spcPts val="3706"/>
                </a:lnSpc>
                <a:spcBef>
                  <a:spcPct val="0"/>
                </a:spcBef>
              </a:pPr>
              <a:endParaRPr dirty="0"/>
            </a:p>
          </p:txBody>
        </p:sp>
      </p:grpSp>
      <p:sp>
        <p:nvSpPr>
          <p:cNvPr id="12" name="TextBox 12"/>
          <p:cNvSpPr txBox="1"/>
          <p:nvPr/>
        </p:nvSpPr>
        <p:spPr>
          <a:xfrm>
            <a:off x="1419159" y="1498388"/>
            <a:ext cx="8069718" cy="831831"/>
          </a:xfrm>
          <a:prstGeom prst="rect">
            <a:avLst/>
          </a:prstGeom>
        </p:spPr>
        <p:txBody>
          <a:bodyPr lIns="0" tIns="0" rIns="0" bIns="0" rtlCol="0" anchor="t">
            <a:spAutoFit/>
          </a:bodyPr>
          <a:lstStyle/>
          <a:p>
            <a:pPr marL="0" lvl="0" indent="0" algn="ctr">
              <a:lnSpc>
                <a:spcPts val="7302"/>
              </a:lnSpc>
              <a:spcBef>
                <a:spcPct val="0"/>
              </a:spcBef>
            </a:pPr>
            <a:r>
              <a:rPr lang="en-US" sz="5215" u="none" strike="noStrike" dirty="0">
                <a:solidFill>
                  <a:srgbClr val="FFFFFF"/>
                </a:solidFill>
                <a:latin typeface="Montserrat Classic Bold"/>
              </a:rPr>
              <a:t>Discussion and Results</a:t>
            </a:r>
          </a:p>
        </p:txBody>
      </p:sp>
      <p:sp>
        <p:nvSpPr>
          <p:cNvPr id="13" name="TextBox 13"/>
          <p:cNvSpPr txBox="1"/>
          <p:nvPr/>
        </p:nvSpPr>
        <p:spPr>
          <a:xfrm>
            <a:off x="1478009" y="2913093"/>
            <a:ext cx="15160441" cy="5894947"/>
          </a:xfrm>
          <a:prstGeom prst="rect">
            <a:avLst/>
          </a:prstGeom>
        </p:spPr>
        <p:txBody>
          <a:bodyPr wrap="square" lIns="0" tIns="0" rIns="0" bIns="0" rtlCol="0" anchor="t">
            <a:spAutoFit/>
          </a:bodyPr>
          <a:lstStyle/>
          <a:p>
            <a:pPr marL="756826" lvl="1" indent="-514350" algn="l">
              <a:lnSpc>
                <a:spcPts val="3256"/>
              </a:lnSpc>
              <a:buFont typeface="Arial" panose="020B0604020202020204" pitchFamily="34" charset="0"/>
              <a:buChar char="•"/>
            </a:pPr>
            <a:r>
              <a:rPr lang="en-US" sz="2400" u="none" strike="noStrike" dirty="0">
                <a:solidFill>
                  <a:srgbClr val="FFFFFF"/>
                </a:solidFill>
                <a:latin typeface="Montserrat"/>
              </a:rPr>
              <a:t>Model Architectures:</a:t>
            </a:r>
          </a:p>
          <a:p>
            <a:pPr marL="756826" lvl="1" indent="-514350" algn="l">
              <a:lnSpc>
                <a:spcPts val="3256"/>
              </a:lnSpc>
              <a:buFont typeface="+mj-lt"/>
              <a:buAutoNum type="romanUcPeriod" startAt="6"/>
            </a:pPr>
            <a:endParaRPr lang="en-US" sz="2400" u="none" strike="noStrike" dirty="0">
              <a:solidFill>
                <a:srgbClr val="FFFFFF"/>
              </a:solidFill>
              <a:latin typeface="Montserrat"/>
            </a:endParaRPr>
          </a:p>
          <a:p>
            <a:pPr marL="585376" lvl="1" indent="-342900" algn="l">
              <a:lnSpc>
                <a:spcPts val="3256"/>
              </a:lnSpc>
              <a:buFontTx/>
              <a:buChar char="-"/>
            </a:pPr>
            <a:r>
              <a:rPr lang="en-US" sz="2400" u="none" strike="noStrike" dirty="0">
                <a:solidFill>
                  <a:srgbClr val="FFFFFF"/>
                </a:solidFill>
                <a:latin typeface="Montserrat"/>
              </a:rPr>
              <a:t>MobileNet: Designed for mobile efficiency with depthwise separable convolutions, MobileNet is lightweight and fast, achieving the highest accuracy (95.1%) and F1-score (96.52%), making it ideal for high-performance applications.</a:t>
            </a:r>
          </a:p>
          <a:p>
            <a:pPr marL="585376" lvl="1" indent="-342900" algn="l">
              <a:lnSpc>
                <a:spcPts val="3256"/>
              </a:lnSpc>
              <a:buFontTx/>
              <a:buChar char="-"/>
            </a:pPr>
            <a:endParaRPr lang="en-US" sz="2400" u="none" strike="noStrike" dirty="0">
              <a:solidFill>
                <a:srgbClr val="FFFFFF"/>
              </a:solidFill>
              <a:latin typeface="Montserrat"/>
            </a:endParaRPr>
          </a:p>
          <a:p>
            <a:pPr marL="585376" lvl="1" indent="-342900" algn="l">
              <a:lnSpc>
                <a:spcPts val="3256"/>
              </a:lnSpc>
              <a:buFontTx/>
              <a:buChar char="-"/>
            </a:pPr>
            <a:r>
              <a:rPr lang="en-US" sz="2400" u="none" strike="noStrike" dirty="0">
                <a:solidFill>
                  <a:srgbClr val="FFFFFF"/>
                </a:solidFill>
                <a:latin typeface="Montserrat"/>
              </a:rPr>
              <a:t>EfficientNetB0: Utilizes compound scaling to balance depth, width, and resolution, achieving high accuracy (94.2%) and the highest AUC (99.7%). It excels in precision and recall, showcasing strong overall performance.</a:t>
            </a:r>
          </a:p>
          <a:p>
            <a:pPr marL="585376" lvl="1" indent="-342900" algn="l">
              <a:lnSpc>
                <a:spcPts val="3256"/>
              </a:lnSpc>
              <a:buFontTx/>
              <a:buChar char="-"/>
            </a:pPr>
            <a:endParaRPr lang="en-US" sz="2400" u="none" strike="noStrike" dirty="0">
              <a:solidFill>
                <a:srgbClr val="FFFFFF"/>
              </a:solidFill>
              <a:latin typeface="Montserrat"/>
            </a:endParaRPr>
          </a:p>
          <a:p>
            <a:pPr marL="585376" lvl="1" indent="-342900" algn="l">
              <a:lnSpc>
                <a:spcPts val="3256"/>
              </a:lnSpc>
              <a:buFontTx/>
              <a:buChar char="-"/>
            </a:pPr>
            <a:r>
              <a:rPr lang="en-US" sz="2400" u="none" strike="noStrike" dirty="0">
                <a:solidFill>
                  <a:srgbClr val="FFFFFF"/>
                </a:solidFill>
                <a:latin typeface="Montserrat"/>
              </a:rPr>
              <a:t>NASNetMobile: Optimized through neural architecture search, NASNetMobile performed well with 90.1% accuracy and a 93.19% F1-score but was outperformed by MobileNet and EfficientNetB0.</a:t>
            </a:r>
          </a:p>
          <a:p>
            <a:pPr marL="585376" lvl="1" indent="-342900" algn="l">
              <a:lnSpc>
                <a:spcPts val="3256"/>
              </a:lnSpc>
              <a:buFontTx/>
              <a:buChar char="-"/>
            </a:pPr>
            <a:endParaRPr lang="en-US" sz="2400" u="none" strike="noStrike" dirty="0">
              <a:solidFill>
                <a:srgbClr val="FFFFFF"/>
              </a:solidFill>
              <a:latin typeface="Montserrat"/>
            </a:endParaRPr>
          </a:p>
        </p:txBody>
      </p:sp>
      <p:sp>
        <p:nvSpPr>
          <p:cNvPr id="17" name="Freeform 17"/>
          <p:cNvSpPr/>
          <p:nvPr/>
        </p:nvSpPr>
        <p:spPr>
          <a:xfrm>
            <a:off x="-791886" y="4673331"/>
            <a:ext cx="2319244" cy="3397408"/>
          </a:xfrm>
          <a:custGeom>
            <a:avLst/>
            <a:gdLst/>
            <a:ahLst/>
            <a:cxnLst/>
            <a:rect l="l" t="t" r="r" b="b"/>
            <a:pathLst>
              <a:path w="2319244" h="3397408">
                <a:moveTo>
                  <a:pt x="0" y="0"/>
                </a:moveTo>
                <a:lnTo>
                  <a:pt x="2319245" y="0"/>
                </a:lnTo>
                <a:lnTo>
                  <a:pt x="2319245" y="3397408"/>
                </a:lnTo>
                <a:lnTo>
                  <a:pt x="0" y="3397408"/>
                </a:lnTo>
                <a:lnTo>
                  <a:pt x="0" y="0"/>
                </a:lnTo>
                <a:close/>
              </a:path>
            </a:pathLst>
          </a:custGeom>
          <a:blipFill>
            <a:blip r:embed="rId4"/>
            <a:stretch>
              <a:fillRect l="-185101" t="-125652"/>
            </a:stretch>
          </a:blipFill>
        </p:spPr>
      </p:sp>
      <p:sp>
        <p:nvSpPr>
          <p:cNvPr id="4" name="Freeform 16">
            <a:extLst>
              <a:ext uri="{FF2B5EF4-FFF2-40B4-BE49-F238E27FC236}">
                <a16:creationId xmlns:a16="http://schemas.microsoft.com/office/drawing/2014/main" id="{E1B806C5-55CA-8190-D520-EA526D150F53}"/>
              </a:ext>
            </a:extLst>
          </p:cNvPr>
          <p:cNvSpPr/>
          <p:nvPr/>
        </p:nvSpPr>
        <p:spPr>
          <a:xfrm>
            <a:off x="15392401" y="7767970"/>
            <a:ext cx="2511148" cy="2376436"/>
          </a:xfrm>
          <a:custGeom>
            <a:avLst/>
            <a:gdLst/>
            <a:ahLst/>
            <a:cxnLst/>
            <a:rect l="l" t="t" r="r" b="b"/>
            <a:pathLst>
              <a:path w="1320582" h="1468673">
                <a:moveTo>
                  <a:pt x="0" y="0"/>
                </a:moveTo>
                <a:lnTo>
                  <a:pt x="1320581" y="0"/>
                </a:lnTo>
                <a:lnTo>
                  <a:pt x="1320581" y="1468673"/>
                </a:lnTo>
                <a:lnTo>
                  <a:pt x="0" y="1468673"/>
                </a:lnTo>
                <a:lnTo>
                  <a:pt x="0" y="0"/>
                </a:lnTo>
                <a:close/>
              </a:path>
            </a:pathLst>
          </a:custGeom>
          <a:blipFill>
            <a:blip r:embed="rId5"/>
            <a:stretch>
              <a:fillRect/>
            </a:stretch>
          </a:blipFill>
        </p:spPr>
      </p:sp>
    </p:spTree>
    <p:extLst>
      <p:ext uri="{BB962C8B-B14F-4D97-AF65-F5344CB8AC3E}">
        <p14:creationId xmlns:p14="http://schemas.microsoft.com/office/powerpoint/2010/main" val="12081000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2888" b="-12888"/>
            </a:stretch>
          </a:blipFill>
        </p:spPr>
      </p:sp>
      <p:sp>
        <p:nvSpPr>
          <p:cNvPr id="3" name="Freeform 3"/>
          <p:cNvSpPr/>
          <p:nvPr/>
        </p:nvSpPr>
        <p:spPr>
          <a:xfrm rot="-5400000">
            <a:off x="15726352" y="2921253"/>
            <a:ext cx="4129085" cy="994211"/>
          </a:xfrm>
          <a:custGeom>
            <a:avLst/>
            <a:gdLst/>
            <a:ahLst/>
            <a:cxnLst/>
            <a:rect l="l" t="t" r="r" b="b"/>
            <a:pathLst>
              <a:path w="4129085" h="994211">
                <a:moveTo>
                  <a:pt x="0" y="0"/>
                </a:moveTo>
                <a:lnTo>
                  <a:pt x="4129085" y="0"/>
                </a:lnTo>
                <a:lnTo>
                  <a:pt x="4129085" y="994211"/>
                </a:lnTo>
                <a:lnTo>
                  <a:pt x="0" y="994211"/>
                </a:lnTo>
                <a:lnTo>
                  <a:pt x="0" y="0"/>
                </a:lnTo>
                <a:close/>
              </a:path>
            </a:pathLst>
          </a:custGeom>
          <a:blipFill>
            <a:blip r:embed="rId3"/>
            <a:stretch>
              <a:fillRect r="-21630" b="-396940"/>
            </a:stretch>
          </a:blipFill>
        </p:spPr>
      </p:sp>
      <p:grpSp>
        <p:nvGrpSpPr>
          <p:cNvPr id="6" name="Group 6"/>
          <p:cNvGrpSpPr/>
          <p:nvPr/>
        </p:nvGrpSpPr>
        <p:grpSpPr>
          <a:xfrm>
            <a:off x="1028700" y="2879756"/>
            <a:ext cx="16116300" cy="6348754"/>
            <a:chOff x="0" y="0"/>
            <a:chExt cx="3330671" cy="1676393"/>
          </a:xfrm>
        </p:grpSpPr>
        <p:sp>
          <p:nvSpPr>
            <p:cNvPr id="7" name="Freeform 7"/>
            <p:cNvSpPr/>
            <p:nvPr/>
          </p:nvSpPr>
          <p:spPr>
            <a:xfrm>
              <a:off x="0" y="0"/>
              <a:ext cx="3330672" cy="1676393"/>
            </a:xfrm>
            <a:custGeom>
              <a:avLst/>
              <a:gdLst/>
              <a:ahLst/>
              <a:cxnLst/>
              <a:rect l="l" t="t" r="r" b="b"/>
              <a:pathLst>
                <a:path w="3330672" h="1676393">
                  <a:moveTo>
                    <a:pt x="40560" y="0"/>
                  </a:moveTo>
                  <a:lnTo>
                    <a:pt x="3290111" y="0"/>
                  </a:lnTo>
                  <a:cubicBezTo>
                    <a:pt x="3300868" y="0"/>
                    <a:pt x="3311185" y="4273"/>
                    <a:pt x="3318792" y="11880"/>
                  </a:cubicBezTo>
                  <a:cubicBezTo>
                    <a:pt x="3326398" y="19486"/>
                    <a:pt x="3330672" y="29803"/>
                    <a:pt x="3330672" y="40560"/>
                  </a:cubicBezTo>
                  <a:lnTo>
                    <a:pt x="3330672" y="1635832"/>
                  </a:lnTo>
                  <a:cubicBezTo>
                    <a:pt x="3330672" y="1646590"/>
                    <a:pt x="3326398" y="1656906"/>
                    <a:pt x="3318792" y="1664513"/>
                  </a:cubicBezTo>
                  <a:cubicBezTo>
                    <a:pt x="3311185" y="1672119"/>
                    <a:pt x="3300868" y="1676393"/>
                    <a:pt x="3290111" y="1676393"/>
                  </a:cubicBezTo>
                  <a:lnTo>
                    <a:pt x="40560" y="1676393"/>
                  </a:lnTo>
                  <a:cubicBezTo>
                    <a:pt x="29803" y="1676393"/>
                    <a:pt x="19486" y="1672119"/>
                    <a:pt x="11880" y="1664513"/>
                  </a:cubicBezTo>
                  <a:cubicBezTo>
                    <a:pt x="4273" y="1656906"/>
                    <a:pt x="0" y="1646590"/>
                    <a:pt x="0" y="1635832"/>
                  </a:cubicBezTo>
                  <a:lnTo>
                    <a:pt x="0" y="40560"/>
                  </a:lnTo>
                  <a:cubicBezTo>
                    <a:pt x="0" y="29803"/>
                    <a:pt x="4273" y="19486"/>
                    <a:pt x="11880" y="11880"/>
                  </a:cubicBezTo>
                  <a:cubicBezTo>
                    <a:pt x="19486" y="4273"/>
                    <a:pt x="29803" y="0"/>
                    <a:pt x="40560" y="0"/>
                  </a:cubicBezTo>
                  <a:close/>
                </a:path>
              </a:pathLst>
            </a:custGeom>
            <a:gradFill rotWithShape="1">
              <a:gsLst>
                <a:gs pos="0">
                  <a:srgbClr val="4FB6E8">
                    <a:alpha val="100000"/>
                  </a:srgbClr>
                </a:gs>
                <a:gs pos="50000">
                  <a:srgbClr val="2B69B4">
                    <a:alpha val="100000"/>
                  </a:srgbClr>
                </a:gs>
                <a:gs pos="100000">
                  <a:srgbClr val="1C5396">
                    <a:alpha val="100000"/>
                  </a:srgbClr>
                </a:gs>
              </a:gsLst>
              <a:path path="circle">
                <a:fillToRect r="100000" b="100000"/>
              </a:path>
              <a:tileRect l="-100000" t="-100000"/>
            </a:gradFill>
            <a:ln w="57150" cap="rnd">
              <a:solidFill>
                <a:srgbClr val="FFFFFF"/>
              </a:solidFill>
              <a:prstDash val="solid"/>
              <a:round/>
            </a:ln>
          </p:spPr>
        </p:sp>
        <p:sp>
          <p:nvSpPr>
            <p:cNvPr id="8" name="TextBox 8"/>
            <p:cNvSpPr txBox="1"/>
            <p:nvPr/>
          </p:nvSpPr>
          <p:spPr>
            <a:xfrm>
              <a:off x="0" y="-95250"/>
              <a:ext cx="3330671" cy="1771643"/>
            </a:xfrm>
            <a:prstGeom prst="rect">
              <a:avLst/>
            </a:prstGeom>
          </p:spPr>
          <p:txBody>
            <a:bodyPr lIns="50800" tIns="50800" rIns="50800" bIns="50800" rtlCol="0" anchor="ctr"/>
            <a:lstStyle/>
            <a:p>
              <a:pPr marL="0" lvl="0" indent="0" algn="ctr">
                <a:lnSpc>
                  <a:spcPts val="3706"/>
                </a:lnSpc>
                <a:spcBef>
                  <a:spcPct val="0"/>
                </a:spcBef>
              </a:pPr>
              <a:endParaRPr dirty="0"/>
            </a:p>
          </p:txBody>
        </p:sp>
      </p:grpSp>
      <p:grpSp>
        <p:nvGrpSpPr>
          <p:cNvPr id="9" name="Group 9"/>
          <p:cNvGrpSpPr/>
          <p:nvPr/>
        </p:nvGrpSpPr>
        <p:grpSpPr>
          <a:xfrm>
            <a:off x="1028700" y="1353816"/>
            <a:ext cx="9178325" cy="1290136"/>
            <a:chOff x="0" y="0"/>
            <a:chExt cx="2960236" cy="416101"/>
          </a:xfrm>
        </p:grpSpPr>
        <p:sp>
          <p:nvSpPr>
            <p:cNvPr id="10" name="Freeform 10"/>
            <p:cNvSpPr/>
            <p:nvPr/>
          </p:nvSpPr>
          <p:spPr>
            <a:xfrm>
              <a:off x="0" y="0"/>
              <a:ext cx="2960236" cy="416101"/>
            </a:xfrm>
            <a:custGeom>
              <a:avLst/>
              <a:gdLst/>
              <a:ahLst/>
              <a:cxnLst/>
              <a:rect l="l" t="t" r="r" b="b"/>
              <a:pathLst>
                <a:path w="2960236" h="416101">
                  <a:moveTo>
                    <a:pt x="32897" y="0"/>
                  </a:moveTo>
                  <a:lnTo>
                    <a:pt x="2927340" y="0"/>
                  </a:lnTo>
                  <a:cubicBezTo>
                    <a:pt x="2945508" y="0"/>
                    <a:pt x="2960236" y="14728"/>
                    <a:pt x="2960236" y="32897"/>
                  </a:cubicBezTo>
                  <a:lnTo>
                    <a:pt x="2960236" y="383204"/>
                  </a:lnTo>
                  <a:cubicBezTo>
                    <a:pt x="2960236" y="401372"/>
                    <a:pt x="2945508" y="416101"/>
                    <a:pt x="2927340" y="416101"/>
                  </a:cubicBezTo>
                  <a:lnTo>
                    <a:pt x="32897" y="416101"/>
                  </a:lnTo>
                  <a:cubicBezTo>
                    <a:pt x="24172" y="416101"/>
                    <a:pt x="15804" y="412635"/>
                    <a:pt x="9635" y="406465"/>
                  </a:cubicBezTo>
                  <a:cubicBezTo>
                    <a:pt x="3466" y="400296"/>
                    <a:pt x="0" y="391929"/>
                    <a:pt x="0" y="383204"/>
                  </a:cubicBezTo>
                  <a:lnTo>
                    <a:pt x="0" y="32897"/>
                  </a:lnTo>
                  <a:cubicBezTo>
                    <a:pt x="0" y="24172"/>
                    <a:pt x="3466" y="15804"/>
                    <a:pt x="9635" y="9635"/>
                  </a:cubicBezTo>
                  <a:cubicBezTo>
                    <a:pt x="15804" y="3466"/>
                    <a:pt x="24172" y="0"/>
                    <a:pt x="32897" y="0"/>
                  </a:cubicBezTo>
                  <a:close/>
                </a:path>
              </a:pathLst>
            </a:custGeom>
            <a:gradFill rotWithShape="1">
              <a:gsLst>
                <a:gs pos="0">
                  <a:srgbClr val="2B69B4">
                    <a:alpha val="100000"/>
                  </a:srgbClr>
                </a:gs>
                <a:gs pos="100000">
                  <a:srgbClr val="4FB6E8">
                    <a:alpha val="100000"/>
                  </a:srgbClr>
                </a:gs>
              </a:gsLst>
              <a:path path="circle">
                <a:fillToRect r="100000" b="100000"/>
              </a:path>
              <a:tileRect l="-100000" t="-100000"/>
            </a:gradFill>
            <a:ln w="57150" cap="rnd">
              <a:solidFill>
                <a:srgbClr val="FFFFFF"/>
              </a:solidFill>
              <a:prstDash val="solid"/>
              <a:round/>
            </a:ln>
          </p:spPr>
        </p:sp>
        <p:sp>
          <p:nvSpPr>
            <p:cNvPr id="11" name="TextBox 11"/>
            <p:cNvSpPr txBox="1"/>
            <p:nvPr/>
          </p:nvSpPr>
          <p:spPr>
            <a:xfrm>
              <a:off x="0" y="-95250"/>
              <a:ext cx="2960236" cy="511351"/>
            </a:xfrm>
            <a:prstGeom prst="rect">
              <a:avLst/>
            </a:prstGeom>
          </p:spPr>
          <p:txBody>
            <a:bodyPr lIns="50800" tIns="50800" rIns="50800" bIns="50800" rtlCol="0" anchor="ctr"/>
            <a:lstStyle/>
            <a:p>
              <a:pPr marL="0" lvl="0" indent="0" algn="ctr">
                <a:lnSpc>
                  <a:spcPts val="3706"/>
                </a:lnSpc>
                <a:spcBef>
                  <a:spcPct val="0"/>
                </a:spcBef>
              </a:pPr>
              <a:endParaRPr dirty="0"/>
            </a:p>
          </p:txBody>
        </p:sp>
      </p:grpSp>
      <p:sp>
        <p:nvSpPr>
          <p:cNvPr id="12" name="TextBox 12"/>
          <p:cNvSpPr txBox="1"/>
          <p:nvPr/>
        </p:nvSpPr>
        <p:spPr>
          <a:xfrm>
            <a:off x="1419159" y="1498388"/>
            <a:ext cx="8069718" cy="831831"/>
          </a:xfrm>
          <a:prstGeom prst="rect">
            <a:avLst/>
          </a:prstGeom>
        </p:spPr>
        <p:txBody>
          <a:bodyPr lIns="0" tIns="0" rIns="0" bIns="0" rtlCol="0" anchor="t">
            <a:spAutoFit/>
          </a:bodyPr>
          <a:lstStyle/>
          <a:p>
            <a:pPr marL="0" lvl="0" indent="0" algn="ctr">
              <a:lnSpc>
                <a:spcPts val="7302"/>
              </a:lnSpc>
              <a:spcBef>
                <a:spcPct val="0"/>
              </a:spcBef>
            </a:pPr>
            <a:r>
              <a:rPr lang="en-US" sz="5215" u="none" strike="noStrike" dirty="0">
                <a:solidFill>
                  <a:srgbClr val="FFFFFF"/>
                </a:solidFill>
                <a:latin typeface="Montserrat Classic Bold"/>
              </a:rPr>
              <a:t>Discussion and Results</a:t>
            </a:r>
          </a:p>
        </p:txBody>
      </p:sp>
      <p:sp>
        <p:nvSpPr>
          <p:cNvPr id="13" name="TextBox 13"/>
          <p:cNvSpPr txBox="1"/>
          <p:nvPr/>
        </p:nvSpPr>
        <p:spPr>
          <a:xfrm>
            <a:off x="1478009" y="2913093"/>
            <a:ext cx="15160441" cy="5471754"/>
          </a:xfrm>
          <a:prstGeom prst="rect">
            <a:avLst/>
          </a:prstGeom>
        </p:spPr>
        <p:txBody>
          <a:bodyPr wrap="square" lIns="0" tIns="0" rIns="0" bIns="0" rtlCol="0" anchor="t">
            <a:spAutoFit/>
          </a:bodyPr>
          <a:lstStyle/>
          <a:p>
            <a:pPr marL="585376" lvl="1" indent="-342900" algn="l">
              <a:lnSpc>
                <a:spcPts val="3256"/>
              </a:lnSpc>
              <a:buFontTx/>
              <a:buChar char="-"/>
            </a:pPr>
            <a:endParaRPr lang="en-US" sz="2400" u="none" strike="noStrike" dirty="0">
              <a:solidFill>
                <a:srgbClr val="FFFFFF"/>
              </a:solidFill>
              <a:latin typeface="Montserrat"/>
            </a:endParaRPr>
          </a:p>
          <a:p>
            <a:pPr marL="585376" lvl="1" indent="-342900" algn="l">
              <a:lnSpc>
                <a:spcPts val="3256"/>
              </a:lnSpc>
              <a:buFontTx/>
              <a:buChar char="-"/>
            </a:pPr>
            <a:r>
              <a:rPr lang="en-US" sz="2400" u="none" strike="noStrike" dirty="0">
                <a:solidFill>
                  <a:srgbClr val="FFFFFF"/>
                </a:solidFill>
                <a:latin typeface="Montserrat"/>
              </a:rPr>
              <a:t>DenseNet121: Features dense connections for improved gradient flow and feature reuse, achieving 92.2% accuracy and a 94.77% F1-score, but slightly behind MobileNet and EfficientNetB0.</a:t>
            </a:r>
          </a:p>
          <a:p>
            <a:pPr marL="585376" lvl="1" indent="-342900" algn="l">
              <a:lnSpc>
                <a:spcPts val="3256"/>
              </a:lnSpc>
              <a:buFontTx/>
              <a:buChar char="-"/>
            </a:pPr>
            <a:endParaRPr lang="en-US" sz="2400" u="none" strike="noStrike" dirty="0">
              <a:solidFill>
                <a:srgbClr val="FFFFFF"/>
              </a:solidFill>
              <a:latin typeface="Montserrat"/>
            </a:endParaRPr>
          </a:p>
          <a:p>
            <a:pPr marL="585376" lvl="1" indent="-342900" algn="l">
              <a:lnSpc>
                <a:spcPts val="3256"/>
              </a:lnSpc>
              <a:buFontTx/>
              <a:buChar char="-"/>
            </a:pPr>
            <a:r>
              <a:rPr lang="en-US" sz="2400" u="none" strike="noStrike" dirty="0">
                <a:solidFill>
                  <a:srgbClr val="FFFFFF"/>
                </a:solidFill>
                <a:latin typeface="Montserrat"/>
              </a:rPr>
              <a:t>ResNet: Known for its deep residual connections, ResNet showed the lowest performance in this study with 83.2% accuracy and an 88.35% F1-score, likely due to overfitting.</a:t>
            </a:r>
          </a:p>
          <a:p>
            <a:pPr marL="585376" lvl="1" indent="-342900" algn="l">
              <a:lnSpc>
                <a:spcPts val="3256"/>
              </a:lnSpc>
              <a:buFontTx/>
              <a:buChar char="-"/>
            </a:pPr>
            <a:endParaRPr lang="en-US" sz="2400" dirty="0">
              <a:solidFill>
                <a:srgbClr val="FFFFFF"/>
              </a:solidFill>
              <a:latin typeface="Montserrat"/>
            </a:endParaRPr>
          </a:p>
          <a:p>
            <a:pPr marL="585376" lvl="1" indent="-342900" algn="l">
              <a:lnSpc>
                <a:spcPts val="3256"/>
              </a:lnSpc>
              <a:buFont typeface="Arial" panose="020B0604020202020204" pitchFamily="34" charset="0"/>
              <a:buChar char="•"/>
            </a:pPr>
            <a:r>
              <a:rPr lang="en-US" sz="2400" dirty="0">
                <a:solidFill>
                  <a:srgbClr val="FFFFFF"/>
                </a:solidFill>
                <a:latin typeface="Montserrat"/>
              </a:rPr>
              <a:t>Impact of Data Augmentation:</a:t>
            </a:r>
          </a:p>
          <a:p>
            <a:pPr marL="585376" lvl="1" indent="-342900" algn="l">
              <a:lnSpc>
                <a:spcPts val="3256"/>
              </a:lnSpc>
              <a:buFontTx/>
              <a:buChar char="-"/>
            </a:pPr>
            <a:r>
              <a:rPr lang="en-US" sz="2400" dirty="0">
                <a:solidFill>
                  <a:srgbClr val="FFFFFF"/>
                </a:solidFill>
                <a:latin typeface="Montserrat"/>
              </a:rPr>
              <a:t>Data augmentation significantly improved model generalizability, leading to high recall and precision values across all models. This technique prevented overfitting by introducing variations in the training data.</a:t>
            </a:r>
          </a:p>
          <a:p>
            <a:pPr marL="585376" lvl="1" indent="-342900" algn="l">
              <a:lnSpc>
                <a:spcPts val="3256"/>
              </a:lnSpc>
              <a:buFontTx/>
              <a:buChar char="-"/>
            </a:pPr>
            <a:endParaRPr lang="en-US" sz="2400" u="none" strike="noStrike" dirty="0">
              <a:solidFill>
                <a:srgbClr val="FFFFFF"/>
              </a:solidFill>
              <a:latin typeface="Montserrat"/>
            </a:endParaRPr>
          </a:p>
        </p:txBody>
      </p:sp>
      <p:sp>
        <p:nvSpPr>
          <p:cNvPr id="17" name="Freeform 17"/>
          <p:cNvSpPr/>
          <p:nvPr/>
        </p:nvSpPr>
        <p:spPr>
          <a:xfrm>
            <a:off x="-791886" y="4673331"/>
            <a:ext cx="2319244" cy="3397408"/>
          </a:xfrm>
          <a:custGeom>
            <a:avLst/>
            <a:gdLst/>
            <a:ahLst/>
            <a:cxnLst/>
            <a:rect l="l" t="t" r="r" b="b"/>
            <a:pathLst>
              <a:path w="2319244" h="3397408">
                <a:moveTo>
                  <a:pt x="0" y="0"/>
                </a:moveTo>
                <a:lnTo>
                  <a:pt x="2319245" y="0"/>
                </a:lnTo>
                <a:lnTo>
                  <a:pt x="2319245" y="3397408"/>
                </a:lnTo>
                <a:lnTo>
                  <a:pt x="0" y="3397408"/>
                </a:lnTo>
                <a:lnTo>
                  <a:pt x="0" y="0"/>
                </a:lnTo>
                <a:close/>
              </a:path>
            </a:pathLst>
          </a:custGeom>
          <a:blipFill>
            <a:blip r:embed="rId4"/>
            <a:stretch>
              <a:fillRect l="-185101" t="-125652"/>
            </a:stretch>
          </a:blipFill>
        </p:spPr>
      </p:sp>
      <p:sp>
        <p:nvSpPr>
          <p:cNvPr id="4" name="Freeform 16">
            <a:extLst>
              <a:ext uri="{FF2B5EF4-FFF2-40B4-BE49-F238E27FC236}">
                <a16:creationId xmlns:a16="http://schemas.microsoft.com/office/drawing/2014/main" id="{E1B806C5-55CA-8190-D520-EA526D150F53}"/>
              </a:ext>
            </a:extLst>
          </p:cNvPr>
          <p:cNvSpPr/>
          <p:nvPr/>
        </p:nvSpPr>
        <p:spPr>
          <a:xfrm>
            <a:off x="15392401" y="7767970"/>
            <a:ext cx="2511148" cy="2376436"/>
          </a:xfrm>
          <a:custGeom>
            <a:avLst/>
            <a:gdLst/>
            <a:ahLst/>
            <a:cxnLst/>
            <a:rect l="l" t="t" r="r" b="b"/>
            <a:pathLst>
              <a:path w="1320582" h="1468673">
                <a:moveTo>
                  <a:pt x="0" y="0"/>
                </a:moveTo>
                <a:lnTo>
                  <a:pt x="1320581" y="0"/>
                </a:lnTo>
                <a:lnTo>
                  <a:pt x="1320581" y="1468673"/>
                </a:lnTo>
                <a:lnTo>
                  <a:pt x="0" y="1468673"/>
                </a:lnTo>
                <a:lnTo>
                  <a:pt x="0" y="0"/>
                </a:lnTo>
                <a:close/>
              </a:path>
            </a:pathLst>
          </a:custGeom>
          <a:blipFill>
            <a:blip r:embed="rId5"/>
            <a:stretch>
              <a:fillRect/>
            </a:stretch>
          </a:blipFill>
        </p:spPr>
      </p:sp>
    </p:spTree>
    <p:extLst>
      <p:ext uri="{BB962C8B-B14F-4D97-AF65-F5344CB8AC3E}">
        <p14:creationId xmlns:p14="http://schemas.microsoft.com/office/powerpoint/2010/main" val="27314519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2888" b="-12888"/>
            </a:stretch>
          </a:blipFill>
        </p:spPr>
      </p:sp>
      <p:sp>
        <p:nvSpPr>
          <p:cNvPr id="3" name="Freeform 3"/>
          <p:cNvSpPr/>
          <p:nvPr/>
        </p:nvSpPr>
        <p:spPr>
          <a:xfrm rot="-5400000">
            <a:off x="15726352" y="2921253"/>
            <a:ext cx="4129085" cy="994211"/>
          </a:xfrm>
          <a:custGeom>
            <a:avLst/>
            <a:gdLst/>
            <a:ahLst/>
            <a:cxnLst/>
            <a:rect l="l" t="t" r="r" b="b"/>
            <a:pathLst>
              <a:path w="4129085" h="994211">
                <a:moveTo>
                  <a:pt x="0" y="0"/>
                </a:moveTo>
                <a:lnTo>
                  <a:pt x="4129085" y="0"/>
                </a:lnTo>
                <a:lnTo>
                  <a:pt x="4129085" y="994211"/>
                </a:lnTo>
                <a:lnTo>
                  <a:pt x="0" y="994211"/>
                </a:lnTo>
                <a:lnTo>
                  <a:pt x="0" y="0"/>
                </a:lnTo>
                <a:close/>
              </a:path>
            </a:pathLst>
          </a:custGeom>
          <a:blipFill>
            <a:blip r:embed="rId3"/>
            <a:stretch>
              <a:fillRect r="-21630" b="-396940"/>
            </a:stretch>
          </a:blipFill>
        </p:spPr>
      </p:sp>
      <p:grpSp>
        <p:nvGrpSpPr>
          <p:cNvPr id="6" name="Group 6"/>
          <p:cNvGrpSpPr/>
          <p:nvPr/>
        </p:nvGrpSpPr>
        <p:grpSpPr>
          <a:xfrm>
            <a:off x="1028700" y="2879756"/>
            <a:ext cx="16116300" cy="6348754"/>
            <a:chOff x="0" y="0"/>
            <a:chExt cx="3330671" cy="1676393"/>
          </a:xfrm>
        </p:grpSpPr>
        <p:sp>
          <p:nvSpPr>
            <p:cNvPr id="7" name="Freeform 7"/>
            <p:cNvSpPr/>
            <p:nvPr/>
          </p:nvSpPr>
          <p:spPr>
            <a:xfrm>
              <a:off x="0" y="0"/>
              <a:ext cx="3330672" cy="1676393"/>
            </a:xfrm>
            <a:custGeom>
              <a:avLst/>
              <a:gdLst/>
              <a:ahLst/>
              <a:cxnLst/>
              <a:rect l="l" t="t" r="r" b="b"/>
              <a:pathLst>
                <a:path w="3330672" h="1676393">
                  <a:moveTo>
                    <a:pt x="40560" y="0"/>
                  </a:moveTo>
                  <a:lnTo>
                    <a:pt x="3290111" y="0"/>
                  </a:lnTo>
                  <a:cubicBezTo>
                    <a:pt x="3300868" y="0"/>
                    <a:pt x="3311185" y="4273"/>
                    <a:pt x="3318792" y="11880"/>
                  </a:cubicBezTo>
                  <a:cubicBezTo>
                    <a:pt x="3326398" y="19486"/>
                    <a:pt x="3330672" y="29803"/>
                    <a:pt x="3330672" y="40560"/>
                  </a:cubicBezTo>
                  <a:lnTo>
                    <a:pt x="3330672" y="1635832"/>
                  </a:lnTo>
                  <a:cubicBezTo>
                    <a:pt x="3330672" y="1646590"/>
                    <a:pt x="3326398" y="1656906"/>
                    <a:pt x="3318792" y="1664513"/>
                  </a:cubicBezTo>
                  <a:cubicBezTo>
                    <a:pt x="3311185" y="1672119"/>
                    <a:pt x="3300868" y="1676393"/>
                    <a:pt x="3290111" y="1676393"/>
                  </a:cubicBezTo>
                  <a:lnTo>
                    <a:pt x="40560" y="1676393"/>
                  </a:lnTo>
                  <a:cubicBezTo>
                    <a:pt x="29803" y="1676393"/>
                    <a:pt x="19486" y="1672119"/>
                    <a:pt x="11880" y="1664513"/>
                  </a:cubicBezTo>
                  <a:cubicBezTo>
                    <a:pt x="4273" y="1656906"/>
                    <a:pt x="0" y="1646590"/>
                    <a:pt x="0" y="1635832"/>
                  </a:cubicBezTo>
                  <a:lnTo>
                    <a:pt x="0" y="40560"/>
                  </a:lnTo>
                  <a:cubicBezTo>
                    <a:pt x="0" y="29803"/>
                    <a:pt x="4273" y="19486"/>
                    <a:pt x="11880" y="11880"/>
                  </a:cubicBezTo>
                  <a:cubicBezTo>
                    <a:pt x="19486" y="4273"/>
                    <a:pt x="29803" y="0"/>
                    <a:pt x="40560" y="0"/>
                  </a:cubicBezTo>
                  <a:close/>
                </a:path>
              </a:pathLst>
            </a:custGeom>
            <a:gradFill rotWithShape="1">
              <a:gsLst>
                <a:gs pos="0">
                  <a:srgbClr val="4FB6E8">
                    <a:alpha val="100000"/>
                  </a:srgbClr>
                </a:gs>
                <a:gs pos="50000">
                  <a:srgbClr val="2B69B4">
                    <a:alpha val="100000"/>
                  </a:srgbClr>
                </a:gs>
                <a:gs pos="100000">
                  <a:srgbClr val="1C5396">
                    <a:alpha val="100000"/>
                  </a:srgbClr>
                </a:gs>
              </a:gsLst>
              <a:path path="circle">
                <a:fillToRect r="100000" b="100000"/>
              </a:path>
              <a:tileRect l="-100000" t="-100000"/>
            </a:gradFill>
            <a:ln w="57150" cap="rnd">
              <a:solidFill>
                <a:srgbClr val="FFFFFF"/>
              </a:solidFill>
              <a:prstDash val="solid"/>
              <a:round/>
            </a:ln>
          </p:spPr>
        </p:sp>
        <p:sp>
          <p:nvSpPr>
            <p:cNvPr id="8" name="TextBox 8"/>
            <p:cNvSpPr txBox="1"/>
            <p:nvPr/>
          </p:nvSpPr>
          <p:spPr>
            <a:xfrm>
              <a:off x="0" y="-95250"/>
              <a:ext cx="3330671" cy="1771643"/>
            </a:xfrm>
            <a:prstGeom prst="rect">
              <a:avLst/>
            </a:prstGeom>
          </p:spPr>
          <p:txBody>
            <a:bodyPr lIns="50800" tIns="50800" rIns="50800" bIns="50800" rtlCol="0" anchor="ctr"/>
            <a:lstStyle/>
            <a:p>
              <a:pPr marL="0" lvl="0" indent="0" algn="ctr">
                <a:lnSpc>
                  <a:spcPts val="3706"/>
                </a:lnSpc>
                <a:spcBef>
                  <a:spcPct val="0"/>
                </a:spcBef>
              </a:pPr>
              <a:endParaRPr dirty="0"/>
            </a:p>
          </p:txBody>
        </p:sp>
      </p:grpSp>
      <p:grpSp>
        <p:nvGrpSpPr>
          <p:cNvPr id="9" name="Group 9"/>
          <p:cNvGrpSpPr/>
          <p:nvPr/>
        </p:nvGrpSpPr>
        <p:grpSpPr>
          <a:xfrm>
            <a:off x="1028700" y="1353816"/>
            <a:ext cx="9178325" cy="1290136"/>
            <a:chOff x="0" y="0"/>
            <a:chExt cx="2960236" cy="416101"/>
          </a:xfrm>
        </p:grpSpPr>
        <p:sp>
          <p:nvSpPr>
            <p:cNvPr id="10" name="Freeform 10"/>
            <p:cNvSpPr/>
            <p:nvPr/>
          </p:nvSpPr>
          <p:spPr>
            <a:xfrm>
              <a:off x="0" y="0"/>
              <a:ext cx="2960236" cy="416101"/>
            </a:xfrm>
            <a:custGeom>
              <a:avLst/>
              <a:gdLst/>
              <a:ahLst/>
              <a:cxnLst/>
              <a:rect l="l" t="t" r="r" b="b"/>
              <a:pathLst>
                <a:path w="2960236" h="416101">
                  <a:moveTo>
                    <a:pt x="32897" y="0"/>
                  </a:moveTo>
                  <a:lnTo>
                    <a:pt x="2927340" y="0"/>
                  </a:lnTo>
                  <a:cubicBezTo>
                    <a:pt x="2945508" y="0"/>
                    <a:pt x="2960236" y="14728"/>
                    <a:pt x="2960236" y="32897"/>
                  </a:cubicBezTo>
                  <a:lnTo>
                    <a:pt x="2960236" y="383204"/>
                  </a:lnTo>
                  <a:cubicBezTo>
                    <a:pt x="2960236" y="401372"/>
                    <a:pt x="2945508" y="416101"/>
                    <a:pt x="2927340" y="416101"/>
                  </a:cubicBezTo>
                  <a:lnTo>
                    <a:pt x="32897" y="416101"/>
                  </a:lnTo>
                  <a:cubicBezTo>
                    <a:pt x="24172" y="416101"/>
                    <a:pt x="15804" y="412635"/>
                    <a:pt x="9635" y="406465"/>
                  </a:cubicBezTo>
                  <a:cubicBezTo>
                    <a:pt x="3466" y="400296"/>
                    <a:pt x="0" y="391929"/>
                    <a:pt x="0" y="383204"/>
                  </a:cubicBezTo>
                  <a:lnTo>
                    <a:pt x="0" y="32897"/>
                  </a:lnTo>
                  <a:cubicBezTo>
                    <a:pt x="0" y="24172"/>
                    <a:pt x="3466" y="15804"/>
                    <a:pt x="9635" y="9635"/>
                  </a:cubicBezTo>
                  <a:cubicBezTo>
                    <a:pt x="15804" y="3466"/>
                    <a:pt x="24172" y="0"/>
                    <a:pt x="32897" y="0"/>
                  </a:cubicBezTo>
                  <a:close/>
                </a:path>
              </a:pathLst>
            </a:custGeom>
            <a:gradFill rotWithShape="1">
              <a:gsLst>
                <a:gs pos="0">
                  <a:srgbClr val="2B69B4">
                    <a:alpha val="100000"/>
                  </a:srgbClr>
                </a:gs>
                <a:gs pos="100000">
                  <a:srgbClr val="4FB6E8">
                    <a:alpha val="100000"/>
                  </a:srgbClr>
                </a:gs>
              </a:gsLst>
              <a:path path="circle">
                <a:fillToRect r="100000" b="100000"/>
              </a:path>
              <a:tileRect l="-100000" t="-100000"/>
            </a:gradFill>
            <a:ln w="57150" cap="rnd">
              <a:solidFill>
                <a:srgbClr val="FFFFFF"/>
              </a:solidFill>
              <a:prstDash val="solid"/>
              <a:round/>
            </a:ln>
          </p:spPr>
        </p:sp>
        <p:sp>
          <p:nvSpPr>
            <p:cNvPr id="11" name="TextBox 11"/>
            <p:cNvSpPr txBox="1"/>
            <p:nvPr/>
          </p:nvSpPr>
          <p:spPr>
            <a:xfrm>
              <a:off x="0" y="-95250"/>
              <a:ext cx="2960236" cy="511351"/>
            </a:xfrm>
            <a:prstGeom prst="rect">
              <a:avLst/>
            </a:prstGeom>
          </p:spPr>
          <p:txBody>
            <a:bodyPr lIns="50800" tIns="50800" rIns="50800" bIns="50800" rtlCol="0" anchor="ctr"/>
            <a:lstStyle/>
            <a:p>
              <a:pPr marL="0" lvl="0" indent="0" algn="ctr">
                <a:lnSpc>
                  <a:spcPts val="3706"/>
                </a:lnSpc>
                <a:spcBef>
                  <a:spcPct val="0"/>
                </a:spcBef>
              </a:pPr>
              <a:endParaRPr dirty="0"/>
            </a:p>
          </p:txBody>
        </p:sp>
      </p:grpSp>
      <p:sp>
        <p:nvSpPr>
          <p:cNvPr id="12" name="TextBox 12"/>
          <p:cNvSpPr txBox="1"/>
          <p:nvPr/>
        </p:nvSpPr>
        <p:spPr>
          <a:xfrm>
            <a:off x="1419159" y="1498388"/>
            <a:ext cx="8069718" cy="831831"/>
          </a:xfrm>
          <a:prstGeom prst="rect">
            <a:avLst/>
          </a:prstGeom>
        </p:spPr>
        <p:txBody>
          <a:bodyPr lIns="0" tIns="0" rIns="0" bIns="0" rtlCol="0" anchor="t">
            <a:spAutoFit/>
          </a:bodyPr>
          <a:lstStyle/>
          <a:p>
            <a:pPr marL="0" lvl="0" indent="0" algn="ctr">
              <a:lnSpc>
                <a:spcPts val="7302"/>
              </a:lnSpc>
              <a:spcBef>
                <a:spcPct val="0"/>
              </a:spcBef>
            </a:pPr>
            <a:r>
              <a:rPr lang="en-US" sz="5215" u="none" strike="noStrike" dirty="0">
                <a:solidFill>
                  <a:srgbClr val="FFFFFF"/>
                </a:solidFill>
                <a:latin typeface="Montserrat Classic Bold"/>
              </a:rPr>
              <a:t>Discussion and Results</a:t>
            </a:r>
          </a:p>
        </p:txBody>
      </p:sp>
      <p:sp>
        <p:nvSpPr>
          <p:cNvPr id="13" name="TextBox 13"/>
          <p:cNvSpPr txBox="1"/>
          <p:nvPr/>
        </p:nvSpPr>
        <p:spPr>
          <a:xfrm>
            <a:off x="1478009" y="2913093"/>
            <a:ext cx="15160441" cy="2932598"/>
          </a:xfrm>
          <a:prstGeom prst="rect">
            <a:avLst/>
          </a:prstGeom>
        </p:spPr>
        <p:txBody>
          <a:bodyPr wrap="square" lIns="0" tIns="0" rIns="0" bIns="0" rtlCol="0" anchor="t">
            <a:spAutoFit/>
          </a:bodyPr>
          <a:lstStyle/>
          <a:p>
            <a:pPr marL="585376" lvl="1" indent="-342900" algn="l">
              <a:lnSpc>
                <a:spcPts val="3256"/>
              </a:lnSpc>
              <a:buFont typeface="Arial" panose="020B0604020202020204" pitchFamily="34" charset="0"/>
              <a:buChar char="•"/>
            </a:pPr>
            <a:endParaRPr lang="en-US" sz="2400" u="none" strike="noStrike" dirty="0">
              <a:solidFill>
                <a:srgbClr val="FFFFFF"/>
              </a:solidFill>
              <a:latin typeface="Montserrat"/>
            </a:endParaRPr>
          </a:p>
          <a:p>
            <a:pPr marL="585376" lvl="1" indent="-342900" algn="l">
              <a:lnSpc>
                <a:spcPts val="3256"/>
              </a:lnSpc>
              <a:buFont typeface="Arial" panose="020B0604020202020204" pitchFamily="34" charset="0"/>
              <a:buChar char="•"/>
            </a:pPr>
            <a:r>
              <a:rPr lang="en-US" sz="2400" u="none" strike="noStrike" dirty="0">
                <a:solidFill>
                  <a:srgbClr val="FFFFFF"/>
                </a:solidFill>
                <a:latin typeface="Montserrat"/>
              </a:rPr>
              <a:t>Soft Voting Ensemble:</a:t>
            </a:r>
          </a:p>
          <a:p>
            <a:pPr marL="242476" lvl="1" algn="l">
              <a:lnSpc>
                <a:spcPts val="3256"/>
              </a:lnSpc>
            </a:pPr>
            <a:endParaRPr lang="en-US" sz="2400" u="none" strike="noStrike" dirty="0">
              <a:solidFill>
                <a:srgbClr val="FFFFFF"/>
              </a:solidFill>
              <a:latin typeface="Montserrat"/>
            </a:endParaRPr>
          </a:p>
          <a:p>
            <a:pPr marL="585376" lvl="1" indent="-342900" algn="l">
              <a:lnSpc>
                <a:spcPts val="3256"/>
              </a:lnSpc>
              <a:buFontTx/>
              <a:buChar char="-"/>
            </a:pPr>
            <a:r>
              <a:rPr lang="en-US" sz="2400" u="none" strike="noStrike" dirty="0">
                <a:solidFill>
                  <a:srgbClr val="FFFFFF"/>
                </a:solidFill>
                <a:latin typeface="Montserrat"/>
              </a:rPr>
              <a:t>The Soft Voting ensemble method combined model strengths to achieve high accuracy, AUC, precision, recall, and F1-score, though it did not surpass the individual performance of MobileNet and EfficientNetB0. This highlights the robustness and reliability of the ensemble approach, while also underscoring the standalone effectiveness of the top-performing models.</a:t>
            </a:r>
          </a:p>
        </p:txBody>
      </p:sp>
      <p:sp>
        <p:nvSpPr>
          <p:cNvPr id="17" name="Freeform 17"/>
          <p:cNvSpPr/>
          <p:nvPr/>
        </p:nvSpPr>
        <p:spPr>
          <a:xfrm>
            <a:off x="-791886" y="4673331"/>
            <a:ext cx="2319244" cy="3397408"/>
          </a:xfrm>
          <a:custGeom>
            <a:avLst/>
            <a:gdLst/>
            <a:ahLst/>
            <a:cxnLst/>
            <a:rect l="l" t="t" r="r" b="b"/>
            <a:pathLst>
              <a:path w="2319244" h="3397408">
                <a:moveTo>
                  <a:pt x="0" y="0"/>
                </a:moveTo>
                <a:lnTo>
                  <a:pt x="2319245" y="0"/>
                </a:lnTo>
                <a:lnTo>
                  <a:pt x="2319245" y="3397408"/>
                </a:lnTo>
                <a:lnTo>
                  <a:pt x="0" y="3397408"/>
                </a:lnTo>
                <a:lnTo>
                  <a:pt x="0" y="0"/>
                </a:lnTo>
                <a:close/>
              </a:path>
            </a:pathLst>
          </a:custGeom>
          <a:blipFill>
            <a:blip r:embed="rId4"/>
            <a:stretch>
              <a:fillRect l="-185101" t="-125652"/>
            </a:stretch>
          </a:blipFill>
        </p:spPr>
      </p:sp>
      <p:sp>
        <p:nvSpPr>
          <p:cNvPr id="4" name="Freeform 16">
            <a:extLst>
              <a:ext uri="{FF2B5EF4-FFF2-40B4-BE49-F238E27FC236}">
                <a16:creationId xmlns:a16="http://schemas.microsoft.com/office/drawing/2014/main" id="{E1B806C5-55CA-8190-D520-EA526D150F53}"/>
              </a:ext>
            </a:extLst>
          </p:cNvPr>
          <p:cNvSpPr/>
          <p:nvPr/>
        </p:nvSpPr>
        <p:spPr>
          <a:xfrm>
            <a:off x="15392401" y="7767970"/>
            <a:ext cx="2511148" cy="2376436"/>
          </a:xfrm>
          <a:custGeom>
            <a:avLst/>
            <a:gdLst/>
            <a:ahLst/>
            <a:cxnLst/>
            <a:rect l="l" t="t" r="r" b="b"/>
            <a:pathLst>
              <a:path w="1320582" h="1468673">
                <a:moveTo>
                  <a:pt x="0" y="0"/>
                </a:moveTo>
                <a:lnTo>
                  <a:pt x="1320581" y="0"/>
                </a:lnTo>
                <a:lnTo>
                  <a:pt x="1320581" y="1468673"/>
                </a:lnTo>
                <a:lnTo>
                  <a:pt x="0" y="1468673"/>
                </a:lnTo>
                <a:lnTo>
                  <a:pt x="0" y="0"/>
                </a:lnTo>
                <a:close/>
              </a:path>
            </a:pathLst>
          </a:custGeom>
          <a:blipFill>
            <a:blip r:embed="rId5"/>
            <a:stretch>
              <a:fillRect/>
            </a:stretch>
          </a:blipFill>
        </p:spPr>
      </p:sp>
    </p:spTree>
    <p:extLst>
      <p:ext uri="{BB962C8B-B14F-4D97-AF65-F5344CB8AC3E}">
        <p14:creationId xmlns:p14="http://schemas.microsoft.com/office/powerpoint/2010/main" val="10324954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2888" b="-12888"/>
            </a:stretch>
          </a:blipFill>
        </p:spPr>
      </p:sp>
      <p:grpSp>
        <p:nvGrpSpPr>
          <p:cNvPr id="3" name="Group 3"/>
          <p:cNvGrpSpPr/>
          <p:nvPr/>
        </p:nvGrpSpPr>
        <p:grpSpPr>
          <a:xfrm>
            <a:off x="804279" y="3214475"/>
            <a:ext cx="14242249" cy="5137718"/>
            <a:chOff x="0" y="0"/>
            <a:chExt cx="4212226" cy="1519509"/>
          </a:xfrm>
        </p:grpSpPr>
        <p:sp>
          <p:nvSpPr>
            <p:cNvPr id="4" name="Freeform 4"/>
            <p:cNvSpPr/>
            <p:nvPr/>
          </p:nvSpPr>
          <p:spPr>
            <a:xfrm>
              <a:off x="0" y="0"/>
              <a:ext cx="4212226" cy="1519509"/>
            </a:xfrm>
            <a:custGeom>
              <a:avLst/>
              <a:gdLst/>
              <a:ahLst/>
              <a:cxnLst/>
              <a:rect l="l" t="t" r="r" b="b"/>
              <a:pathLst>
                <a:path w="4212226" h="1519509">
                  <a:moveTo>
                    <a:pt x="32072" y="0"/>
                  </a:moveTo>
                  <a:lnTo>
                    <a:pt x="4180155" y="0"/>
                  </a:lnTo>
                  <a:cubicBezTo>
                    <a:pt x="4197867" y="0"/>
                    <a:pt x="4212226" y="14359"/>
                    <a:pt x="4212226" y="32072"/>
                  </a:cubicBezTo>
                  <a:lnTo>
                    <a:pt x="4212226" y="1487438"/>
                  </a:lnTo>
                  <a:cubicBezTo>
                    <a:pt x="4212226" y="1505150"/>
                    <a:pt x="4197867" y="1519509"/>
                    <a:pt x="4180155" y="1519509"/>
                  </a:cubicBezTo>
                  <a:lnTo>
                    <a:pt x="32072" y="1519509"/>
                  </a:lnTo>
                  <a:cubicBezTo>
                    <a:pt x="23566" y="1519509"/>
                    <a:pt x="15408" y="1516130"/>
                    <a:pt x="9394" y="1510116"/>
                  </a:cubicBezTo>
                  <a:cubicBezTo>
                    <a:pt x="3379" y="1504101"/>
                    <a:pt x="0" y="1495944"/>
                    <a:pt x="0" y="1487438"/>
                  </a:cubicBezTo>
                  <a:lnTo>
                    <a:pt x="0" y="32072"/>
                  </a:lnTo>
                  <a:cubicBezTo>
                    <a:pt x="0" y="14359"/>
                    <a:pt x="14359" y="0"/>
                    <a:pt x="32072" y="0"/>
                  </a:cubicBezTo>
                  <a:close/>
                </a:path>
              </a:pathLst>
            </a:custGeom>
            <a:gradFill rotWithShape="1">
              <a:gsLst>
                <a:gs pos="0">
                  <a:srgbClr val="4FB6E8">
                    <a:alpha val="100000"/>
                  </a:srgbClr>
                </a:gs>
                <a:gs pos="50000">
                  <a:srgbClr val="2B69B4">
                    <a:alpha val="100000"/>
                  </a:srgbClr>
                </a:gs>
                <a:gs pos="100000">
                  <a:srgbClr val="1C5396">
                    <a:alpha val="100000"/>
                  </a:srgbClr>
                </a:gs>
              </a:gsLst>
              <a:path path="circle">
                <a:fillToRect r="100000" b="100000"/>
              </a:path>
              <a:tileRect l="-100000" t="-100000"/>
            </a:gradFill>
            <a:ln w="57150" cap="rnd">
              <a:solidFill>
                <a:srgbClr val="FFFFFF"/>
              </a:solidFill>
              <a:prstDash val="solid"/>
              <a:round/>
            </a:ln>
          </p:spPr>
        </p:sp>
        <p:sp>
          <p:nvSpPr>
            <p:cNvPr id="5" name="TextBox 5"/>
            <p:cNvSpPr txBox="1"/>
            <p:nvPr/>
          </p:nvSpPr>
          <p:spPr>
            <a:xfrm>
              <a:off x="0" y="-95250"/>
              <a:ext cx="4212226" cy="1614759"/>
            </a:xfrm>
            <a:prstGeom prst="rect">
              <a:avLst/>
            </a:prstGeom>
          </p:spPr>
          <p:txBody>
            <a:bodyPr lIns="50800" tIns="50800" rIns="50800" bIns="50800" rtlCol="0" anchor="ctr"/>
            <a:lstStyle/>
            <a:p>
              <a:pPr marL="0" lvl="0" indent="0" algn="ctr">
                <a:lnSpc>
                  <a:spcPts val="3706"/>
                </a:lnSpc>
                <a:spcBef>
                  <a:spcPct val="0"/>
                </a:spcBef>
              </a:pPr>
              <a:endParaRPr dirty="0"/>
            </a:p>
          </p:txBody>
        </p:sp>
      </p:grpSp>
      <p:grpSp>
        <p:nvGrpSpPr>
          <p:cNvPr id="6" name="Group 6"/>
          <p:cNvGrpSpPr/>
          <p:nvPr/>
        </p:nvGrpSpPr>
        <p:grpSpPr>
          <a:xfrm>
            <a:off x="2042049" y="1295689"/>
            <a:ext cx="9955786" cy="1290136"/>
            <a:chOff x="0" y="0"/>
            <a:chExt cx="3210986" cy="416101"/>
          </a:xfrm>
        </p:grpSpPr>
        <p:sp>
          <p:nvSpPr>
            <p:cNvPr id="7" name="Freeform 7"/>
            <p:cNvSpPr/>
            <p:nvPr/>
          </p:nvSpPr>
          <p:spPr>
            <a:xfrm>
              <a:off x="0" y="0"/>
              <a:ext cx="3210986" cy="416101"/>
            </a:xfrm>
            <a:custGeom>
              <a:avLst/>
              <a:gdLst/>
              <a:ahLst/>
              <a:cxnLst/>
              <a:rect l="l" t="t" r="r" b="b"/>
              <a:pathLst>
                <a:path w="3210986" h="416101">
                  <a:moveTo>
                    <a:pt x="30328" y="0"/>
                  </a:moveTo>
                  <a:lnTo>
                    <a:pt x="3180658" y="0"/>
                  </a:lnTo>
                  <a:cubicBezTo>
                    <a:pt x="3197408" y="0"/>
                    <a:pt x="3210986" y="13578"/>
                    <a:pt x="3210986" y="30328"/>
                  </a:cubicBezTo>
                  <a:lnTo>
                    <a:pt x="3210986" y="385773"/>
                  </a:lnTo>
                  <a:cubicBezTo>
                    <a:pt x="3210986" y="402522"/>
                    <a:pt x="3197408" y="416101"/>
                    <a:pt x="3180658" y="416101"/>
                  </a:cubicBezTo>
                  <a:lnTo>
                    <a:pt x="30328" y="416101"/>
                  </a:lnTo>
                  <a:cubicBezTo>
                    <a:pt x="22284" y="416101"/>
                    <a:pt x="14570" y="412905"/>
                    <a:pt x="8883" y="407218"/>
                  </a:cubicBezTo>
                  <a:cubicBezTo>
                    <a:pt x="3195" y="401530"/>
                    <a:pt x="0" y="393816"/>
                    <a:pt x="0" y="385773"/>
                  </a:cubicBezTo>
                  <a:lnTo>
                    <a:pt x="0" y="30328"/>
                  </a:lnTo>
                  <a:cubicBezTo>
                    <a:pt x="0" y="13578"/>
                    <a:pt x="13578" y="0"/>
                    <a:pt x="30328" y="0"/>
                  </a:cubicBezTo>
                  <a:close/>
                </a:path>
              </a:pathLst>
            </a:custGeom>
            <a:gradFill rotWithShape="1">
              <a:gsLst>
                <a:gs pos="0">
                  <a:srgbClr val="2B69B4">
                    <a:alpha val="100000"/>
                  </a:srgbClr>
                </a:gs>
                <a:gs pos="100000">
                  <a:srgbClr val="4FB6E8">
                    <a:alpha val="100000"/>
                  </a:srgbClr>
                </a:gs>
              </a:gsLst>
              <a:path path="circle">
                <a:fillToRect r="100000" b="100000"/>
              </a:path>
              <a:tileRect l="-100000" t="-100000"/>
            </a:gradFill>
            <a:ln w="57150" cap="rnd">
              <a:solidFill>
                <a:srgbClr val="FFFFFF"/>
              </a:solidFill>
              <a:prstDash val="solid"/>
              <a:round/>
            </a:ln>
          </p:spPr>
        </p:sp>
        <p:sp>
          <p:nvSpPr>
            <p:cNvPr id="8" name="TextBox 8"/>
            <p:cNvSpPr txBox="1"/>
            <p:nvPr/>
          </p:nvSpPr>
          <p:spPr>
            <a:xfrm>
              <a:off x="0" y="-95250"/>
              <a:ext cx="3210986" cy="511351"/>
            </a:xfrm>
            <a:prstGeom prst="rect">
              <a:avLst/>
            </a:prstGeom>
          </p:spPr>
          <p:txBody>
            <a:bodyPr lIns="50800" tIns="50800" rIns="50800" bIns="50800" rtlCol="0" anchor="ctr"/>
            <a:lstStyle/>
            <a:p>
              <a:pPr marL="0" lvl="0" indent="0" algn="ctr">
                <a:lnSpc>
                  <a:spcPts val="3706"/>
                </a:lnSpc>
                <a:spcBef>
                  <a:spcPct val="0"/>
                </a:spcBef>
              </a:pPr>
              <a:endParaRPr dirty="0"/>
            </a:p>
          </p:txBody>
        </p:sp>
      </p:grpSp>
      <p:sp>
        <p:nvSpPr>
          <p:cNvPr id="12" name="Freeform 12"/>
          <p:cNvSpPr/>
          <p:nvPr/>
        </p:nvSpPr>
        <p:spPr>
          <a:xfrm>
            <a:off x="-210261" y="3875501"/>
            <a:ext cx="1499518" cy="4354280"/>
          </a:xfrm>
          <a:custGeom>
            <a:avLst/>
            <a:gdLst/>
            <a:ahLst/>
            <a:cxnLst/>
            <a:rect l="l" t="t" r="r" b="b"/>
            <a:pathLst>
              <a:path w="1499518" h="4354280">
                <a:moveTo>
                  <a:pt x="0" y="0"/>
                </a:moveTo>
                <a:lnTo>
                  <a:pt x="1499518" y="0"/>
                </a:lnTo>
                <a:lnTo>
                  <a:pt x="1499518" y="4354280"/>
                </a:lnTo>
                <a:lnTo>
                  <a:pt x="0" y="4354280"/>
                </a:lnTo>
                <a:lnTo>
                  <a:pt x="0" y="0"/>
                </a:lnTo>
                <a:close/>
              </a:path>
            </a:pathLst>
          </a:custGeom>
          <a:blipFill>
            <a:blip r:embed="rId3"/>
            <a:stretch>
              <a:fillRect l="-387760" t="-46386" b="-42614"/>
            </a:stretch>
          </a:blipFill>
        </p:spPr>
      </p:sp>
      <p:sp>
        <p:nvSpPr>
          <p:cNvPr id="13" name="Freeform 13"/>
          <p:cNvSpPr/>
          <p:nvPr/>
        </p:nvSpPr>
        <p:spPr>
          <a:xfrm rot="-5400000">
            <a:off x="15789926" y="6799569"/>
            <a:ext cx="1315901" cy="5658962"/>
          </a:xfrm>
          <a:custGeom>
            <a:avLst/>
            <a:gdLst/>
            <a:ahLst/>
            <a:cxnLst/>
            <a:rect l="l" t="t" r="r" b="b"/>
            <a:pathLst>
              <a:path w="1315901" h="5658962">
                <a:moveTo>
                  <a:pt x="0" y="0"/>
                </a:moveTo>
                <a:lnTo>
                  <a:pt x="1315901" y="0"/>
                </a:lnTo>
                <a:lnTo>
                  <a:pt x="1315901" y="5658961"/>
                </a:lnTo>
                <a:lnTo>
                  <a:pt x="0" y="5658961"/>
                </a:lnTo>
                <a:lnTo>
                  <a:pt x="0" y="0"/>
                </a:lnTo>
                <a:close/>
              </a:path>
            </a:pathLst>
          </a:custGeom>
          <a:blipFill>
            <a:blip r:embed="rId4"/>
            <a:stretch>
              <a:fillRect l="-455821" b="-45425"/>
            </a:stretch>
          </a:blipFill>
        </p:spPr>
      </p:sp>
      <p:sp>
        <p:nvSpPr>
          <p:cNvPr id="17" name="Freeform 17"/>
          <p:cNvSpPr/>
          <p:nvPr/>
        </p:nvSpPr>
        <p:spPr>
          <a:xfrm>
            <a:off x="12502907" y="947965"/>
            <a:ext cx="4860983" cy="4287792"/>
          </a:xfrm>
          <a:custGeom>
            <a:avLst/>
            <a:gdLst/>
            <a:ahLst/>
            <a:cxnLst/>
            <a:rect l="l" t="t" r="r" b="b"/>
            <a:pathLst>
              <a:path w="4860983" h="4287792">
                <a:moveTo>
                  <a:pt x="0" y="0"/>
                </a:moveTo>
                <a:lnTo>
                  <a:pt x="4860984" y="0"/>
                </a:lnTo>
                <a:lnTo>
                  <a:pt x="4860984" y="4287793"/>
                </a:lnTo>
                <a:lnTo>
                  <a:pt x="0" y="4287793"/>
                </a:lnTo>
                <a:lnTo>
                  <a:pt x="0" y="0"/>
                </a:lnTo>
                <a:close/>
              </a:path>
            </a:pathLst>
          </a:custGeom>
          <a:blipFill>
            <a:blip r:embed="rId5"/>
            <a:stretch>
              <a:fillRect/>
            </a:stretch>
          </a:blipFill>
        </p:spPr>
      </p:sp>
      <p:sp>
        <p:nvSpPr>
          <p:cNvPr id="18" name="TextBox 18"/>
          <p:cNvSpPr txBox="1"/>
          <p:nvPr/>
        </p:nvSpPr>
        <p:spPr>
          <a:xfrm>
            <a:off x="2329985" y="1440261"/>
            <a:ext cx="9379914" cy="942246"/>
          </a:xfrm>
          <a:prstGeom prst="rect">
            <a:avLst/>
          </a:prstGeom>
        </p:spPr>
        <p:txBody>
          <a:bodyPr lIns="0" tIns="0" rIns="0" bIns="0" rtlCol="0" anchor="t">
            <a:spAutoFit/>
          </a:bodyPr>
          <a:lstStyle/>
          <a:p>
            <a:pPr marL="0" lvl="0" indent="0" algn="ctr">
              <a:lnSpc>
                <a:spcPts val="8416"/>
              </a:lnSpc>
              <a:spcBef>
                <a:spcPct val="0"/>
              </a:spcBef>
            </a:pPr>
            <a:r>
              <a:rPr lang="en-US" sz="5400" dirty="0">
                <a:solidFill>
                  <a:srgbClr val="FFFFFF"/>
                </a:solidFill>
                <a:latin typeface="Montserrat Classic Bold"/>
              </a:rPr>
              <a:t>Conclusion</a:t>
            </a:r>
          </a:p>
        </p:txBody>
      </p:sp>
      <p:sp>
        <p:nvSpPr>
          <p:cNvPr id="22" name="TextBox 22"/>
          <p:cNvSpPr txBox="1"/>
          <p:nvPr/>
        </p:nvSpPr>
        <p:spPr>
          <a:xfrm>
            <a:off x="1284494" y="3875500"/>
            <a:ext cx="11450323" cy="3778983"/>
          </a:xfrm>
          <a:prstGeom prst="rect">
            <a:avLst/>
          </a:prstGeom>
        </p:spPr>
        <p:txBody>
          <a:bodyPr wrap="square" lIns="0" tIns="0" rIns="0" bIns="0" rtlCol="0" anchor="t">
            <a:spAutoFit/>
          </a:bodyPr>
          <a:lstStyle/>
          <a:p>
            <a:pPr algn="l">
              <a:lnSpc>
                <a:spcPts val="3256"/>
              </a:lnSpc>
            </a:pPr>
            <a:r>
              <a:rPr lang="en-US" sz="2400" u="none" strike="noStrike" dirty="0">
                <a:solidFill>
                  <a:srgbClr val="FFFFFF"/>
                </a:solidFill>
                <a:latin typeface="Montserrat"/>
              </a:rPr>
              <a:t>This research assessed several pre-trained convolutional neural networks (CNNs) for pneumonia detection from chest X-ray images, including MobileNet, EfficientNetB0, NASNetMobile, DenseNet121, and ResNet, along with a Soft Voting ensemble method to combine their strengths. The findings reveal that MobileNet and EfficientNetB0 were the most effective models. MobileNet achieved the highest accuracy of 95.1\%, offering an optimal balance between computational efficiency and performance. EfficientNetB0 excelled with the highest AUC of 99.7\%, showcasing its exceptional ability to distinguish between normal and pneumonia cases. </a:t>
            </a:r>
          </a:p>
        </p:txBody>
      </p:sp>
    </p:spTree>
    <p:extLst>
      <p:ext uri="{BB962C8B-B14F-4D97-AF65-F5344CB8AC3E}">
        <p14:creationId xmlns:p14="http://schemas.microsoft.com/office/powerpoint/2010/main" val="27050484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2888" b="-12888"/>
            </a:stretch>
          </a:blipFill>
        </p:spPr>
      </p:sp>
      <p:grpSp>
        <p:nvGrpSpPr>
          <p:cNvPr id="3" name="Group 3"/>
          <p:cNvGrpSpPr/>
          <p:nvPr/>
        </p:nvGrpSpPr>
        <p:grpSpPr>
          <a:xfrm>
            <a:off x="714813" y="510739"/>
            <a:ext cx="16858375" cy="9265522"/>
            <a:chOff x="0" y="0"/>
            <a:chExt cx="4985960" cy="2740331"/>
          </a:xfrm>
        </p:grpSpPr>
        <p:sp>
          <p:nvSpPr>
            <p:cNvPr id="4" name="Freeform 4"/>
            <p:cNvSpPr/>
            <p:nvPr/>
          </p:nvSpPr>
          <p:spPr>
            <a:xfrm>
              <a:off x="0" y="0"/>
              <a:ext cx="4985960" cy="2740331"/>
            </a:xfrm>
            <a:custGeom>
              <a:avLst/>
              <a:gdLst/>
              <a:ahLst/>
              <a:cxnLst/>
              <a:rect l="l" t="t" r="r" b="b"/>
              <a:pathLst>
                <a:path w="4985960" h="2740331">
                  <a:moveTo>
                    <a:pt x="27095" y="0"/>
                  </a:moveTo>
                  <a:lnTo>
                    <a:pt x="4958866" y="0"/>
                  </a:lnTo>
                  <a:cubicBezTo>
                    <a:pt x="4966052" y="0"/>
                    <a:pt x="4972943" y="2855"/>
                    <a:pt x="4978024" y="7936"/>
                  </a:cubicBezTo>
                  <a:cubicBezTo>
                    <a:pt x="4983106" y="13017"/>
                    <a:pt x="4985960" y="19909"/>
                    <a:pt x="4985960" y="27095"/>
                  </a:cubicBezTo>
                  <a:lnTo>
                    <a:pt x="4985960" y="2713236"/>
                  </a:lnTo>
                  <a:cubicBezTo>
                    <a:pt x="4985960" y="2728200"/>
                    <a:pt x="4973830" y="2740331"/>
                    <a:pt x="4958866" y="2740331"/>
                  </a:cubicBezTo>
                  <a:lnTo>
                    <a:pt x="27095" y="2740331"/>
                  </a:lnTo>
                  <a:cubicBezTo>
                    <a:pt x="12131" y="2740331"/>
                    <a:pt x="0" y="2728200"/>
                    <a:pt x="0" y="2713236"/>
                  </a:cubicBezTo>
                  <a:lnTo>
                    <a:pt x="0" y="27095"/>
                  </a:lnTo>
                  <a:cubicBezTo>
                    <a:pt x="0" y="12131"/>
                    <a:pt x="12131" y="0"/>
                    <a:pt x="27095" y="0"/>
                  </a:cubicBezTo>
                  <a:close/>
                </a:path>
              </a:pathLst>
            </a:custGeom>
            <a:solidFill>
              <a:srgbClr val="000000">
                <a:alpha val="0"/>
              </a:srgbClr>
            </a:solidFill>
            <a:ln w="171450" cap="rnd">
              <a:gradFill>
                <a:gsLst>
                  <a:gs pos="0">
                    <a:srgbClr val="4FB6E8">
                      <a:alpha val="100000"/>
                    </a:srgbClr>
                  </a:gs>
                  <a:gs pos="50000">
                    <a:srgbClr val="2B69B4">
                      <a:alpha val="100000"/>
                    </a:srgbClr>
                  </a:gs>
                  <a:gs pos="100000">
                    <a:srgbClr val="1C5396">
                      <a:alpha val="100000"/>
                    </a:srgbClr>
                  </a:gs>
                </a:gsLst>
                <a:path path="circle">
                  <a:fillToRect r="100000" b="100000"/>
                </a:path>
                <a:tileRect l="-100000" t="-100000"/>
              </a:gradFill>
              <a:prstDash val="solid"/>
              <a:round/>
            </a:ln>
          </p:spPr>
        </p:sp>
        <p:sp>
          <p:nvSpPr>
            <p:cNvPr id="5" name="TextBox 5"/>
            <p:cNvSpPr txBox="1"/>
            <p:nvPr/>
          </p:nvSpPr>
          <p:spPr>
            <a:xfrm>
              <a:off x="0" y="-95250"/>
              <a:ext cx="4985960" cy="2835581"/>
            </a:xfrm>
            <a:prstGeom prst="rect">
              <a:avLst/>
            </a:prstGeom>
          </p:spPr>
          <p:txBody>
            <a:bodyPr lIns="50800" tIns="50800" rIns="50800" bIns="50800" rtlCol="0" anchor="ctr"/>
            <a:lstStyle/>
            <a:p>
              <a:pPr marL="0" lvl="0" indent="0" algn="ctr">
                <a:lnSpc>
                  <a:spcPts val="3706"/>
                </a:lnSpc>
                <a:spcBef>
                  <a:spcPct val="0"/>
                </a:spcBef>
              </a:pPr>
              <a:endParaRPr dirty="0"/>
            </a:p>
          </p:txBody>
        </p:sp>
      </p:grpSp>
      <p:grpSp>
        <p:nvGrpSpPr>
          <p:cNvPr id="6" name="Group 6"/>
          <p:cNvGrpSpPr/>
          <p:nvPr/>
        </p:nvGrpSpPr>
        <p:grpSpPr>
          <a:xfrm>
            <a:off x="3733800" y="2953699"/>
            <a:ext cx="10820400" cy="5831382"/>
            <a:chOff x="0" y="0"/>
            <a:chExt cx="2951125" cy="1724664"/>
          </a:xfrm>
        </p:grpSpPr>
        <p:sp>
          <p:nvSpPr>
            <p:cNvPr id="7" name="Freeform 7"/>
            <p:cNvSpPr/>
            <p:nvPr/>
          </p:nvSpPr>
          <p:spPr>
            <a:xfrm>
              <a:off x="0" y="0"/>
              <a:ext cx="2951125" cy="1724664"/>
            </a:xfrm>
            <a:custGeom>
              <a:avLst/>
              <a:gdLst/>
              <a:ahLst/>
              <a:cxnLst/>
              <a:rect l="l" t="t" r="r" b="b"/>
              <a:pathLst>
                <a:path w="2951125" h="1724664">
                  <a:moveTo>
                    <a:pt x="45777" y="0"/>
                  </a:moveTo>
                  <a:lnTo>
                    <a:pt x="2905348" y="0"/>
                  </a:lnTo>
                  <a:cubicBezTo>
                    <a:pt x="2917489" y="0"/>
                    <a:pt x="2929133" y="4823"/>
                    <a:pt x="2937718" y="13408"/>
                  </a:cubicBezTo>
                  <a:cubicBezTo>
                    <a:pt x="2946302" y="21993"/>
                    <a:pt x="2951125" y="33636"/>
                    <a:pt x="2951125" y="45777"/>
                  </a:cubicBezTo>
                  <a:lnTo>
                    <a:pt x="2951125" y="1678888"/>
                  </a:lnTo>
                  <a:cubicBezTo>
                    <a:pt x="2951125" y="1691028"/>
                    <a:pt x="2946302" y="1702672"/>
                    <a:pt x="2937718" y="1711257"/>
                  </a:cubicBezTo>
                  <a:cubicBezTo>
                    <a:pt x="2929133" y="1719842"/>
                    <a:pt x="2917489" y="1724664"/>
                    <a:pt x="2905348" y="1724664"/>
                  </a:cubicBezTo>
                  <a:lnTo>
                    <a:pt x="45777" y="1724664"/>
                  </a:lnTo>
                  <a:cubicBezTo>
                    <a:pt x="33636" y="1724664"/>
                    <a:pt x="21993" y="1719842"/>
                    <a:pt x="13408" y="1711257"/>
                  </a:cubicBezTo>
                  <a:cubicBezTo>
                    <a:pt x="4823" y="1702672"/>
                    <a:pt x="0" y="1691028"/>
                    <a:pt x="0" y="1678888"/>
                  </a:cubicBezTo>
                  <a:lnTo>
                    <a:pt x="0" y="45777"/>
                  </a:lnTo>
                  <a:cubicBezTo>
                    <a:pt x="0" y="33636"/>
                    <a:pt x="4823" y="21993"/>
                    <a:pt x="13408" y="13408"/>
                  </a:cubicBezTo>
                  <a:cubicBezTo>
                    <a:pt x="21993" y="4823"/>
                    <a:pt x="33636" y="0"/>
                    <a:pt x="45777" y="0"/>
                  </a:cubicBezTo>
                  <a:close/>
                </a:path>
              </a:pathLst>
            </a:custGeom>
            <a:gradFill rotWithShape="1">
              <a:gsLst>
                <a:gs pos="0">
                  <a:srgbClr val="4FB6E8">
                    <a:alpha val="100000"/>
                  </a:srgbClr>
                </a:gs>
                <a:gs pos="50000">
                  <a:srgbClr val="2B69B4">
                    <a:alpha val="100000"/>
                  </a:srgbClr>
                </a:gs>
                <a:gs pos="100000">
                  <a:srgbClr val="1C5396">
                    <a:alpha val="100000"/>
                  </a:srgbClr>
                </a:gs>
              </a:gsLst>
              <a:path path="circle">
                <a:fillToRect r="100000" b="100000"/>
              </a:path>
              <a:tileRect l="-100000" t="-100000"/>
            </a:gradFill>
            <a:ln w="57150" cap="rnd">
              <a:solidFill>
                <a:srgbClr val="FFFFFF"/>
              </a:solidFill>
              <a:prstDash val="solid"/>
              <a:round/>
            </a:ln>
          </p:spPr>
        </p:sp>
        <p:sp>
          <p:nvSpPr>
            <p:cNvPr id="8" name="TextBox 8"/>
            <p:cNvSpPr txBox="1"/>
            <p:nvPr/>
          </p:nvSpPr>
          <p:spPr>
            <a:xfrm>
              <a:off x="0" y="-95250"/>
              <a:ext cx="2951125" cy="1819914"/>
            </a:xfrm>
            <a:prstGeom prst="rect">
              <a:avLst/>
            </a:prstGeom>
          </p:spPr>
          <p:txBody>
            <a:bodyPr lIns="50800" tIns="50800" rIns="50800" bIns="50800" rtlCol="0" anchor="ctr"/>
            <a:lstStyle/>
            <a:p>
              <a:pPr marL="0" lvl="0" indent="0" algn="ctr">
                <a:lnSpc>
                  <a:spcPts val="3706"/>
                </a:lnSpc>
                <a:spcBef>
                  <a:spcPct val="0"/>
                </a:spcBef>
              </a:pPr>
              <a:endParaRPr dirty="0"/>
            </a:p>
          </p:txBody>
        </p:sp>
      </p:grpSp>
      <p:sp>
        <p:nvSpPr>
          <p:cNvPr id="9" name="Freeform 9"/>
          <p:cNvSpPr/>
          <p:nvPr/>
        </p:nvSpPr>
        <p:spPr>
          <a:xfrm>
            <a:off x="7463481" y="384840"/>
            <a:ext cx="3458125" cy="2743152"/>
          </a:xfrm>
          <a:custGeom>
            <a:avLst/>
            <a:gdLst/>
            <a:ahLst/>
            <a:cxnLst/>
            <a:rect l="l" t="t" r="r" b="b"/>
            <a:pathLst>
              <a:path w="3725100" h="3014227">
                <a:moveTo>
                  <a:pt x="0" y="0"/>
                </a:moveTo>
                <a:lnTo>
                  <a:pt x="3725100" y="0"/>
                </a:lnTo>
                <a:lnTo>
                  <a:pt x="3725100" y="3014227"/>
                </a:lnTo>
                <a:lnTo>
                  <a:pt x="0" y="3014227"/>
                </a:lnTo>
                <a:lnTo>
                  <a:pt x="0" y="0"/>
                </a:lnTo>
                <a:close/>
              </a:path>
            </a:pathLst>
          </a:custGeom>
          <a:blipFill>
            <a:blip r:embed="rId3"/>
            <a:stretch>
              <a:fillRect/>
            </a:stretch>
          </a:blipFill>
        </p:spPr>
        <p:txBody>
          <a:bodyPr/>
          <a:lstStyle/>
          <a:p>
            <a:endParaRPr lang="en-US" dirty="0"/>
          </a:p>
        </p:txBody>
      </p:sp>
      <p:sp>
        <p:nvSpPr>
          <p:cNvPr id="10" name="TextBox 10"/>
          <p:cNvSpPr txBox="1"/>
          <p:nvPr/>
        </p:nvSpPr>
        <p:spPr>
          <a:xfrm>
            <a:off x="5586004" y="2967986"/>
            <a:ext cx="7213081" cy="1035992"/>
          </a:xfrm>
          <a:prstGeom prst="rect">
            <a:avLst/>
          </a:prstGeom>
        </p:spPr>
        <p:txBody>
          <a:bodyPr lIns="0" tIns="0" rIns="0" bIns="0" rtlCol="0" anchor="t">
            <a:spAutoFit/>
          </a:bodyPr>
          <a:lstStyle/>
          <a:p>
            <a:pPr marL="0" lvl="0" indent="0" algn="ctr">
              <a:lnSpc>
                <a:spcPts val="8416"/>
              </a:lnSpc>
              <a:spcBef>
                <a:spcPct val="0"/>
              </a:spcBef>
            </a:pPr>
            <a:r>
              <a:rPr lang="en-US" sz="6011" dirty="0">
                <a:solidFill>
                  <a:srgbClr val="FFFFFF"/>
                </a:solidFill>
                <a:latin typeface="Montserrat Classic Bold"/>
              </a:rPr>
              <a:t>Conclusion</a:t>
            </a:r>
          </a:p>
        </p:txBody>
      </p:sp>
      <p:sp>
        <p:nvSpPr>
          <p:cNvPr id="11" name="TextBox 11"/>
          <p:cNvSpPr txBox="1"/>
          <p:nvPr/>
        </p:nvSpPr>
        <p:spPr>
          <a:xfrm>
            <a:off x="4203419" y="3746044"/>
            <a:ext cx="9978253" cy="5048562"/>
          </a:xfrm>
          <a:prstGeom prst="rect">
            <a:avLst/>
          </a:prstGeom>
        </p:spPr>
        <p:txBody>
          <a:bodyPr wrap="square" lIns="0" tIns="0" rIns="0" bIns="0" rtlCol="0" anchor="t">
            <a:spAutoFit/>
          </a:bodyPr>
          <a:lstStyle/>
          <a:p>
            <a:pPr algn="ctr">
              <a:lnSpc>
                <a:spcPts val="3256"/>
              </a:lnSpc>
            </a:pPr>
            <a:endParaRPr lang="en-US" sz="2400" u="none" strike="noStrike" dirty="0">
              <a:solidFill>
                <a:srgbClr val="FFFFFF"/>
              </a:solidFill>
              <a:latin typeface="Montserrat"/>
            </a:endParaRPr>
          </a:p>
          <a:p>
            <a:pPr algn="ctr">
              <a:lnSpc>
                <a:spcPts val="3256"/>
              </a:lnSpc>
            </a:pPr>
            <a:r>
              <a:rPr lang="en-US" sz="2400" u="none" strike="noStrike" dirty="0">
                <a:solidFill>
                  <a:srgbClr val="FFFFFF"/>
                </a:solidFill>
                <a:latin typeface="Montserrat"/>
              </a:rPr>
              <a:t> This study underscores the significant potential of deep learning models, particularly MobileNet and EfficientNetB0, in providing accurate and efficient tools for pneumonia detection from chest X-ray images. To further enhance diagnostic accuracy and reliability, future research could aim at expanding datasets, exploring advanced data augmentation techniques, and developing hybrid models. These findings offer valuable insights for healthcare professionals, enabling timely and accurate diagnoses and ultimately improving patient outcomes.</a:t>
            </a:r>
          </a:p>
          <a:p>
            <a:pPr algn="ctr">
              <a:lnSpc>
                <a:spcPts val="3256"/>
              </a:lnSpc>
            </a:pPr>
            <a:endParaRPr lang="en-US" sz="2400" u="none" strike="noStrike" dirty="0">
              <a:solidFill>
                <a:srgbClr val="FFFFFF"/>
              </a:solidFill>
              <a:latin typeface="Montserrat"/>
            </a:endParaRPr>
          </a:p>
          <a:p>
            <a:pPr algn="ctr">
              <a:lnSpc>
                <a:spcPts val="3256"/>
              </a:lnSpc>
            </a:pPr>
            <a:endParaRPr lang="en-US" sz="2400" u="none" strike="noStrike" dirty="0">
              <a:solidFill>
                <a:srgbClr val="FFFFFF"/>
              </a:solidFill>
              <a:latin typeface="Montserrat"/>
            </a:endParaRPr>
          </a:p>
        </p:txBody>
      </p:sp>
      <p:sp>
        <p:nvSpPr>
          <p:cNvPr id="12" name="Freeform 12"/>
          <p:cNvSpPr/>
          <p:nvPr/>
        </p:nvSpPr>
        <p:spPr>
          <a:xfrm>
            <a:off x="-537709" y="4626283"/>
            <a:ext cx="1568382" cy="2297488"/>
          </a:xfrm>
          <a:custGeom>
            <a:avLst/>
            <a:gdLst/>
            <a:ahLst/>
            <a:cxnLst/>
            <a:rect l="l" t="t" r="r" b="b"/>
            <a:pathLst>
              <a:path w="1568382" h="2297488">
                <a:moveTo>
                  <a:pt x="0" y="0"/>
                </a:moveTo>
                <a:lnTo>
                  <a:pt x="1568382" y="0"/>
                </a:lnTo>
                <a:lnTo>
                  <a:pt x="1568382" y="2297488"/>
                </a:lnTo>
                <a:lnTo>
                  <a:pt x="0" y="2297488"/>
                </a:lnTo>
                <a:lnTo>
                  <a:pt x="0" y="0"/>
                </a:lnTo>
                <a:close/>
              </a:path>
            </a:pathLst>
          </a:custGeom>
          <a:blipFill>
            <a:blip r:embed="rId4"/>
            <a:stretch>
              <a:fillRect l="-185101" t="-125652"/>
            </a:stretch>
          </a:blipFill>
        </p:spPr>
      </p:sp>
      <p:sp>
        <p:nvSpPr>
          <p:cNvPr id="13" name="Freeform 13"/>
          <p:cNvSpPr/>
          <p:nvPr/>
        </p:nvSpPr>
        <p:spPr>
          <a:xfrm rot="-10800000">
            <a:off x="17259300" y="2580788"/>
            <a:ext cx="1568382" cy="2297488"/>
          </a:xfrm>
          <a:custGeom>
            <a:avLst/>
            <a:gdLst/>
            <a:ahLst/>
            <a:cxnLst/>
            <a:rect l="l" t="t" r="r" b="b"/>
            <a:pathLst>
              <a:path w="1568382" h="2297488">
                <a:moveTo>
                  <a:pt x="0" y="0"/>
                </a:moveTo>
                <a:lnTo>
                  <a:pt x="1568382" y="0"/>
                </a:lnTo>
                <a:lnTo>
                  <a:pt x="1568382" y="2297487"/>
                </a:lnTo>
                <a:lnTo>
                  <a:pt x="0" y="2297487"/>
                </a:lnTo>
                <a:lnTo>
                  <a:pt x="0" y="0"/>
                </a:lnTo>
                <a:close/>
              </a:path>
            </a:pathLst>
          </a:custGeom>
          <a:blipFill>
            <a:blip r:embed="rId4"/>
            <a:stretch>
              <a:fillRect l="-185101" t="-125652"/>
            </a:stretch>
          </a:blipFill>
        </p:spPr>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2888" b="-12888"/>
            </a:stretch>
          </a:blipFill>
        </p:spPr>
      </p:sp>
      <p:grpSp>
        <p:nvGrpSpPr>
          <p:cNvPr id="3" name="Group 3"/>
          <p:cNvGrpSpPr/>
          <p:nvPr/>
        </p:nvGrpSpPr>
        <p:grpSpPr>
          <a:xfrm>
            <a:off x="1500633" y="3194186"/>
            <a:ext cx="9978254" cy="4784883"/>
            <a:chOff x="0" y="0"/>
            <a:chExt cx="2951125" cy="1415156"/>
          </a:xfrm>
        </p:grpSpPr>
        <p:sp>
          <p:nvSpPr>
            <p:cNvPr id="4" name="Freeform 4"/>
            <p:cNvSpPr/>
            <p:nvPr/>
          </p:nvSpPr>
          <p:spPr>
            <a:xfrm>
              <a:off x="0" y="0"/>
              <a:ext cx="2951125" cy="1415156"/>
            </a:xfrm>
            <a:custGeom>
              <a:avLst/>
              <a:gdLst/>
              <a:ahLst/>
              <a:cxnLst/>
              <a:rect l="l" t="t" r="r" b="b"/>
              <a:pathLst>
                <a:path w="2951125" h="1415156">
                  <a:moveTo>
                    <a:pt x="45777" y="0"/>
                  </a:moveTo>
                  <a:lnTo>
                    <a:pt x="2905348" y="0"/>
                  </a:lnTo>
                  <a:cubicBezTo>
                    <a:pt x="2917489" y="0"/>
                    <a:pt x="2929133" y="4823"/>
                    <a:pt x="2937718" y="13408"/>
                  </a:cubicBezTo>
                  <a:cubicBezTo>
                    <a:pt x="2946302" y="21993"/>
                    <a:pt x="2951125" y="33636"/>
                    <a:pt x="2951125" y="45777"/>
                  </a:cubicBezTo>
                  <a:lnTo>
                    <a:pt x="2951125" y="1369379"/>
                  </a:lnTo>
                  <a:cubicBezTo>
                    <a:pt x="2951125" y="1381520"/>
                    <a:pt x="2946302" y="1393164"/>
                    <a:pt x="2937718" y="1401749"/>
                  </a:cubicBezTo>
                  <a:cubicBezTo>
                    <a:pt x="2929133" y="1410333"/>
                    <a:pt x="2917489" y="1415156"/>
                    <a:pt x="2905348" y="1415156"/>
                  </a:cubicBezTo>
                  <a:lnTo>
                    <a:pt x="45777" y="1415156"/>
                  </a:lnTo>
                  <a:cubicBezTo>
                    <a:pt x="33636" y="1415156"/>
                    <a:pt x="21993" y="1410333"/>
                    <a:pt x="13408" y="1401749"/>
                  </a:cubicBezTo>
                  <a:cubicBezTo>
                    <a:pt x="4823" y="1393164"/>
                    <a:pt x="0" y="1381520"/>
                    <a:pt x="0" y="1369379"/>
                  </a:cubicBezTo>
                  <a:lnTo>
                    <a:pt x="0" y="45777"/>
                  </a:lnTo>
                  <a:cubicBezTo>
                    <a:pt x="0" y="33636"/>
                    <a:pt x="4823" y="21993"/>
                    <a:pt x="13408" y="13408"/>
                  </a:cubicBezTo>
                  <a:cubicBezTo>
                    <a:pt x="21993" y="4823"/>
                    <a:pt x="33636" y="0"/>
                    <a:pt x="45777" y="0"/>
                  </a:cubicBezTo>
                  <a:close/>
                </a:path>
              </a:pathLst>
            </a:custGeom>
            <a:gradFill rotWithShape="1">
              <a:gsLst>
                <a:gs pos="0">
                  <a:srgbClr val="4FB6E8">
                    <a:alpha val="100000"/>
                  </a:srgbClr>
                </a:gs>
                <a:gs pos="50000">
                  <a:srgbClr val="2B69B4">
                    <a:alpha val="100000"/>
                  </a:srgbClr>
                </a:gs>
                <a:gs pos="100000">
                  <a:srgbClr val="1C5396">
                    <a:alpha val="100000"/>
                  </a:srgbClr>
                </a:gs>
              </a:gsLst>
              <a:path path="circle">
                <a:fillToRect r="100000" b="100000"/>
              </a:path>
              <a:tileRect l="-100000" t="-100000"/>
            </a:gradFill>
            <a:ln w="57150" cap="rnd">
              <a:solidFill>
                <a:srgbClr val="FFFFFF"/>
              </a:solidFill>
              <a:prstDash val="solid"/>
              <a:round/>
            </a:ln>
          </p:spPr>
        </p:sp>
        <p:sp>
          <p:nvSpPr>
            <p:cNvPr id="5" name="TextBox 5"/>
            <p:cNvSpPr txBox="1"/>
            <p:nvPr/>
          </p:nvSpPr>
          <p:spPr>
            <a:xfrm>
              <a:off x="0" y="-95250"/>
              <a:ext cx="2951125" cy="1510406"/>
            </a:xfrm>
            <a:prstGeom prst="rect">
              <a:avLst/>
            </a:prstGeom>
          </p:spPr>
          <p:txBody>
            <a:bodyPr lIns="50800" tIns="50800" rIns="50800" bIns="50800" rtlCol="0" anchor="ctr"/>
            <a:lstStyle/>
            <a:p>
              <a:pPr marL="0" lvl="0" indent="0" algn="ctr">
                <a:lnSpc>
                  <a:spcPts val="3706"/>
                </a:lnSpc>
                <a:spcBef>
                  <a:spcPct val="0"/>
                </a:spcBef>
              </a:pPr>
              <a:endParaRPr dirty="0"/>
            </a:p>
          </p:txBody>
        </p:sp>
      </p:grpSp>
      <p:sp>
        <p:nvSpPr>
          <p:cNvPr id="6" name="AutoShape 6"/>
          <p:cNvSpPr/>
          <p:nvPr/>
        </p:nvSpPr>
        <p:spPr>
          <a:xfrm>
            <a:off x="1927110" y="6841917"/>
            <a:ext cx="9118141" cy="0"/>
          </a:xfrm>
          <a:prstGeom prst="line">
            <a:avLst/>
          </a:prstGeom>
          <a:ln w="66675" cap="flat">
            <a:solidFill>
              <a:srgbClr val="FFFFFF"/>
            </a:solidFill>
            <a:prstDash val="solid"/>
            <a:headEnd type="oval" w="lg" len="lg"/>
            <a:tailEnd type="oval" w="lg" len="lg"/>
          </a:ln>
        </p:spPr>
      </p:sp>
      <p:sp>
        <p:nvSpPr>
          <p:cNvPr id="7" name="Freeform 7"/>
          <p:cNvSpPr/>
          <p:nvPr/>
        </p:nvSpPr>
        <p:spPr>
          <a:xfrm>
            <a:off x="10536717" y="1470421"/>
            <a:ext cx="7345093" cy="10027430"/>
          </a:xfrm>
          <a:custGeom>
            <a:avLst/>
            <a:gdLst/>
            <a:ahLst/>
            <a:cxnLst/>
            <a:rect l="l" t="t" r="r" b="b"/>
            <a:pathLst>
              <a:path w="7345093" h="10027430">
                <a:moveTo>
                  <a:pt x="0" y="0"/>
                </a:moveTo>
                <a:lnTo>
                  <a:pt x="7345093" y="0"/>
                </a:lnTo>
                <a:lnTo>
                  <a:pt x="7345093" y="10027430"/>
                </a:lnTo>
                <a:lnTo>
                  <a:pt x="0" y="10027430"/>
                </a:lnTo>
                <a:lnTo>
                  <a:pt x="0" y="0"/>
                </a:lnTo>
                <a:close/>
              </a:path>
            </a:pathLst>
          </a:custGeom>
          <a:blipFill>
            <a:blip r:embed="rId3"/>
            <a:stretch>
              <a:fillRect/>
            </a:stretch>
          </a:blipFill>
        </p:spPr>
      </p:sp>
      <p:sp>
        <p:nvSpPr>
          <p:cNvPr id="8" name="Freeform 8"/>
          <p:cNvSpPr/>
          <p:nvPr/>
        </p:nvSpPr>
        <p:spPr>
          <a:xfrm>
            <a:off x="645336" y="1524644"/>
            <a:ext cx="3334910" cy="3339083"/>
          </a:xfrm>
          <a:custGeom>
            <a:avLst/>
            <a:gdLst/>
            <a:ahLst/>
            <a:cxnLst/>
            <a:rect l="l" t="t" r="r" b="b"/>
            <a:pathLst>
              <a:path w="3334910" h="3339083">
                <a:moveTo>
                  <a:pt x="0" y="0"/>
                </a:moveTo>
                <a:lnTo>
                  <a:pt x="3334909" y="0"/>
                </a:lnTo>
                <a:lnTo>
                  <a:pt x="3334909" y="3339084"/>
                </a:lnTo>
                <a:lnTo>
                  <a:pt x="0" y="3339084"/>
                </a:lnTo>
                <a:lnTo>
                  <a:pt x="0" y="0"/>
                </a:lnTo>
                <a:close/>
              </a:path>
            </a:pathLst>
          </a:custGeom>
          <a:blipFill>
            <a:blip r:embed="rId4"/>
            <a:stretch>
              <a:fillRect/>
            </a:stretch>
          </a:blipFill>
        </p:spPr>
      </p:sp>
      <p:sp>
        <p:nvSpPr>
          <p:cNvPr id="9" name="Freeform 9"/>
          <p:cNvSpPr/>
          <p:nvPr/>
        </p:nvSpPr>
        <p:spPr>
          <a:xfrm rot="-5400000">
            <a:off x="7610259" y="7659774"/>
            <a:ext cx="832240" cy="4430924"/>
          </a:xfrm>
          <a:custGeom>
            <a:avLst/>
            <a:gdLst/>
            <a:ahLst/>
            <a:cxnLst/>
            <a:rect l="l" t="t" r="r" b="b"/>
            <a:pathLst>
              <a:path w="832240" h="4430924">
                <a:moveTo>
                  <a:pt x="0" y="0"/>
                </a:moveTo>
                <a:lnTo>
                  <a:pt x="832240" y="0"/>
                </a:lnTo>
                <a:lnTo>
                  <a:pt x="832240" y="4430924"/>
                </a:lnTo>
                <a:lnTo>
                  <a:pt x="0" y="4430924"/>
                </a:lnTo>
                <a:lnTo>
                  <a:pt x="0" y="0"/>
                </a:lnTo>
                <a:close/>
              </a:path>
            </a:pathLst>
          </a:custGeom>
          <a:blipFill>
            <a:blip r:embed="rId5"/>
            <a:stretch>
              <a:fillRect l="-557972"/>
            </a:stretch>
          </a:blipFill>
        </p:spPr>
      </p:sp>
      <p:sp>
        <p:nvSpPr>
          <p:cNvPr id="10" name="TextBox 10"/>
          <p:cNvSpPr txBox="1"/>
          <p:nvPr/>
        </p:nvSpPr>
        <p:spPr>
          <a:xfrm>
            <a:off x="2150151" y="4749878"/>
            <a:ext cx="8679219" cy="1637400"/>
          </a:xfrm>
          <a:prstGeom prst="rect">
            <a:avLst/>
          </a:prstGeom>
        </p:spPr>
        <p:txBody>
          <a:bodyPr lIns="0" tIns="0" rIns="0" bIns="0" rtlCol="0" anchor="t">
            <a:spAutoFit/>
          </a:bodyPr>
          <a:lstStyle/>
          <a:p>
            <a:pPr marL="0" lvl="0" indent="0" algn="ctr">
              <a:lnSpc>
                <a:spcPts val="13321"/>
              </a:lnSpc>
              <a:spcBef>
                <a:spcPct val="0"/>
              </a:spcBef>
            </a:pPr>
            <a:r>
              <a:rPr lang="en-US" sz="9515" dirty="0">
                <a:solidFill>
                  <a:srgbClr val="FFFFFF"/>
                </a:solidFill>
                <a:latin typeface="Montserrat Classic Bold"/>
              </a:rPr>
              <a:t>T</a:t>
            </a:r>
            <a:r>
              <a:rPr lang="en-US" sz="9515" u="none" strike="noStrike" dirty="0">
                <a:solidFill>
                  <a:srgbClr val="FFFFFF"/>
                </a:solidFill>
                <a:latin typeface="Montserrat Classic Bold"/>
              </a:rPr>
              <a:t>hank You!</a:t>
            </a:r>
          </a:p>
        </p:txBody>
      </p:sp>
      <p:sp>
        <p:nvSpPr>
          <p:cNvPr id="13" name="Freeform 13"/>
          <p:cNvSpPr/>
          <p:nvPr/>
        </p:nvSpPr>
        <p:spPr>
          <a:xfrm rot="5400000">
            <a:off x="10413250" y="-1799342"/>
            <a:ext cx="832240" cy="4430924"/>
          </a:xfrm>
          <a:custGeom>
            <a:avLst/>
            <a:gdLst/>
            <a:ahLst/>
            <a:cxnLst/>
            <a:rect l="l" t="t" r="r" b="b"/>
            <a:pathLst>
              <a:path w="832240" h="4430924">
                <a:moveTo>
                  <a:pt x="0" y="0"/>
                </a:moveTo>
                <a:lnTo>
                  <a:pt x="832240" y="0"/>
                </a:lnTo>
                <a:lnTo>
                  <a:pt x="832240" y="4430924"/>
                </a:lnTo>
                <a:lnTo>
                  <a:pt x="0" y="4430924"/>
                </a:lnTo>
                <a:lnTo>
                  <a:pt x="0" y="0"/>
                </a:lnTo>
                <a:close/>
              </a:path>
            </a:pathLst>
          </a:custGeom>
          <a:blipFill>
            <a:blip r:embed="rId5"/>
            <a:stretch>
              <a:fillRect l="-557972"/>
            </a:stretch>
          </a:blipFill>
        </p:spPr>
      </p:sp>
      <p:sp>
        <p:nvSpPr>
          <p:cNvPr id="14" name="Freeform 14"/>
          <p:cNvSpPr/>
          <p:nvPr/>
        </p:nvSpPr>
        <p:spPr>
          <a:xfrm>
            <a:off x="5067705" y="3721423"/>
            <a:ext cx="840830" cy="848252"/>
          </a:xfrm>
          <a:custGeom>
            <a:avLst/>
            <a:gdLst/>
            <a:ahLst/>
            <a:cxnLst/>
            <a:rect l="l" t="t" r="r" b="b"/>
            <a:pathLst>
              <a:path w="840830" h="848252">
                <a:moveTo>
                  <a:pt x="0" y="0"/>
                </a:moveTo>
                <a:lnTo>
                  <a:pt x="840830" y="0"/>
                </a:lnTo>
                <a:lnTo>
                  <a:pt x="840830" y="848253"/>
                </a:lnTo>
                <a:lnTo>
                  <a:pt x="0" y="848253"/>
                </a:lnTo>
                <a:lnTo>
                  <a:pt x="0" y="0"/>
                </a:lnTo>
                <a:close/>
              </a:path>
            </a:pathLst>
          </a:custGeom>
          <a:blipFill>
            <a:blip r:embed="rId6">
              <a:extLst>
                <a:ext uri="{96DAC541-7B7A-43D3-8B79-37D633B846F1}">
                  <asvg:svgBlip xmlns:asvg="http://schemas.microsoft.com/office/drawing/2016/SVG/main" r:embed="rId7"/>
                </a:ext>
              </a:extLst>
            </a:blip>
            <a:stretch>
              <a:fillRect/>
            </a:stretch>
          </a:blipFill>
          <a:ln cap="sq">
            <a:noFill/>
            <a:prstDash val="solid"/>
            <a:miter/>
          </a:ln>
        </p:spPr>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2888" b="-12888"/>
            </a:stretch>
          </a:blipFill>
        </p:spPr>
      </p:sp>
      <p:grpSp>
        <p:nvGrpSpPr>
          <p:cNvPr id="3" name="Group 3"/>
          <p:cNvGrpSpPr/>
          <p:nvPr/>
        </p:nvGrpSpPr>
        <p:grpSpPr>
          <a:xfrm>
            <a:off x="1028700" y="1028700"/>
            <a:ext cx="13851112" cy="8229600"/>
            <a:chOff x="0" y="0"/>
            <a:chExt cx="3648030" cy="2167467"/>
          </a:xfrm>
        </p:grpSpPr>
        <p:sp>
          <p:nvSpPr>
            <p:cNvPr id="4" name="Freeform 4"/>
            <p:cNvSpPr/>
            <p:nvPr/>
          </p:nvSpPr>
          <p:spPr>
            <a:xfrm>
              <a:off x="0" y="0"/>
              <a:ext cx="3648030" cy="2167467"/>
            </a:xfrm>
            <a:custGeom>
              <a:avLst/>
              <a:gdLst/>
              <a:ahLst/>
              <a:cxnLst/>
              <a:rect l="l" t="t" r="r" b="b"/>
              <a:pathLst>
                <a:path w="3648030" h="2167467">
                  <a:moveTo>
                    <a:pt x="32977" y="0"/>
                  </a:moveTo>
                  <a:lnTo>
                    <a:pt x="3615052" y="0"/>
                  </a:lnTo>
                  <a:cubicBezTo>
                    <a:pt x="3633265" y="0"/>
                    <a:pt x="3648030" y="14764"/>
                    <a:pt x="3648030" y="32977"/>
                  </a:cubicBezTo>
                  <a:lnTo>
                    <a:pt x="3648030" y="2134489"/>
                  </a:lnTo>
                  <a:cubicBezTo>
                    <a:pt x="3648030" y="2143235"/>
                    <a:pt x="3644555" y="2151624"/>
                    <a:pt x="3638371" y="2157808"/>
                  </a:cubicBezTo>
                  <a:cubicBezTo>
                    <a:pt x="3632186" y="2163992"/>
                    <a:pt x="3623799" y="2167467"/>
                    <a:pt x="3615052" y="2167467"/>
                  </a:cubicBezTo>
                  <a:lnTo>
                    <a:pt x="32977" y="2167467"/>
                  </a:lnTo>
                  <a:cubicBezTo>
                    <a:pt x="24231" y="2167467"/>
                    <a:pt x="15843" y="2163992"/>
                    <a:pt x="9659" y="2157808"/>
                  </a:cubicBezTo>
                  <a:cubicBezTo>
                    <a:pt x="3474" y="2151624"/>
                    <a:pt x="0" y="2143235"/>
                    <a:pt x="0" y="2134489"/>
                  </a:cubicBezTo>
                  <a:lnTo>
                    <a:pt x="0" y="32977"/>
                  </a:lnTo>
                  <a:cubicBezTo>
                    <a:pt x="0" y="24231"/>
                    <a:pt x="3474" y="15843"/>
                    <a:pt x="9659" y="9659"/>
                  </a:cubicBezTo>
                  <a:cubicBezTo>
                    <a:pt x="15843" y="3474"/>
                    <a:pt x="24231" y="0"/>
                    <a:pt x="32977" y="0"/>
                  </a:cubicBezTo>
                  <a:close/>
                </a:path>
              </a:pathLst>
            </a:custGeom>
            <a:gradFill rotWithShape="1">
              <a:gsLst>
                <a:gs pos="0">
                  <a:srgbClr val="2B69B4">
                    <a:alpha val="100000"/>
                  </a:srgbClr>
                </a:gs>
                <a:gs pos="50000">
                  <a:srgbClr val="4FB6E8">
                    <a:alpha val="100000"/>
                  </a:srgbClr>
                </a:gs>
                <a:gs pos="100000">
                  <a:srgbClr val="1C5396">
                    <a:alpha val="100000"/>
                  </a:srgbClr>
                </a:gs>
              </a:gsLst>
              <a:path path="circle">
                <a:fillToRect r="100000" b="100000"/>
              </a:path>
              <a:tileRect l="-100000" t="-100000"/>
            </a:gradFill>
            <a:ln w="85725" cap="rnd">
              <a:solidFill>
                <a:srgbClr val="FFFFFF"/>
              </a:solidFill>
              <a:prstDash val="solid"/>
              <a:round/>
            </a:ln>
          </p:spPr>
        </p:sp>
        <p:sp>
          <p:nvSpPr>
            <p:cNvPr id="5" name="TextBox 5"/>
            <p:cNvSpPr txBox="1"/>
            <p:nvPr/>
          </p:nvSpPr>
          <p:spPr>
            <a:xfrm>
              <a:off x="0" y="-95250"/>
              <a:ext cx="3648030" cy="2262717"/>
            </a:xfrm>
            <a:prstGeom prst="rect">
              <a:avLst/>
            </a:prstGeom>
          </p:spPr>
          <p:txBody>
            <a:bodyPr lIns="50800" tIns="50800" rIns="50800" bIns="50800" rtlCol="0" anchor="ctr"/>
            <a:lstStyle/>
            <a:p>
              <a:pPr marL="0" lvl="0" indent="0" algn="ctr">
                <a:lnSpc>
                  <a:spcPts val="3706"/>
                </a:lnSpc>
                <a:spcBef>
                  <a:spcPct val="0"/>
                </a:spcBef>
              </a:pPr>
              <a:endParaRPr dirty="0"/>
            </a:p>
          </p:txBody>
        </p:sp>
      </p:grpSp>
      <p:sp>
        <p:nvSpPr>
          <p:cNvPr id="6" name="TextBox 6"/>
          <p:cNvSpPr txBox="1"/>
          <p:nvPr/>
        </p:nvSpPr>
        <p:spPr>
          <a:xfrm>
            <a:off x="2262365" y="2248547"/>
            <a:ext cx="7242648" cy="1238088"/>
          </a:xfrm>
          <a:prstGeom prst="rect">
            <a:avLst/>
          </a:prstGeom>
        </p:spPr>
        <p:txBody>
          <a:bodyPr lIns="0" tIns="0" rIns="0" bIns="0" rtlCol="0" anchor="t">
            <a:spAutoFit/>
          </a:bodyPr>
          <a:lstStyle/>
          <a:p>
            <a:pPr marL="0" lvl="0" indent="0" algn="l">
              <a:lnSpc>
                <a:spcPts val="10096"/>
              </a:lnSpc>
              <a:spcBef>
                <a:spcPct val="0"/>
              </a:spcBef>
            </a:pPr>
            <a:r>
              <a:rPr lang="en-US" sz="7211" u="none" strike="noStrike" dirty="0">
                <a:solidFill>
                  <a:srgbClr val="FFFFFF"/>
                </a:solidFill>
                <a:latin typeface="Montserrat Classic Bold"/>
              </a:rPr>
              <a:t>Introduction</a:t>
            </a:r>
          </a:p>
        </p:txBody>
      </p:sp>
      <p:sp>
        <p:nvSpPr>
          <p:cNvPr id="7" name="TextBox 7"/>
          <p:cNvSpPr txBox="1"/>
          <p:nvPr/>
        </p:nvSpPr>
        <p:spPr>
          <a:xfrm>
            <a:off x="2262365" y="3326653"/>
            <a:ext cx="8487220" cy="2430089"/>
          </a:xfrm>
          <a:prstGeom prst="rect">
            <a:avLst/>
          </a:prstGeom>
        </p:spPr>
        <p:txBody>
          <a:bodyPr lIns="0" tIns="0" rIns="0" bIns="0" rtlCol="0" anchor="t">
            <a:spAutoFit/>
          </a:bodyPr>
          <a:lstStyle/>
          <a:p>
            <a:pPr algn="l">
              <a:lnSpc>
                <a:spcPts val="3225"/>
              </a:lnSpc>
            </a:pPr>
            <a:r>
              <a:rPr lang="en-US" sz="2224" u="none" strike="noStrike" dirty="0">
                <a:solidFill>
                  <a:srgbClr val="FFFFFF"/>
                </a:solidFill>
                <a:latin typeface="Montserrat"/>
              </a:rPr>
              <a:t>Pneumonia is an infection that inflames the air sacs in one or both lungs. It can be caused by bacteria, viruses, or fungi. Symptoms include cough, fever, and difficulty breathing. Early detection and treatment are vital to prevent severe health consequences, particularly in vulnerable populations like young children.</a:t>
            </a:r>
          </a:p>
        </p:txBody>
      </p:sp>
      <p:sp>
        <p:nvSpPr>
          <p:cNvPr id="9" name="Freeform 9"/>
          <p:cNvSpPr/>
          <p:nvPr/>
        </p:nvSpPr>
        <p:spPr>
          <a:xfrm>
            <a:off x="10749585" y="2391422"/>
            <a:ext cx="6690806" cy="6071906"/>
          </a:xfrm>
          <a:custGeom>
            <a:avLst/>
            <a:gdLst/>
            <a:ahLst/>
            <a:cxnLst/>
            <a:rect l="l" t="t" r="r" b="b"/>
            <a:pathLst>
              <a:path w="6690806" h="6071906">
                <a:moveTo>
                  <a:pt x="0" y="0"/>
                </a:moveTo>
                <a:lnTo>
                  <a:pt x="6690806" y="0"/>
                </a:lnTo>
                <a:lnTo>
                  <a:pt x="6690806" y="6071906"/>
                </a:lnTo>
                <a:lnTo>
                  <a:pt x="0" y="6071906"/>
                </a:lnTo>
                <a:lnTo>
                  <a:pt x="0" y="0"/>
                </a:lnTo>
                <a:close/>
              </a:path>
            </a:pathLst>
          </a:custGeom>
          <a:blipFill>
            <a:blip r:embed="rId3"/>
            <a:stretch>
              <a:fillRect/>
            </a:stretch>
          </a:blipFill>
        </p:spPr>
      </p:sp>
      <p:sp>
        <p:nvSpPr>
          <p:cNvPr id="10" name="TextBox 10"/>
          <p:cNvSpPr txBox="1"/>
          <p:nvPr/>
        </p:nvSpPr>
        <p:spPr>
          <a:xfrm>
            <a:off x="2262365" y="6010653"/>
            <a:ext cx="8487220" cy="2430089"/>
          </a:xfrm>
          <a:prstGeom prst="rect">
            <a:avLst/>
          </a:prstGeom>
        </p:spPr>
        <p:txBody>
          <a:bodyPr lIns="0" tIns="0" rIns="0" bIns="0" rtlCol="0" anchor="t">
            <a:spAutoFit/>
          </a:bodyPr>
          <a:lstStyle/>
          <a:p>
            <a:pPr algn="l">
              <a:lnSpc>
                <a:spcPts val="3225"/>
              </a:lnSpc>
            </a:pPr>
            <a:r>
              <a:rPr lang="en-US" sz="2224" u="none" strike="noStrike" dirty="0">
                <a:solidFill>
                  <a:srgbClr val="FFFFFF"/>
                </a:solidFill>
                <a:latin typeface="Montserrat"/>
              </a:rPr>
              <a:t> The use of chest X-rays is a common method for diagnosing pneumonia. With the advent of artificial intelligence, deep learning techniques have shown great promise in medical imaging. These advancements help in improving the accuracy and efficiency of diagnostics, reducing the burden on healthcare professionals.</a:t>
            </a:r>
          </a:p>
        </p:txBody>
      </p:sp>
      <p:sp>
        <p:nvSpPr>
          <p:cNvPr id="11" name="Freeform 11"/>
          <p:cNvSpPr/>
          <p:nvPr/>
        </p:nvSpPr>
        <p:spPr>
          <a:xfrm>
            <a:off x="0" y="6941188"/>
            <a:ext cx="1982754" cy="2647138"/>
          </a:xfrm>
          <a:custGeom>
            <a:avLst/>
            <a:gdLst/>
            <a:ahLst/>
            <a:cxnLst/>
            <a:rect l="l" t="t" r="r" b="b"/>
            <a:pathLst>
              <a:path w="1982754" h="2647138">
                <a:moveTo>
                  <a:pt x="0" y="0"/>
                </a:moveTo>
                <a:lnTo>
                  <a:pt x="1982754" y="0"/>
                </a:lnTo>
                <a:lnTo>
                  <a:pt x="1982754" y="2647138"/>
                </a:lnTo>
                <a:lnTo>
                  <a:pt x="0" y="2647138"/>
                </a:lnTo>
                <a:lnTo>
                  <a:pt x="0" y="0"/>
                </a:lnTo>
                <a:close/>
              </a:path>
            </a:pathLst>
          </a:custGeom>
          <a:blipFill>
            <a:blip r:embed="rId4"/>
            <a:stretch>
              <a:fillRect l="-348829" b="-176789"/>
            </a:stretch>
          </a:blipFill>
        </p:spPr>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2888" b="-12888"/>
            </a:stretch>
          </a:blipFill>
        </p:spPr>
      </p:sp>
      <p:sp>
        <p:nvSpPr>
          <p:cNvPr id="3" name="Freeform 3"/>
          <p:cNvSpPr/>
          <p:nvPr/>
        </p:nvSpPr>
        <p:spPr>
          <a:xfrm>
            <a:off x="6494845" y="5041652"/>
            <a:ext cx="1507575" cy="1510722"/>
          </a:xfrm>
          <a:custGeom>
            <a:avLst/>
            <a:gdLst/>
            <a:ahLst/>
            <a:cxnLst/>
            <a:rect l="l" t="t" r="r" b="b"/>
            <a:pathLst>
              <a:path w="1507575" h="1510722">
                <a:moveTo>
                  <a:pt x="0" y="0"/>
                </a:moveTo>
                <a:lnTo>
                  <a:pt x="1507575" y="0"/>
                </a:lnTo>
                <a:lnTo>
                  <a:pt x="1507575" y="1510721"/>
                </a:lnTo>
                <a:lnTo>
                  <a:pt x="0" y="1510721"/>
                </a:lnTo>
                <a:lnTo>
                  <a:pt x="0" y="0"/>
                </a:lnTo>
                <a:close/>
              </a:path>
            </a:pathLst>
          </a:custGeom>
          <a:blipFill>
            <a:blip r:embed="rId3"/>
            <a:stretch>
              <a:fillRect/>
            </a:stretch>
          </a:blipFill>
        </p:spPr>
      </p:sp>
      <p:sp>
        <p:nvSpPr>
          <p:cNvPr id="4" name="Freeform 4"/>
          <p:cNvSpPr/>
          <p:nvPr/>
        </p:nvSpPr>
        <p:spPr>
          <a:xfrm>
            <a:off x="8493704" y="4961254"/>
            <a:ext cx="2065727" cy="1671517"/>
          </a:xfrm>
          <a:custGeom>
            <a:avLst/>
            <a:gdLst/>
            <a:ahLst/>
            <a:cxnLst/>
            <a:rect l="l" t="t" r="r" b="b"/>
            <a:pathLst>
              <a:path w="2065727" h="1671517">
                <a:moveTo>
                  <a:pt x="0" y="0"/>
                </a:moveTo>
                <a:lnTo>
                  <a:pt x="2065727" y="0"/>
                </a:lnTo>
                <a:lnTo>
                  <a:pt x="2065727" y="1671517"/>
                </a:lnTo>
                <a:lnTo>
                  <a:pt x="0" y="1671517"/>
                </a:lnTo>
                <a:lnTo>
                  <a:pt x="0" y="0"/>
                </a:lnTo>
                <a:close/>
              </a:path>
            </a:pathLst>
          </a:custGeom>
          <a:blipFill>
            <a:blip r:embed="rId4"/>
            <a:stretch>
              <a:fillRect/>
            </a:stretch>
          </a:blipFill>
        </p:spPr>
      </p:sp>
      <p:sp>
        <p:nvSpPr>
          <p:cNvPr id="5" name="Freeform 5"/>
          <p:cNvSpPr/>
          <p:nvPr/>
        </p:nvSpPr>
        <p:spPr>
          <a:xfrm>
            <a:off x="2767909" y="4968049"/>
            <a:ext cx="1819571" cy="1291895"/>
          </a:xfrm>
          <a:custGeom>
            <a:avLst/>
            <a:gdLst/>
            <a:ahLst/>
            <a:cxnLst/>
            <a:rect l="l" t="t" r="r" b="b"/>
            <a:pathLst>
              <a:path w="1819571" h="1291895">
                <a:moveTo>
                  <a:pt x="0" y="0"/>
                </a:moveTo>
                <a:lnTo>
                  <a:pt x="1819571" y="0"/>
                </a:lnTo>
                <a:lnTo>
                  <a:pt x="1819571" y="1291896"/>
                </a:lnTo>
                <a:lnTo>
                  <a:pt x="0" y="1291896"/>
                </a:lnTo>
                <a:lnTo>
                  <a:pt x="0" y="0"/>
                </a:lnTo>
                <a:close/>
              </a:path>
            </a:pathLst>
          </a:custGeom>
          <a:blipFill>
            <a:blip r:embed="rId5"/>
            <a:stretch>
              <a:fillRect/>
            </a:stretch>
          </a:blipFill>
        </p:spPr>
      </p:sp>
      <p:sp>
        <p:nvSpPr>
          <p:cNvPr id="6" name="Freeform 6"/>
          <p:cNvSpPr/>
          <p:nvPr/>
        </p:nvSpPr>
        <p:spPr>
          <a:xfrm>
            <a:off x="3100629" y="6812781"/>
            <a:ext cx="1154132" cy="1468673"/>
          </a:xfrm>
          <a:custGeom>
            <a:avLst/>
            <a:gdLst/>
            <a:ahLst/>
            <a:cxnLst/>
            <a:rect l="l" t="t" r="r" b="b"/>
            <a:pathLst>
              <a:path w="1154132" h="1468673">
                <a:moveTo>
                  <a:pt x="0" y="0"/>
                </a:moveTo>
                <a:lnTo>
                  <a:pt x="1154131" y="0"/>
                </a:lnTo>
                <a:lnTo>
                  <a:pt x="1154131" y="1468672"/>
                </a:lnTo>
                <a:lnTo>
                  <a:pt x="0" y="1468672"/>
                </a:lnTo>
                <a:lnTo>
                  <a:pt x="0" y="0"/>
                </a:lnTo>
                <a:close/>
              </a:path>
            </a:pathLst>
          </a:custGeom>
          <a:blipFill>
            <a:blip r:embed="rId6"/>
            <a:stretch>
              <a:fillRect/>
            </a:stretch>
          </a:blipFill>
        </p:spPr>
      </p:sp>
      <p:sp>
        <p:nvSpPr>
          <p:cNvPr id="7" name="Freeform 7"/>
          <p:cNvSpPr/>
          <p:nvPr/>
        </p:nvSpPr>
        <p:spPr>
          <a:xfrm>
            <a:off x="4715535" y="3215939"/>
            <a:ext cx="1779311" cy="1468673"/>
          </a:xfrm>
          <a:custGeom>
            <a:avLst/>
            <a:gdLst/>
            <a:ahLst/>
            <a:cxnLst/>
            <a:rect l="l" t="t" r="r" b="b"/>
            <a:pathLst>
              <a:path w="1779311" h="1468673">
                <a:moveTo>
                  <a:pt x="0" y="0"/>
                </a:moveTo>
                <a:lnTo>
                  <a:pt x="1779310" y="0"/>
                </a:lnTo>
                <a:lnTo>
                  <a:pt x="1779310" y="1468672"/>
                </a:lnTo>
                <a:lnTo>
                  <a:pt x="0" y="1468672"/>
                </a:lnTo>
                <a:lnTo>
                  <a:pt x="0" y="0"/>
                </a:lnTo>
                <a:close/>
              </a:path>
            </a:pathLst>
          </a:custGeom>
          <a:blipFill>
            <a:blip r:embed="rId7"/>
            <a:stretch>
              <a:fillRect/>
            </a:stretch>
          </a:blipFill>
        </p:spPr>
      </p:sp>
      <p:sp>
        <p:nvSpPr>
          <p:cNvPr id="8" name="Freeform 8"/>
          <p:cNvSpPr/>
          <p:nvPr/>
        </p:nvSpPr>
        <p:spPr>
          <a:xfrm>
            <a:off x="6317893" y="6812781"/>
            <a:ext cx="2175811" cy="1468673"/>
          </a:xfrm>
          <a:custGeom>
            <a:avLst/>
            <a:gdLst/>
            <a:ahLst/>
            <a:cxnLst/>
            <a:rect l="l" t="t" r="r" b="b"/>
            <a:pathLst>
              <a:path w="2175811" h="1468673">
                <a:moveTo>
                  <a:pt x="0" y="0"/>
                </a:moveTo>
                <a:lnTo>
                  <a:pt x="2175811" y="0"/>
                </a:lnTo>
                <a:lnTo>
                  <a:pt x="2175811" y="1468672"/>
                </a:lnTo>
                <a:lnTo>
                  <a:pt x="0" y="1468672"/>
                </a:lnTo>
                <a:lnTo>
                  <a:pt x="0" y="0"/>
                </a:lnTo>
                <a:close/>
              </a:path>
            </a:pathLst>
          </a:custGeom>
          <a:blipFill>
            <a:blip r:embed="rId8"/>
            <a:stretch>
              <a:fillRect/>
            </a:stretch>
          </a:blipFill>
        </p:spPr>
      </p:sp>
      <p:sp>
        <p:nvSpPr>
          <p:cNvPr id="9" name="Freeform 9"/>
          <p:cNvSpPr/>
          <p:nvPr/>
        </p:nvSpPr>
        <p:spPr>
          <a:xfrm>
            <a:off x="10771592" y="3315804"/>
            <a:ext cx="860397" cy="1468673"/>
          </a:xfrm>
          <a:custGeom>
            <a:avLst/>
            <a:gdLst/>
            <a:ahLst/>
            <a:cxnLst/>
            <a:rect l="l" t="t" r="r" b="b"/>
            <a:pathLst>
              <a:path w="860397" h="1468673">
                <a:moveTo>
                  <a:pt x="0" y="0"/>
                </a:moveTo>
                <a:lnTo>
                  <a:pt x="860397" y="0"/>
                </a:lnTo>
                <a:lnTo>
                  <a:pt x="860397" y="1468673"/>
                </a:lnTo>
                <a:lnTo>
                  <a:pt x="0" y="1468673"/>
                </a:lnTo>
                <a:lnTo>
                  <a:pt x="0" y="0"/>
                </a:lnTo>
                <a:close/>
              </a:path>
            </a:pathLst>
          </a:custGeom>
          <a:blipFill>
            <a:blip r:embed="rId9"/>
            <a:stretch>
              <a:fillRect/>
            </a:stretch>
          </a:blipFill>
        </p:spPr>
      </p:sp>
      <p:sp>
        <p:nvSpPr>
          <p:cNvPr id="10" name="Freeform 10"/>
          <p:cNvSpPr/>
          <p:nvPr/>
        </p:nvSpPr>
        <p:spPr>
          <a:xfrm>
            <a:off x="8857436" y="3256735"/>
            <a:ext cx="1165147" cy="1468673"/>
          </a:xfrm>
          <a:custGeom>
            <a:avLst/>
            <a:gdLst/>
            <a:ahLst/>
            <a:cxnLst/>
            <a:rect l="l" t="t" r="r" b="b"/>
            <a:pathLst>
              <a:path w="1165147" h="1468673">
                <a:moveTo>
                  <a:pt x="0" y="0"/>
                </a:moveTo>
                <a:lnTo>
                  <a:pt x="1165147" y="0"/>
                </a:lnTo>
                <a:lnTo>
                  <a:pt x="1165147" y="1468673"/>
                </a:lnTo>
                <a:lnTo>
                  <a:pt x="0" y="1468673"/>
                </a:lnTo>
                <a:lnTo>
                  <a:pt x="0" y="0"/>
                </a:lnTo>
                <a:close/>
              </a:path>
            </a:pathLst>
          </a:custGeom>
          <a:blipFill>
            <a:blip r:embed="rId10"/>
            <a:stretch>
              <a:fillRect/>
            </a:stretch>
          </a:blipFill>
        </p:spPr>
      </p:sp>
      <p:sp>
        <p:nvSpPr>
          <p:cNvPr id="11" name="Freeform 11"/>
          <p:cNvSpPr/>
          <p:nvPr/>
        </p:nvSpPr>
        <p:spPr>
          <a:xfrm>
            <a:off x="6736433" y="3315804"/>
            <a:ext cx="1024399" cy="1468673"/>
          </a:xfrm>
          <a:custGeom>
            <a:avLst/>
            <a:gdLst/>
            <a:ahLst/>
            <a:cxnLst/>
            <a:rect l="l" t="t" r="r" b="b"/>
            <a:pathLst>
              <a:path w="1024399" h="1468673">
                <a:moveTo>
                  <a:pt x="0" y="0"/>
                </a:moveTo>
                <a:lnTo>
                  <a:pt x="1024399" y="0"/>
                </a:lnTo>
                <a:lnTo>
                  <a:pt x="1024399" y="1468673"/>
                </a:lnTo>
                <a:lnTo>
                  <a:pt x="0" y="1468673"/>
                </a:lnTo>
                <a:lnTo>
                  <a:pt x="0" y="0"/>
                </a:lnTo>
                <a:close/>
              </a:path>
            </a:pathLst>
          </a:custGeom>
          <a:blipFill>
            <a:blip r:embed="rId11"/>
            <a:stretch>
              <a:fillRect/>
            </a:stretch>
          </a:blipFill>
        </p:spPr>
      </p:sp>
      <p:sp>
        <p:nvSpPr>
          <p:cNvPr id="12" name="Freeform 12"/>
          <p:cNvSpPr/>
          <p:nvPr/>
        </p:nvSpPr>
        <p:spPr>
          <a:xfrm>
            <a:off x="11966928" y="3172961"/>
            <a:ext cx="1114355" cy="1468673"/>
          </a:xfrm>
          <a:custGeom>
            <a:avLst/>
            <a:gdLst/>
            <a:ahLst/>
            <a:cxnLst/>
            <a:rect l="l" t="t" r="r" b="b"/>
            <a:pathLst>
              <a:path w="1114355" h="1468673">
                <a:moveTo>
                  <a:pt x="0" y="0"/>
                </a:moveTo>
                <a:lnTo>
                  <a:pt x="1114355" y="0"/>
                </a:lnTo>
                <a:lnTo>
                  <a:pt x="1114355" y="1468672"/>
                </a:lnTo>
                <a:lnTo>
                  <a:pt x="0" y="1468672"/>
                </a:lnTo>
                <a:lnTo>
                  <a:pt x="0" y="0"/>
                </a:lnTo>
                <a:close/>
              </a:path>
            </a:pathLst>
          </a:custGeom>
          <a:blipFill>
            <a:blip r:embed="rId12"/>
            <a:stretch>
              <a:fillRect/>
            </a:stretch>
          </a:blipFill>
        </p:spPr>
      </p:sp>
      <p:sp>
        <p:nvSpPr>
          <p:cNvPr id="13" name="Freeform 13"/>
          <p:cNvSpPr/>
          <p:nvPr/>
        </p:nvSpPr>
        <p:spPr>
          <a:xfrm>
            <a:off x="13794830" y="3256735"/>
            <a:ext cx="1029484" cy="1467198"/>
          </a:xfrm>
          <a:custGeom>
            <a:avLst/>
            <a:gdLst/>
            <a:ahLst/>
            <a:cxnLst/>
            <a:rect l="l" t="t" r="r" b="b"/>
            <a:pathLst>
              <a:path w="1029484" h="1467198">
                <a:moveTo>
                  <a:pt x="0" y="0"/>
                </a:moveTo>
                <a:lnTo>
                  <a:pt x="1029484" y="0"/>
                </a:lnTo>
                <a:lnTo>
                  <a:pt x="1029484" y="1467198"/>
                </a:lnTo>
                <a:lnTo>
                  <a:pt x="0" y="1467198"/>
                </a:lnTo>
                <a:lnTo>
                  <a:pt x="0" y="0"/>
                </a:lnTo>
                <a:close/>
              </a:path>
            </a:pathLst>
          </a:custGeom>
          <a:blipFill>
            <a:blip r:embed="rId13"/>
            <a:stretch>
              <a:fillRect/>
            </a:stretch>
          </a:blipFill>
        </p:spPr>
      </p:sp>
      <p:sp>
        <p:nvSpPr>
          <p:cNvPr id="14" name="Freeform 14"/>
          <p:cNvSpPr/>
          <p:nvPr/>
        </p:nvSpPr>
        <p:spPr>
          <a:xfrm>
            <a:off x="4884509" y="6654502"/>
            <a:ext cx="1196356" cy="1468673"/>
          </a:xfrm>
          <a:custGeom>
            <a:avLst/>
            <a:gdLst/>
            <a:ahLst/>
            <a:cxnLst/>
            <a:rect l="l" t="t" r="r" b="b"/>
            <a:pathLst>
              <a:path w="1196356" h="1468673">
                <a:moveTo>
                  <a:pt x="0" y="0"/>
                </a:moveTo>
                <a:lnTo>
                  <a:pt x="1196356" y="0"/>
                </a:lnTo>
                <a:lnTo>
                  <a:pt x="1196356" y="1468673"/>
                </a:lnTo>
                <a:lnTo>
                  <a:pt x="0" y="1468673"/>
                </a:lnTo>
                <a:lnTo>
                  <a:pt x="0" y="0"/>
                </a:lnTo>
                <a:close/>
              </a:path>
            </a:pathLst>
          </a:custGeom>
          <a:blipFill>
            <a:blip r:embed="rId14"/>
            <a:stretch>
              <a:fillRect/>
            </a:stretch>
          </a:blipFill>
        </p:spPr>
      </p:sp>
      <p:sp>
        <p:nvSpPr>
          <p:cNvPr id="15" name="Freeform 15"/>
          <p:cNvSpPr/>
          <p:nvPr/>
        </p:nvSpPr>
        <p:spPr>
          <a:xfrm>
            <a:off x="5082780" y="4879661"/>
            <a:ext cx="998085" cy="1468673"/>
          </a:xfrm>
          <a:custGeom>
            <a:avLst/>
            <a:gdLst/>
            <a:ahLst/>
            <a:cxnLst/>
            <a:rect l="l" t="t" r="r" b="b"/>
            <a:pathLst>
              <a:path w="998085" h="1468673">
                <a:moveTo>
                  <a:pt x="0" y="0"/>
                </a:moveTo>
                <a:lnTo>
                  <a:pt x="998085" y="0"/>
                </a:lnTo>
                <a:lnTo>
                  <a:pt x="998085" y="1468673"/>
                </a:lnTo>
                <a:lnTo>
                  <a:pt x="0" y="1468673"/>
                </a:lnTo>
                <a:lnTo>
                  <a:pt x="0" y="0"/>
                </a:lnTo>
                <a:close/>
              </a:path>
            </a:pathLst>
          </a:custGeom>
          <a:blipFill>
            <a:blip r:embed="rId15"/>
            <a:stretch>
              <a:fillRect/>
            </a:stretch>
          </a:blipFill>
        </p:spPr>
      </p:sp>
      <p:sp>
        <p:nvSpPr>
          <p:cNvPr id="16" name="Freeform 16"/>
          <p:cNvSpPr/>
          <p:nvPr/>
        </p:nvSpPr>
        <p:spPr>
          <a:xfrm>
            <a:off x="8974167" y="6998667"/>
            <a:ext cx="1320582" cy="1468673"/>
          </a:xfrm>
          <a:custGeom>
            <a:avLst/>
            <a:gdLst/>
            <a:ahLst/>
            <a:cxnLst/>
            <a:rect l="l" t="t" r="r" b="b"/>
            <a:pathLst>
              <a:path w="1320582" h="1468673">
                <a:moveTo>
                  <a:pt x="0" y="0"/>
                </a:moveTo>
                <a:lnTo>
                  <a:pt x="1320581" y="0"/>
                </a:lnTo>
                <a:lnTo>
                  <a:pt x="1320581" y="1468673"/>
                </a:lnTo>
                <a:lnTo>
                  <a:pt x="0" y="1468673"/>
                </a:lnTo>
                <a:lnTo>
                  <a:pt x="0" y="0"/>
                </a:lnTo>
                <a:close/>
              </a:path>
            </a:pathLst>
          </a:custGeom>
          <a:blipFill>
            <a:blip r:embed="rId16"/>
            <a:stretch>
              <a:fillRect/>
            </a:stretch>
          </a:blipFill>
        </p:spPr>
      </p:sp>
      <p:sp>
        <p:nvSpPr>
          <p:cNvPr id="17" name="Freeform 17"/>
          <p:cNvSpPr/>
          <p:nvPr/>
        </p:nvSpPr>
        <p:spPr>
          <a:xfrm>
            <a:off x="13564323" y="6812781"/>
            <a:ext cx="1497372" cy="1468673"/>
          </a:xfrm>
          <a:custGeom>
            <a:avLst/>
            <a:gdLst/>
            <a:ahLst/>
            <a:cxnLst/>
            <a:rect l="l" t="t" r="r" b="b"/>
            <a:pathLst>
              <a:path w="1497372" h="1468673">
                <a:moveTo>
                  <a:pt x="0" y="0"/>
                </a:moveTo>
                <a:lnTo>
                  <a:pt x="1497373" y="0"/>
                </a:lnTo>
                <a:lnTo>
                  <a:pt x="1497373" y="1468672"/>
                </a:lnTo>
                <a:lnTo>
                  <a:pt x="0" y="1468672"/>
                </a:lnTo>
                <a:lnTo>
                  <a:pt x="0" y="0"/>
                </a:lnTo>
                <a:close/>
              </a:path>
            </a:pathLst>
          </a:custGeom>
          <a:blipFill>
            <a:blip r:embed="rId17"/>
            <a:stretch>
              <a:fillRect/>
            </a:stretch>
          </a:blipFill>
        </p:spPr>
      </p:sp>
      <p:sp>
        <p:nvSpPr>
          <p:cNvPr id="18" name="Freeform 18"/>
          <p:cNvSpPr/>
          <p:nvPr/>
        </p:nvSpPr>
        <p:spPr>
          <a:xfrm>
            <a:off x="13454208" y="5171673"/>
            <a:ext cx="1710728" cy="1380700"/>
          </a:xfrm>
          <a:custGeom>
            <a:avLst/>
            <a:gdLst/>
            <a:ahLst/>
            <a:cxnLst/>
            <a:rect l="l" t="t" r="r" b="b"/>
            <a:pathLst>
              <a:path w="1710728" h="1380700">
                <a:moveTo>
                  <a:pt x="0" y="0"/>
                </a:moveTo>
                <a:lnTo>
                  <a:pt x="1710728" y="0"/>
                </a:lnTo>
                <a:lnTo>
                  <a:pt x="1710728" y="1380700"/>
                </a:lnTo>
                <a:lnTo>
                  <a:pt x="0" y="1380700"/>
                </a:lnTo>
                <a:lnTo>
                  <a:pt x="0" y="0"/>
                </a:lnTo>
                <a:close/>
              </a:path>
            </a:pathLst>
          </a:custGeom>
          <a:blipFill>
            <a:blip r:embed="rId18"/>
            <a:stretch>
              <a:fillRect/>
            </a:stretch>
          </a:blipFill>
        </p:spPr>
      </p:sp>
      <p:sp>
        <p:nvSpPr>
          <p:cNvPr id="19" name="Freeform 19"/>
          <p:cNvSpPr/>
          <p:nvPr/>
        </p:nvSpPr>
        <p:spPr>
          <a:xfrm>
            <a:off x="11201791" y="6998667"/>
            <a:ext cx="1457658" cy="1468673"/>
          </a:xfrm>
          <a:custGeom>
            <a:avLst/>
            <a:gdLst/>
            <a:ahLst/>
            <a:cxnLst/>
            <a:rect l="l" t="t" r="r" b="b"/>
            <a:pathLst>
              <a:path w="1457658" h="1468673">
                <a:moveTo>
                  <a:pt x="0" y="0"/>
                </a:moveTo>
                <a:lnTo>
                  <a:pt x="1457657" y="0"/>
                </a:lnTo>
                <a:lnTo>
                  <a:pt x="1457657" y="1468673"/>
                </a:lnTo>
                <a:lnTo>
                  <a:pt x="0" y="1468673"/>
                </a:lnTo>
                <a:lnTo>
                  <a:pt x="0" y="0"/>
                </a:lnTo>
                <a:close/>
              </a:path>
            </a:pathLst>
          </a:custGeom>
          <a:blipFill>
            <a:blip r:embed="rId19"/>
            <a:stretch>
              <a:fillRect/>
            </a:stretch>
          </a:blipFill>
        </p:spPr>
      </p:sp>
      <p:sp>
        <p:nvSpPr>
          <p:cNvPr id="20" name="Freeform 20"/>
          <p:cNvSpPr/>
          <p:nvPr/>
        </p:nvSpPr>
        <p:spPr>
          <a:xfrm>
            <a:off x="10902331" y="4961254"/>
            <a:ext cx="2056577" cy="1693249"/>
          </a:xfrm>
          <a:custGeom>
            <a:avLst/>
            <a:gdLst/>
            <a:ahLst/>
            <a:cxnLst/>
            <a:rect l="l" t="t" r="r" b="b"/>
            <a:pathLst>
              <a:path w="2056577" h="1693249">
                <a:moveTo>
                  <a:pt x="0" y="0"/>
                </a:moveTo>
                <a:lnTo>
                  <a:pt x="2056577" y="0"/>
                </a:lnTo>
                <a:lnTo>
                  <a:pt x="2056577" y="1693248"/>
                </a:lnTo>
                <a:lnTo>
                  <a:pt x="0" y="1693248"/>
                </a:lnTo>
                <a:lnTo>
                  <a:pt x="0" y="0"/>
                </a:lnTo>
                <a:close/>
              </a:path>
            </a:pathLst>
          </a:custGeom>
          <a:blipFill>
            <a:blip r:embed="rId20"/>
            <a:stretch>
              <a:fillRect/>
            </a:stretch>
          </a:blipFill>
        </p:spPr>
      </p:sp>
      <p:sp>
        <p:nvSpPr>
          <p:cNvPr id="21" name="Freeform 21"/>
          <p:cNvSpPr/>
          <p:nvPr/>
        </p:nvSpPr>
        <p:spPr>
          <a:xfrm>
            <a:off x="2533089" y="3429244"/>
            <a:ext cx="1944321" cy="1123655"/>
          </a:xfrm>
          <a:custGeom>
            <a:avLst/>
            <a:gdLst/>
            <a:ahLst/>
            <a:cxnLst/>
            <a:rect l="l" t="t" r="r" b="b"/>
            <a:pathLst>
              <a:path w="1944321" h="1123655">
                <a:moveTo>
                  <a:pt x="0" y="0"/>
                </a:moveTo>
                <a:lnTo>
                  <a:pt x="1944321" y="0"/>
                </a:lnTo>
                <a:lnTo>
                  <a:pt x="1944321" y="1123655"/>
                </a:lnTo>
                <a:lnTo>
                  <a:pt x="0" y="1123655"/>
                </a:lnTo>
                <a:lnTo>
                  <a:pt x="0" y="0"/>
                </a:lnTo>
                <a:close/>
              </a:path>
            </a:pathLst>
          </a:custGeom>
          <a:blipFill>
            <a:blip r:embed="rId21"/>
            <a:stretch>
              <a:fillRect/>
            </a:stretch>
          </a:blipFill>
        </p:spPr>
      </p:sp>
      <p:sp>
        <p:nvSpPr>
          <p:cNvPr id="22" name="TextBox 22"/>
          <p:cNvSpPr txBox="1"/>
          <p:nvPr/>
        </p:nvSpPr>
        <p:spPr>
          <a:xfrm>
            <a:off x="5036884" y="1131718"/>
            <a:ext cx="8214233" cy="1155572"/>
          </a:xfrm>
          <a:prstGeom prst="rect">
            <a:avLst/>
          </a:prstGeom>
        </p:spPr>
        <p:txBody>
          <a:bodyPr lIns="0" tIns="0" rIns="0" bIns="0" rtlCol="0" anchor="t">
            <a:spAutoFit/>
          </a:bodyPr>
          <a:lstStyle/>
          <a:p>
            <a:pPr marL="0" lvl="0" indent="0" algn="ctr">
              <a:lnSpc>
                <a:spcPts val="9403"/>
              </a:lnSpc>
              <a:spcBef>
                <a:spcPct val="0"/>
              </a:spcBef>
            </a:pPr>
            <a:r>
              <a:rPr lang="en-US" sz="6716" u="none" strike="noStrike" dirty="0">
                <a:solidFill>
                  <a:srgbClr val="FFFFFF"/>
                </a:solidFill>
                <a:latin typeface="Montserrat Classic Bold"/>
              </a:rPr>
              <a:t>Resource page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2888" b="-12888"/>
            </a:stretch>
          </a:blipFill>
        </p:spPr>
      </p:sp>
      <p:sp>
        <p:nvSpPr>
          <p:cNvPr id="3" name="Freeform 3"/>
          <p:cNvSpPr/>
          <p:nvPr/>
        </p:nvSpPr>
        <p:spPr>
          <a:xfrm rot="-5400000">
            <a:off x="15726352" y="2921253"/>
            <a:ext cx="4129085" cy="994211"/>
          </a:xfrm>
          <a:custGeom>
            <a:avLst/>
            <a:gdLst/>
            <a:ahLst/>
            <a:cxnLst/>
            <a:rect l="l" t="t" r="r" b="b"/>
            <a:pathLst>
              <a:path w="4129085" h="994211">
                <a:moveTo>
                  <a:pt x="0" y="0"/>
                </a:moveTo>
                <a:lnTo>
                  <a:pt x="4129085" y="0"/>
                </a:lnTo>
                <a:lnTo>
                  <a:pt x="4129085" y="994211"/>
                </a:lnTo>
                <a:lnTo>
                  <a:pt x="0" y="994211"/>
                </a:lnTo>
                <a:lnTo>
                  <a:pt x="0" y="0"/>
                </a:lnTo>
                <a:close/>
              </a:path>
            </a:pathLst>
          </a:custGeom>
          <a:blipFill>
            <a:blip r:embed="rId3"/>
            <a:stretch>
              <a:fillRect r="-21630" b="-396940"/>
            </a:stretch>
          </a:blipFill>
        </p:spPr>
      </p:sp>
      <p:grpSp>
        <p:nvGrpSpPr>
          <p:cNvPr id="6" name="Group 6"/>
          <p:cNvGrpSpPr/>
          <p:nvPr/>
        </p:nvGrpSpPr>
        <p:grpSpPr>
          <a:xfrm>
            <a:off x="1028700" y="2879756"/>
            <a:ext cx="16116300" cy="6348754"/>
            <a:chOff x="0" y="0"/>
            <a:chExt cx="3330671" cy="1676393"/>
          </a:xfrm>
        </p:grpSpPr>
        <p:sp>
          <p:nvSpPr>
            <p:cNvPr id="7" name="Freeform 7"/>
            <p:cNvSpPr/>
            <p:nvPr/>
          </p:nvSpPr>
          <p:spPr>
            <a:xfrm>
              <a:off x="0" y="0"/>
              <a:ext cx="3330672" cy="1676393"/>
            </a:xfrm>
            <a:custGeom>
              <a:avLst/>
              <a:gdLst/>
              <a:ahLst/>
              <a:cxnLst/>
              <a:rect l="l" t="t" r="r" b="b"/>
              <a:pathLst>
                <a:path w="3330672" h="1676393">
                  <a:moveTo>
                    <a:pt x="40560" y="0"/>
                  </a:moveTo>
                  <a:lnTo>
                    <a:pt x="3290111" y="0"/>
                  </a:lnTo>
                  <a:cubicBezTo>
                    <a:pt x="3300868" y="0"/>
                    <a:pt x="3311185" y="4273"/>
                    <a:pt x="3318792" y="11880"/>
                  </a:cubicBezTo>
                  <a:cubicBezTo>
                    <a:pt x="3326398" y="19486"/>
                    <a:pt x="3330672" y="29803"/>
                    <a:pt x="3330672" y="40560"/>
                  </a:cubicBezTo>
                  <a:lnTo>
                    <a:pt x="3330672" y="1635832"/>
                  </a:lnTo>
                  <a:cubicBezTo>
                    <a:pt x="3330672" y="1646590"/>
                    <a:pt x="3326398" y="1656906"/>
                    <a:pt x="3318792" y="1664513"/>
                  </a:cubicBezTo>
                  <a:cubicBezTo>
                    <a:pt x="3311185" y="1672119"/>
                    <a:pt x="3300868" y="1676393"/>
                    <a:pt x="3290111" y="1676393"/>
                  </a:cubicBezTo>
                  <a:lnTo>
                    <a:pt x="40560" y="1676393"/>
                  </a:lnTo>
                  <a:cubicBezTo>
                    <a:pt x="29803" y="1676393"/>
                    <a:pt x="19486" y="1672119"/>
                    <a:pt x="11880" y="1664513"/>
                  </a:cubicBezTo>
                  <a:cubicBezTo>
                    <a:pt x="4273" y="1656906"/>
                    <a:pt x="0" y="1646590"/>
                    <a:pt x="0" y="1635832"/>
                  </a:cubicBezTo>
                  <a:lnTo>
                    <a:pt x="0" y="40560"/>
                  </a:lnTo>
                  <a:cubicBezTo>
                    <a:pt x="0" y="29803"/>
                    <a:pt x="4273" y="19486"/>
                    <a:pt x="11880" y="11880"/>
                  </a:cubicBezTo>
                  <a:cubicBezTo>
                    <a:pt x="19486" y="4273"/>
                    <a:pt x="29803" y="0"/>
                    <a:pt x="40560" y="0"/>
                  </a:cubicBezTo>
                  <a:close/>
                </a:path>
              </a:pathLst>
            </a:custGeom>
            <a:gradFill rotWithShape="1">
              <a:gsLst>
                <a:gs pos="0">
                  <a:srgbClr val="4FB6E8">
                    <a:alpha val="100000"/>
                  </a:srgbClr>
                </a:gs>
                <a:gs pos="50000">
                  <a:srgbClr val="2B69B4">
                    <a:alpha val="100000"/>
                  </a:srgbClr>
                </a:gs>
                <a:gs pos="100000">
                  <a:srgbClr val="1C5396">
                    <a:alpha val="100000"/>
                  </a:srgbClr>
                </a:gs>
              </a:gsLst>
              <a:path path="circle">
                <a:fillToRect r="100000" b="100000"/>
              </a:path>
              <a:tileRect l="-100000" t="-100000"/>
            </a:gradFill>
            <a:ln w="57150" cap="rnd">
              <a:solidFill>
                <a:srgbClr val="FFFFFF"/>
              </a:solidFill>
              <a:prstDash val="solid"/>
              <a:round/>
            </a:ln>
          </p:spPr>
        </p:sp>
        <p:sp>
          <p:nvSpPr>
            <p:cNvPr id="8" name="TextBox 8"/>
            <p:cNvSpPr txBox="1"/>
            <p:nvPr/>
          </p:nvSpPr>
          <p:spPr>
            <a:xfrm>
              <a:off x="0" y="-95250"/>
              <a:ext cx="3330671" cy="1771643"/>
            </a:xfrm>
            <a:prstGeom prst="rect">
              <a:avLst/>
            </a:prstGeom>
          </p:spPr>
          <p:txBody>
            <a:bodyPr lIns="50800" tIns="50800" rIns="50800" bIns="50800" rtlCol="0" anchor="ctr"/>
            <a:lstStyle/>
            <a:p>
              <a:pPr marL="0" lvl="0" indent="0" algn="ctr">
                <a:lnSpc>
                  <a:spcPts val="3706"/>
                </a:lnSpc>
                <a:spcBef>
                  <a:spcPct val="0"/>
                </a:spcBef>
              </a:pPr>
              <a:endParaRPr dirty="0"/>
            </a:p>
          </p:txBody>
        </p:sp>
      </p:grpSp>
      <p:grpSp>
        <p:nvGrpSpPr>
          <p:cNvPr id="9" name="Group 9"/>
          <p:cNvGrpSpPr/>
          <p:nvPr/>
        </p:nvGrpSpPr>
        <p:grpSpPr>
          <a:xfrm>
            <a:off x="1028700" y="1353816"/>
            <a:ext cx="9178325" cy="1290136"/>
            <a:chOff x="0" y="0"/>
            <a:chExt cx="2960236" cy="416101"/>
          </a:xfrm>
        </p:grpSpPr>
        <p:sp>
          <p:nvSpPr>
            <p:cNvPr id="10" name="Freeform 10"/>
            <p:cNvSpPr/>
            <p:nvPr/>
          </p:nvSpPr>
          <p:spPr>
            <a:xfrm>
              <a:off x="0" y="0"/>
              <a:ext cx="2960236" cy="416101"/>
            </a:xfrm>
            <a:custGeom>
              <a:avLst/>
              <a:gdLst/>
              <a:ahLst/>
              <a:cxnLst/>
              <a:rect l="l" t="t" r="r" b="b"/>
              <a:pathLst>
                <a:path w="2960236" h="416101">
                  <a:moveTo>
                    <a:pt x="32897" y="0"/>
                  </a:moveTo>
                  <a:lnTo>
                    <a:pt x="2927340" y="0"/>
                  </a:lnTo>
                  <a:cubicBezTo>
                    <a:pt x="2945508" y="0"/>
                    <a:pt x="2960236" y="14728"/>
                    <a:pt x="2960236" y="32897"/>
                  </a:cubicBezTo>
                  <a:lnTo>
                    <a:pt x="2960236" y="383204"/>
                  </a:lnTo>
                  <a:cubicBezTo>
                    <a:pt x="2960236" y="401372"/>
                    <a:pt x="2945508" y="416101"/>
                    <a:pt x="2927340" y="416101"/>
                  </a:cubicBezTo>
                  <a:lnTo>
                    <a:pt x="32897" y="416101"/>
                  </a:lnTo>
                  <a:cubicBezTo>
                    <a:pt x="24172" y="416101"/>
                    <a:pt x="15804" y="412635"/>
                    <a:pt x="9635" y="406465"/>
                  </a:cubicBezTo>
                  <a:cubicBezTo>
                    <a:pt x="3466" y="400296"/>
                    <a:pt x="0" y="391929"/>
                    <a:pt x="0" y="383204"/>
                  </a:cubicBezTo>
                  <a:lnTo>
                    <a:pt x="0" y="32897"/>
                  </a:lnTo>
                  <a:cubicBezTo>
                    <a:pt x="0" y="24172"/>
                    <a:pt x="3466" y="15804"/>
                    <a:pt x="9635" y="9635"/>
                  </a:cubicBezTo>
                  <a:cubicBezTo>
                    <a:pt x="15804" y="3466"/>
                    <a:pt x="24172" y="0"/>
                    <a:pt x="32897" y="0"/>
                  </a:cubicBezTo>
                  <a:close/>
                </a:path>
              </a:pathLst>
            </a:custGeom>
            <a:gradFill rotWithShape="1">
              <a:gsLst>
                <a:gs pos="0">
                  <a:srgbClr val="2B69B4">
                    <a:alpha val="100000"/>
                  </a:srgbClr>
                </a:gs>
                <a:gs pos="100000">
                  <a:srgbClr val="4FB6E8">
                    <a:alpha val="100000"/>
                  </a:srgbClr>
                </a:gs>
              </a:gsLst>
              <a:path path="circle">
                <a:fillToRect r="100000" b="100000"/>
              </a:path>
              <a:tileRect l="-100000" t="-100000"/>
            </a:gradFill>
            <a:ln w="57150" cap="rnd">
              <a:solidFill>
                <a:srgbClr val="FFFFFF"/>
              </a:solidFill>
              <a:prstDash val="solid"/>
              <a:round/>
            </a:ln>
          </p:spPr>
        </p:sp>
        <p:sp>
          <p:nvSpPr>
            <p:cNvPr id="11" name="TextBox 11"/>
            <p:cNvSpPr txBox="1"/>
            <p:nvPr/>
          </p:nvSpPr>
          <p:spPr>
            <a:xfrm>
              <a:off x="0" y="-95250"/>
              <a:ext cx="2960236" cy="511351"/>
            </a:xfrm>
            <a:prstGeom prst="rect">
              <a:avLst/>
            </a:prstGeom>
          </p:spPr>
          <p:txBody>
            <a:bodyPr lIns="50800" tIns="50800" rIns="50800" bIns="50800" rtlCol="0" anchor="ctr"/>
            <a:lstStyle/>
            <a:p>
              <a:pPr marL="0" lvl="0" indent="0" algn="ctr">
                <a:lnSpc>
                  <a:spcPts val="3706"/>
                </a:lnSpc>
                <a:spcBef>
                  <a:spcPct val="0"/>
                </a:spcBef>
              </a:pPr>
              <a:endParaRPr dirty="0"/>
            </a:p>
          </p:txBody>
        </p:sp>
      </p:grpSp>
      <p:sp>
        <p:nvSpPr>
          <p:cNvPr id="12" name="TextBox 12"/>
          <p:cNvSpPr txBox="1"/>
          <p:nvPr/>
        </p:nvSpPr>
        <p:spPr>
          <a:xfrm>
            <a:off x="1419159" y="1498388"/>
            <a:ext cx="8069718" cy="831831"/>
          </a:xfrm>
          <a:prstGeom prst="rect">
            <a:avLst/>
          </a:prstGeom>
        </p:spPr>
        <p:txBody>
          <a:bodyPr lIns="0" tIns="0" rIns="0" bIns="0" rtlCol="0" anchor="t">
            <a:spAutoFit/>
          </a:bodyPr>
          <a:lstStyle/>
          <a:p>
            <a:pPr marL="0" lvl="0" indent="0" algn="l">
              <a:lnSpc>
                <a:spcPts val="7302"/>
              </a:lnSpc>
              <a:spcBef>
                <a:spcPct val="0"/>
              </a:spcBef>
            </a:pPr>
            <a:r>
              <a:rPr lang="en-US" sz="5215" dirty="0">
                <a:solidFill>
                  <a:srgbClr val="FFFFFF"/>
                </a:solidFill>
                <a:latin typeface="Montserrat Classic Bold"/>
              </a:rPr>
              <a:t>Methodology</a:t>
            </a:r>
          </a:p>
        </p:txBody>
      </p:sp>
      <p:sp>
        <p:nvSpPr>
          <p:cNvPr id="13" name="TextBox 13"/>
          <p:cNvSpPr txBox="1"/>
          <p:nvPr/>
        </p:nvSpPr>
        <p:spPr>
          <a:xfrm>
            <a:off x="1527358" y="3333563"/>
            <a:ext cx="14398441" cy="5048562"/>
          </a:xfrm>
          <a:prstGeom prst="rect">
            <a:avLst/>
          </a:prstGeom>
        </p:spPr>
        <p:txBody>
          <a:bodyPr wrap="square" lIns="0" tIns="0" rIns="0" bIns="0" rtlCol="0" anchor="t">
            <a:spAutoFit/>
          </a:bodyPr>
          <a:lstStyle/>
          <a:p>
            <a:pPr marL="756826" lvl="1" indent="-514350" algn="l">
              <a:lnSpc>
                <a:spcPts val="3256"/>
              </a:lnSpc>
              <a:buFont typeface="+mj-lt"/>
              <a:buAutoNum type="romanUcPeriod"/>
            </a:pPr>
            <a:r>
              <a:rPr lang="en-US" sz="2400" u="none" strike="noStrike" dirty="0">
                <a:solidFill>
                  <a:srgbClr val="FFFFFF"/>
                </a:solidFill>
                <a:latin typeface="Montserrat"/>
              </a:rPr>
              <a:t>Dataset</a:t>
            </a:r>
          </a:p>
          <a:p>
            <a:pPr marL="242476" lvl="1" algn="l">
              <a:lnSpc>
                <a:spcPts val="3256"/>
              </a:lnSpc>
            </a:pPr>
            <a:r>
              <a:rPr lang="en-US" sz="2400" u="none" strike="noStrike" dirty="0">
                <a:solidFill>
                  <a:srgbClr val="FFFFFF"/>
                </a:solidFill>
                <a:latin typeface="Montserrat"/>
              </a:rPr>
              <a:t>The dataset consists of chest X-ray images sourced from Guangzhou Women and Children's Medical Center , comprising 5,863 images. Each image is labeled either 'Pneumonia' or 'Normal’. </a:t>
            </a:r>
          </a:p>
          <a:p>
            <a:pPr marL="242476" lvl="1" algn="l">
              <a:lnSpc>
                <a:spcPts val="3256"/>
              </a:lnSpc>
            </a:pPr>
            <a:endParaRPr lang="en-US" sz="2400" u="none" strike="noStrike" dirty="0">
              <a:solidFill>
                <a:srgbClr val="FFFFFF"/>
              </a:solidFill>
              <a:latin typeface="Montserrat"/>
            </a:endParaRPr>
          </a:p>
          <a:p>
            <a:pPr marL="242476" lvl="1" algn="l">
              <a:lnSpc>
                <a:spcPts val="3256"/>
              </a:lnSpc>
            </a:pPr>
            <a:r>
              <a:rPr lang="en-US" sz="2400" u="none" strike="noStrike" dirty="0">
                <a:solidFill>
                  <a:srgbClr val="FFFFFF"/>
                </a:solidFill>
                <a:latin typeface="Montserrat"/>
              </a:rPr>
              <a:t>- Data Collection: Chest X-ray imaging was conducted as part of the standard clinical care at the medical center. Patients provided informed consent, and the data collection adhered to ethical guidelines.</a:t>
            </a:r>
          </a:p>
          <a:p>
            <a:pPr marL="242476" lvl="1" algn="l">
              <a:lnSpc>
                <a:spcPts val="3256"/>
              </a:lnSpc>
            </a:pPr>
            <a:r>
              <a:rPr lang="en-US" sz="2400" u="none" strike="noStrike" dirty="0">
                <a:solidFill>
                  <a:srgbClr val="FFFFFF"/>
                </a:solidFill>
                <a:latin typeface="Montserrat"/>
              </a:rPr>
              <a:t>- Data Organization: The data is divided into training, validation, and testing sets to enable effective training and evaluation of the machine learning models. Each set contains separate folders for images labeled 'Pneumonia' and 'Normal'.</a:t>
            </a:r>
          </a:p>
          <a:p>
            <a:pPr algn="l">
              <a:lnSpc>
                <a:spcPts val="3256"/>
              </a:lnSpc>
            </a:pPr>
            <a:endParaRPr lang="en-US" sz="2400" u="none" strike="noStrike" dirty="0">
              <a:solidFill>
                <a:srgbClr val="FFFFFF"/>
              </a:solidFill>
              <a:latin typeface="Montserrat"/>
            </a:endParaRPr>
          </a:p>
        </p:txBody>
      </p:sp>
      <p:sp>
        <p:nvSpPr>
          <p:cNvPr id="16" name="Freeform 16"/>
          <p:cNvSpPr/>
          <p:nvPr/>
        </p:nvSpPr>
        <p:spPr>
          <a:xfrm>
            <a:off x="15513680" y="7537290"/>
            <a:ext cx="3491239" cy="3434506"/>
          </a:xfrm>
          <a:custGeom>
            <a:avLst/>
            <a:gdLst/>
            <a:ahLst/>
            <a:cxnLst/>
            <a:rect l="l" t="t" r="r" b="b"/>
            <a:pathLst>
              <a:path w="3491239" h="3434506">
                <a:moveTo>
                  <a:pt x="0" y="0"/>
                </a:moveTo>
                <a:lnTo>
                  <a:pt x="3491239" y="0"/>
                </a:lnTo>
                <a:lnTo>
                  <a:pt x="3491239" y="3434506"/>
                </a:lnTo>
                <a:lnTo>
                  <a:pt x="0" y="3434506"/>
                </a:lnTo>
                <a:lnTo>
                  <a:pt x="0" y="0"/>
                </a:lnTo>
                <a:close/>
              </a:path>
            </a:pathLst>
          </a:custGeom>
          <a:blipFill>
            <a:blip r:embed="rId3"/>
            <a:stretch>
              <a:fillRect/>
            </a:stretch>
          </a:blipFill>
        </p:spPr>
        <p:txBody>
          <a:bodyPr/>
          <a:lstStyle/>
          <a:p>
            <a:endParaRPr lang="en-US" dirty="0"/>
          </a:p>
        </p:txBody>
      </p:sp>
      <p:sp>
        <p:nvSpPr>
          <p:cNvPr id="17" name="Freeform 17"/>
          <p:cNvSpPr/>
          <p:nvPr/>
        </p:nvSpPr>
        <p:spPr>
          <a:xfrm>
            <a:off x="-791886" y="4673331"/>
            <a:ext cx="2319244" cy="3397408"/>
          </a:xfrm>
          <a:custGeom>
            <a:avLst/>
            <a:gdLst/>
            <a:ahLst/>
            <a:cxnLst/>
            <a:rect l="l" t="t" r="r" b="b"/>
            <a:pathLst>
              <a:path w="2319244" h="3397408">
                <a:moveTo>
                  <a:pt x="0" y="0"/>
                </a:moveTo>
                <a:lnTo>
                  <a:pt x="2319245" y="0"/>
                </a:lnTo>
                <a:lnTo>
                  <a:pt x="2319245" y="3397408"/>
                </a:lnTo>
                <a:lnTo>
                  <a:pt x="0" y="3397408"/>
                </a:lnTo>
                <a:lnTo>
                  <a:pt x="0" y="0"/>
                </a:lnTo>
                <a:close/>
              </a:path>
            </a:pathLst>
          </a:custGeom>
          <a:blipFill>
            <a:blip r:embed="rId4"/>
            <a:stretch>
              <a:fillRect l="-185101" t="-125652"/>
            </a:stretch>
          </a:blipFill>
        </p:spPr>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2888" b="-12888"/>
            </a:stretch>
          </a:blipFill>
        </p:spPr>
      </p:sp>
      <p:sp>
        <p:nvSpPr>
          <p:cNvPr id="3" name="Freeform 3"/>
          <p:cNvSpPr/>
          <p:nvPr/>
        </p:nvSpPr>
        <p:spPr>
          <a:xfrm rot="-5400000">
            <a:off x="15726352" y="2921253"/>
            <a:ext cx="4129085" cy="994211"/>
          </a:xfrm>
          <a:custGeom>
            <a:avLst/>
            <a:gdLst/>
            <a:ahLst/>
            <a:cxnLst/>
            <a:rect l="l" t="t" r="r" b="b"/>
            <a:pathLst>
              <a:path w="4129085" h="994211">
                <a:moveTo>
                  <a:pt x="0" y="0"/>
                </a:moveTo>
                <a:lnTo>
                  <a:pt x="4129085" y="0"/>
                </a:lnTo>
                <a:lnTo>
                  <a:pt x="4129085" y="994211"/>
                </a:lnTo>
                <a:lnTo>
                  <a:pt x="0" y="994211"/>
                </a:lnTo>
                <a:lnTo>
                  <a:pt x="0" y="0"/>
                </a:lnTo>
                <a:close/>
              </a:path>
            </a:pathLst>
          </a:custGeom>
          <a:blipFill>
            <a:blip r:embed="rId3"/>
            <a:stretch>
              <a:fillRect r="-21630" b="-396940"/>
            </a:stretch>
          </a:blipFill>
        </p:spPr>
      </p:sp>
      <p:grpSp>
        <p:nvGrpSpPr>
          <p:cNvPr id="6" name="Group 6"/>
          <p:cNvGrpSpPr/>
          <p:nvPr/>
        </p:nvGrpSpPr>
        <p:grpSpPr>
          <a:xfrm>
            <a:off x="1028700" y="2879756"/>
            <a:ext cx="16116300" cy="6348754"/>
            <a:chOff x="0" y="0"/>
            <a:chExt cx="3330671" cy="1676393"/>
          </a:xfrm>
        </p:grpSpPr>
        <p:sp>
          <p:nvSpPr>
            <p:cNvPr id="7" name="Freeform 7"/>
            <p:cNvSpPr/>
            <p:nvPr/>
          </p:nvSpPr>
          <p:spPr>
            <a:xfrm>
              <a:off x="0" y="0"/>
              <a:ext cx="3330672" cy="1676393"/>
            </a:xfrm>
            <a:custGeom>
              <a:avLst/>
              <a:gdLst/>
              <a:ahLst/>
              <a:cxnLst/>
              <a:rect l="l" t="t" r="r" b="b"/>
              <a:pathLst>
                <a:path w="3330672" h="1676393">
                  <a:moveTo>
                    <a:pt x="40560" y="0"/>
                  </a:moveTo>
                  <a:lnTo>
                    <a:pt x="3290111" y="0"/>
                  </a:lnTo>
                  <a:cubicBezTo>
                    <a:pt x="3300868" y="0"/>
                    <a:pt x="3311185" y="4273"/>
                    <a:pt x="3318792" y="11880"/>
                  </a:cubicBezTo>
                  <a:cubicBezTo>
                    <a:pt x="3326398" y="19486"/>
                    <a:pt x="3330672" y="29803"/>
                    <a:pt x="3330672" y="40560"/>
                  </a:cubicBezTo>
                  <a:lnTo>
                    <a:pt x="3330672" y="1635832"/>
                  </a:lnTo>
                  <a:cubicBezTo>
                    <a:pt x="3330672" y="1646590"/>
                    <a:pt x="3326398" y="1656906"/>
                    <a:pt x="3318792" y="1664513"/>
                  </a:cubicBezTo>
                  <a:cubicBezTo>
                    <a:pt x="3311185" y="1672119"/>
                    <a:pt x="3300868" y="1676393"/>
                    <a:pt x="3290111" y="1676393"/>
                  </a:cubicBezTo>
                  <a:lnTo>
                    <a:pt x="40560" y="1676393"/>
                  </a:lnTo>
                  <a:cubicBezTo>
                    <a:pt x="29803" y="1676393"/>
                    <a:pt x="19486" y="1672119"/>
                    <a:pt x="11880" y="1664513"/>
                  </a:cubicBezTo>
                  <a:cubicBezTo>
                    <a:pt x="4273" y="1656906"/>
                    <a:pt x="0" y="1646590"/>
                    <a:pt x="0" y="1635832"/>
                  </a:cubicBezTo>
                  <a:lnTo>
                    <a:pt x="0" y="40560"/>
                  </a:lnTo>
                  <a:cubicBezTo>
                    <a:pt x="0" y="29803"/>
                    <a:pt x="4273" y="19486"/>
                    <a:pt x="11880" y="11880"/>
                  </a:cubicBezTo>
                  <a:cubicBezTo>
                    <a:pt x="19486" y="4273"/>
                    <a:pt x="29803" y="0"/>
                    <a:pt x="40560" y="0"/>
                  </a:cubicBezTo>
                  <a:close/>
                </a:path>
              </a:pathLst>
            </a:custGeom>
            <a:gradFill rotWithShape="1">
              <a:gsLst>
                <a:gs pos="0">
                  <a:srgbClr val="4FB6E8">
                    <a:alpha val="100000"/>
                  </a:srgbClr>
                </a:gs>
                <a:gs pos="50000">
                  <a:srgbClr val="2B69B4">
                    <a:alpha val="100000"/>
                  </a:srgbClr>
                </a:gs>
                <a:gs pos="100000">
                  <a:srgbClr val="1C5396">
                    <a:alpha val="100000"/>
                  </a:srgbClr>
                </a:gs>
              </a:gsLst>
              <a:path path="circle">
                <a:fillToRect r="100000" b="100000"/>
              </a:path>
              <a:tileRect l="-100000" t="-100000"/>
            </a:gradFill>
            <a:ln w="57150" cap="rnd">
              <a:solidFill>
                <a:srgbClr val="FFFFFF"/>
              </a:solidFill>
              <a:prstDash val="solid"/>
              <a:round/>
            </a:ln>
          </p:spPr>
        </p:sp>
        <p:sp>
          <p:nvSpPr>
            <p:cNvPr id="8" name="TextBox 8"/>
            <p:cNvSpPr txBox="1"/>
            <p:nvPr/>
          </p:nvSpPr>
          <p:spPr>
            <a:xfrm>
              <a:off x="0" y="-95250"/>
              <a:ext cx="3330671" cy="1771643"/>
            </a:xfrm>
            <a:prstGeom prst="rect">
              <a:avLst/>
            </a:prstGeom>
          </p:spPr>
          <p:txBody>
            <a:bodyPr lIns="50800" tIns="50800" rIns="50800" bIns="50800" rtlCol="0" anchor="ctr"/>
            <a:lstStyle/>
            <a:p>
              <a:pPr marL="0" lvl="0" indent="0" algn="ctr">
                <a:lnSpc>
                  <a:spcPts val="3706"/>
                </a:lnSpc>
                <a:spcBef>
                  <a:spcPct val="0"/>
                </a:spcBef>
              </a:pPr>
              <a:endParaRPr dirty="0"/>
            </a:p>
          </p:txBody>
        </p:sp>
      </p:grpSp>
      <p:grpSp>
        <p:nvGrpSpPr>
          <p:cNvPr id="9" name="Group 9"/>
          <p:cNvGrpSpPr/>
          <p:nvPr/>
        </p:nvGrpSpPr>
        <p:grpSpPr>
          <a:xfrm>
            <a:off x="1028700" y="1353816"/>
            <a:ext cx="9178325" cy="1290136"/>
            <a:chOff x="0" y="0"/>
            <a:chExt cx="2960236" cy="416101"/>
          </a:xfrm>
        </p:grpSpPr>
        <p:sp>
          <p:nvSpPr>
            <p:cNvPr id="10" name="Freeform 10"/>
            <p:cNvSpPr/>
            <p:nvPr/>
          </p:nvSpPr>
          <p:spPr>
            <a:xfrm>
              <a:off x="0" y="0"/>
              <a:ext cx="2960236" cy="416101"/>
            </a:xfrm>
            <a:custGeom>
              <a:avLst/>
              <a:gdLst/>
              <a:ahLst/>
              <a:cxnLst/>
              <a:rect l="l" t="t" r="r" b="b"/>
              <a:pathLst>
                <a:path w="2960236" h="416101">
                  <a:moveTo>
                    <a:pt x="32897" y="0"/>
                  </a:moveTo>
                  <a:lnTo>
                    <a:pt x="2927340" y="0"/>
                  </a:lnTo>
                  <a:cubicBezTo>
                    <a:pt x="2945508" y="0"/>
                    <a:pt x="2960236" y="14728"/>
                    <a:pt x="2960236" y="32897"/>
                  </a:cubicBezTo>
                  <a:lnTo>
                    <a:pt x="2960236" y="383204"/>
                  </a:lnTo>
                  <a:cubicBezTo>
                    <a:pt x="2960236" y="401372"/>
                    <a:pt x="2945508" y="416101"/>
                    <a:pt x="2927340" y="416101"/>
                  </a:cubicBezTo>
                  <a:lnTo>
                    <a:pt x="32897" y="416101"/>
                  </a:lnTo>
                  <a:cubicBezTo>
                    <a:pt x="24172" y="416101"/>
                    <a:pt x="15804" y="412635"/>
                    <a:pt x="9635" y="406465"/>
                  </a:cubicBezTo>
                  <a:cubicBezTo>
                    <a:pt x="3466" y="400296"/>
                    <a:pt x="0" y="391929"/>
                    <a:pt x="0" y="383204"/>
                  </a:cubicBezTo>
                  <a:lnTo>
                    <a:pt x="0" y="32897"/>
                  </a:lnTo>
                  <a:cubicBezTo>
                    <a:pt x="0" y="24172"/>
                    <a:pt x="3466" y="15804"/>
                    <a:pt x="9635" y="9635"/>
                  </a:cubicBezTo>
                  <a:cubicBezTo>
                    <a:pt x="15804" y="3466"/>
                    <a:pt x="24172" y="0"/>
                    <a:pt x="32897" y="0"/>
                  </a:cubicBezTo>
                  <a:close/>
                </a:path>
              </a:pathLst>
            </a:custGeom>
            <a:gradFill rotWithShape="1">
              <a:gsLst>
                <a:gs pos="0">
                  <a:srgbClr val="2B69B4">
                    <a:alpha val="100000"/>
                  </a:srgbClr>
                </a:gs>
                <a:gs pos="100000">
                  <a:srgbClr val="4FB6E8">
                    <a:alpha val="100000"/>
                  </a:srgbClr>
                </a:gs>
              </a:gsLst>
              <a:path path="circle">
                <a:fillToRect r="100000" b="100000"/>
              </a:path>
              <a:tileRect l="-100000" t="-100000"/>
            </a:gradFill>
            <a:ln w="57150" cap="rnd">
              <a:solidFill>
                <a:srgbClr val="FFFFFF"/>
              </a:solidFill>
              <a:prstDash val="solid"/>
              <a:round/>
            </a:ln>
          </p:spPr>
        </p:sp>
        <p:sp>
          <p:nvSpPr>
            <p:cNvPr id="11" name="TextBox 11"/>
            <p:cNvSpPr txBox="1"/>
            <p:nvPr/>
          </p:nvSpPr>
          <p:spPr>
            <a:xfrm>
              <a:off x="0" y="-95250"/>
              <a:ext cx="2960236" cy="511351"/>
            </a:xfrm>
            <a:prstGeom prst="rect">
              <a:avLst/>
            </a:prstGeom>
          </p:spPr>
          <p:txBody>
            <a:bodyPr lIns="50800" tIns="50800" rIns="50800" bIns="50800" rtlCol="0" anchor="ctr"/>
            <a:lstStyle/>
            <a:p>
              <a:pPr marL="0" lvl="0" indent="0" algn="ctr">
                <a:lnSpc>
                  <a:spcPts val="3706"/>
                </a:lnSpc>
                <a:spcBef>
                  <a:spcPct val="0"/>
                </a:spcBef>
              </a:pPr>
              <a:endParaRPr dirty="0"/>
            </a:p>
          </p:txBody>
        </p:sp>
      </p:grpSp>
      <p:sp>
        <p:nvSpPr>
          <p:cNvPr id="12" name="TextBox 12"/>
          <p:cNvSpPr txBox="1"/>
          <p:nvPr/>
        </p:nvSpPr>
        <p:spPr>
          <a:xfrm>
            <a:off x="1419159" y="1498388"/>
            <a:ext cx="8069718" cy="831831"/>
          </a:xfrm>
          <a:prstGeom prst="rect">
            <a:avLst/>
          </a:prstGeom>
        </p:spPr>
        <p:txBody>
          <a:bodyPr lIns="0" tIns="0" rIns="0" bIns="0" rtlCol="0" anchor="t">
            <a:spAutoFit/>
          </a:bodyPr>
          <a:lstStyle/>
          <a:p>
            <a:pPr marL="0" lvl="0" indent="0" algn="l">
              <a:lnSpc>
                <a:spcPts val="7302"/>
              </a:lnSpc>
              <a:spcBef>
                <a:spcPct val="0"/>
              </a:spcBef>
            </a:pPr>
            <a:r>
              <a:rPr lang="en-US" sz="5215" dirty="0">
                <a:solidFill>
                  <a:srgbClr val="FFFFFF"/>
                </a:solidFill>
                <a:latin typeface="Montserrat Classic Bold"/>
              </a:rPr>
              <a:t>Methodology</a:t>
            </a:r>
          </a:p>
        </p:txBody>
      </p:sp>
      <p:sp>
        <p:nvSpPr>
          <p:cNvPr id="17" name="Freeform 17"/>
          <p:cNvSpPr/>
          <p:nvPr/>
        </p:nvSpPr>
        <p:spPr>
          <a:xfrm>
            <a:off x="-791886" y="4673331"/>
            <a:ext cx="2319244" cy="3397408"/>
          </a:xfrm>
          <a:custGeom>
            <a:avLst/>
            <a:gdLst/>
            <a:ahLst/>
            <a:cxnLst/>
            <a:rect l="l" t="t" r="r" b="b"/>
            <a:pathLst>
              <a:path w="2319244" h="3397408">
                <a:moveTo>
                  <a:pt x="0" y="0"/>
                </a:moveTo>
                <a:lnTo>
                  <a:pt x="2319245" y="0"/>
                </a:lnTo>
                <a:lnTo>
                  <a:pt x="2319245" y="3397408"/>
                </a:lnTo>
                <a:lnTo>
                  <a:pt x="0" y="3397408"/>
                </a:lnTo>
                <a:lnTo>
                  <a:pt x="0" y="0"/>
                </a:lnTo>
                <a:close/>
              </a:path>
            </a:pathLst>
          </a:custGeom>
          <a:blipFill>
            <a:blip r:embed="rId4"/>
            <a:stretch>
              <a:fillRect l="-185101" t="-125652"/>
            </a:stretch>
          </a:blipFill>
        </p:spPr>
      </p:sp>
      <p:pic>
        <p:nvPicPr>
          <p:cNvPr id="18" name="Picture 17">
            <a:extLst>
              <a:ext uri="{FF2B5EF4-FFF2-40B4-BE49-F238E27FC236}">
                <a16:creationId xmlns:a16="http://schemas.microsoft.com/office/drawing/2014/main" id="{9677F503-D552-59E7-3282-943DBD30089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60314" y="3245901"/>
            <a:ext cx="8174752" cy="2807214"/>
          </a:xfrm>
          <a:prstGeom prst="rect">
            <a:avLst/>
          </a:prstGeom>
        </p:spPr>
      </p:pic>
      <p:pic>
        <p:nvPicPr>
          <p:cNvPr id="20" name="Picture 19">
            <a:extLst>
              <a:ext uri="{FF2B5EF4-FFF2-40B4-BE49-F238E27FC236}">
                <a16:creationId xmlns:a16="http://schemas.microsoft.com/office/drawing/2014/main" id="{64DA6100-CE73-60A1-1865-B8AD33B453F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51170" y="6126462"/>
            <a:ext cx="8183896" cy="2743205"/>
          </a:xfrm>
          <a:prstGeom prst="rect">
            <a:avLst/>
          </a:prstGeom>
        </p:spPr>
      </p:pic>
      <p:sp>
        <p:nvSpPr>
          <p:cNvPr id="24" name="TextBox 23">
            <a:extLst>
              <a:ext uri="{FF2B5EF4-FFF2-40B4-BE49-F238E27FC236}">
                <a16:creationId xmlns:a16="http://schemas.microsoft.com/office/drawing/2014/main" id="{75D230C6-0ABB-5E01-AA76-6BAA84002258}"/>
              </a:ext>
            </a:extLst>
          </p:cNvPr>
          <p:cNvSpPr txBox="1"/>
          <p:nvPr/>
        </p:nvSpPr>
        <p:spPr>
          <a:xfrm>
            <a:off x="9630033" y="4552446"/>
            <a:ext cx="3810000" cy="515526"/>
          </a:xfrm>
          <a:prstGeom prst="rect">
            <a:avLst/>
          </a:prstGeom>
          <a:noFill/>
        </p:spPr>
        <p:txBody>
          <a:bodyPr wrap="square">
            <a:spAutoFit/>
          </a:bodyPr>
          <a:lstStyle/>
          <a:p>
            <a:pPr marL="585376" lvl="1" indent="-342900" algn="l">
              <a:lnSpc>
                <a:spcPts val="3256"/>
              </a:lnSpc>
              <a:buFont typeface="Arial" panose="020B0604020202020204" pitchFamily="34" charset="0"/>
              <a:buChar char="•"/>
            </a:pPr>
            <a:r>
              <a:rPr lang="en-US" sz="3200" u="none" strike="noStrike" dirty="0">
                <a:solidFill>
                  <a:srgbClr val="FFFFFF"/>
                </a:solidFill>
                <a:latin typeface="Montserrat"/>
              </a:rPr>
              <a:t>Pneumonia</a:t>
            </a:r>
          </a:p>
        </p:txBody>
      </p:sp>
      <p:sp>
        <p:nvSpPr>
          <p:cNvPr id="25" name="TextBox 24">
            <a:extLst>
              <a:ext uri="{FF2B5EF4-FFF2-40B4-BE49-F238E27FC236}">
                <a16:creationId xmlns:a16="http://schemas.microsoft.com/office/drawing/2014/main" id="{D3F24914-41EF-F4BC-8806-CE2213346D06}"/>
              </a:ext>
            </a:extLst>
          </p:cNvPr>
          <p:cNvSpPr txBox="1"/>
          <p:nvPr/>
        </p:nvSpPr>
        <p:spPr>
          <a:xfrm>
            <a:off x="9714518" y="7279527"/>
            <a:ext cx="3810000" cy="515526"/>
          </a:xfrm>
          <a:prstGeom prst="rect">
            <a:avLst/>
          </a:prstGeom>
          <a:noFill/>
        </p:spPr>
        <p:txBody>
          <a:bodyPr wrap="square">
            <a:spAutoFit/>
          </a:bodyPr>
          <a:lstStyle/>
          <a:p>
            <a:pPr marL="585376" lvl="1" indent="-342900" algn="l">
              <a:lnSpc>
                <a:spcPts val="3256"/>
              </a:lnSpc>
              <a:buFont typeface="Arial" panose="020B0604020202020204" pitchFamily="34" charset="0"/>
              <a:buChar char="•"/>
            </a:pPr>
            <a:r>
              <a:rPr lang="en-US" sz="3200" u="none" strike="noStrike" dirty="0">
                <a:solidFill>
                  <a:srgbClr val="FFFFFF"/>
                </a:solidFill>
                <a:latin typeface="Montserrat"/>
              </a:rPr>
              <a:t>Normal</a:t>
            </a:r>
          </a:p>
        </p:txBody>
      </p:sp>
      <p:sp>
        <p:nvSpPr>
          <p:cNvPr id="26" name="Freeform 20">
            <a:extLst>
              <a:ext uri="{FF2B5EF4-FFF2-40B4-BE49-F238E27FC236}">
                <a16:creationId xmlns:a16="http://schemas.microsoft.com/office/drawing/2014/main" id="{F05F774D-EF2C-4EEF-7C16-4181D0EDD034}"/>
              </a:ext>
            </a:extLst>
          </p:cNvPr>
          <p:cNvSpPr/>
          <p:nvPr/>
        </p:nvSpPr>
        <p:spPr>
          <a:xfrm>
            <a:off x="15847139" y="7872450"/>
            <a:ext cx="2282548" cy="1984755"/>
          </a:xfrm>
          <a:custGeom>
            <a:avLst/>
            <a:gdLst/>
            <a:ahLst/>
            <a:cxnLst/>
            <a:rect l="l" t="t" r="r" b="b"/>
            <a:pathLst>
              <a:path w="2056577" h="1693249">
                <a:moveTo>
                  <a:pt x="0" y="0"/>
                </a:moveTo>
                <a:lnTo>
                  <a:pt x="2056577" y="0"/>
                </a:lnTo>
                <a:lnTo>
                  <a:pt x="2056577" y="1693248"/>
                </a:lnTo>
                <a:lnTo>
                  <a:pt x="0" y="1693248"/>
                </a:lnTo>
                <a:lnTo>
                  <a:pt x="0" y="0"/>
                </a:lnTo>
                <a:close/>
              </a:path>
            </a:pathLst>
          </a:custGeom>
          <a:blipFill>
            <a:blip r:embed="rId7"/>
            <a:stretch>
              <a:fillRect/>
            </a:stretch>
          </a:blipFill>
        </p:spPr>
      </p:sp>
    </p:spTree>
    <p:extLst>
      <p:ext uri="{BB962C8B-B14F-4D97-AF65-F5344CB8AC3E}">
        <p14:creationId xmlns:p14="http://schemas.microsoft.com/office/powerpoint/2010/main" val="30985005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a:stretch>
              <a:fillRect t="-12888" b="-12888"/>
            </a:stretch>
          </a:blipFill>
        </p:spPr>
      </p:sp>
      <p:sp>
        <p:nvSpPr>
          <p:cNvPr id="3" name="Freeform 3"/>
          <p:cNvSpPr/>
          <p:nvPr/>
        </p:nvSpPr>
        <p:spPr>
          <a:xfrm rot="-5400000">
            <a:off x="15726352" y="2921253"/>
            <a:ext cx="4129085" cy="994211"/>
          </a:xfrm>
          <a:custGeom>
            <a:avLst/>
            <a:gdLst/>
            <a:ahLst/>
            <a:cxnLst/>
            <a:rect l="l" t="t" r="r" b="b"/>
            <a:pathLst>
              <a:path w="4129085" h="994211">
                <a:moveTo>
                  <a:pt x="0" y="0"/>
                </a:moveTo>
                <a:lnTo>
                  <a:pt x="4129085" y="0"/>
                </a:lnTo>
                <a:lnTo>
                  <a:pt x="4129085" y="994211"/>
                </a:lnTo>
                <a:lnTo>
                  <a:pt x="0" y="994211"/>
                </a:lnTo>
                <a:lnTo>
                  <a:pt x="0" y="0"/>
                </a:lnTo>
                <a:close/>
              </a:path>
            </a:pathLst>
          </a:custGeom>
          <a:blipFill>
            <a:blip r:embed="rId4"/>
            <a:stretch>
              <a:fillRect r="-21630" b="-396940"/>
            </a:stretch>
          </a:blipFill>
        </p:spPr>
      </p:sp>
      <p:grpSp>
        <p:nvGrpSpPr>
          <p:cNvPr id="6" name="Group 6"/>
          <p:cNvGrpSpPr/>
          <p:nvPr/>
        </p:nvGrpSpPr>
        <p:grpSpPr>
          <a:xfrm>
            <a:off x="1028700" y="2879756"/>
            <a:ext cx="16116300" cy="6348754"/>
            <a:chOff x="0" y="0"/>
            <a:chExt cx="3330671" cy="1676393"/>
          </a:xfrm>
        </p:grpSpPr>
        <p:sp>
          <p:nvSpPr>
            <p:cNvPr id="7" name="Freeform 7"/>
            <p:cNvSpPr/>
            <p:nvPr/>
          </p:nvSpPr>
          <p:spPr>
            <a:xfrm>
              <a:off x="0" y="0"/>
              <a:ext cx="3330672" cy="1676393"/>
            </a:xfrm>
            <a:custGeom>
              <a:avLst/>
              <a:gdLst/>
              <a:ahLst/>
              <a:cxnLst/>
              <a:rect l="l" t="t" r="r" b="b"/>
              <a:pathLst>
                <a:path w="3330672" h="1676393">
                  <a:moveTo>
                    <a:pt x="40560" y="0"/>
                  </a:moveTo>
                  <a:lnTo>
                    <a:pt x="3290111" y="0"/>
                  </a:lnTo>
                  <a:cubicBezTo>
                    <a:pt x="3300868" y="0"/>
                    <a:pt x="3311185" y="4273"/>
                    <a:pt x="3318792" y="11880"/>
                  </a:cubicBezTo>
                  <a:cubicBezTo>
                    <a:pt x="3326398" y="19486"/>
                    <a:pt x="3330672" y="29803"/>
                    <a:pt x="3330672" y="40560"/>
                  </a:cubicBezTo>
                  <a:lnTo>
                    <a:pt x="3330672" y="1635832"/>
                  </a:lnTo>
                  <a:cubicBezTo>
                    <a:pt x="3330672" y="1646590"/>
                    <a:pt x="3326398" y="1656906"/>
                    <a:pt x="3318792" y="1664513"/>
                  </a:cubicBezTo>
                  <a:cubicBezTo>
                    <a:pt x="3311185" y="1672119"/>
                    <a:pt x="3300868" y="1676393"/>
                    <a:pt x="3290111" y="1676393"/>
                  </a:cubicBezTo>
                  <a:lnTo>
                    <a:pt x="40560" y="1676393"/>
                  </a:lnTo>
                  <a:cubicBezTo>
                    <a:pt x="29803" y="1676393"/>
                    <a:pt x="19486" y="1672119"/>
                    <a:pt x="11880" y="1664513"/>
                  </a:cubicBezTo>
                  <a:cubicBezTo>
                    <a:pt x="4273" y="1656906"/>
                    <a:pt x="0" y="1646590"/>
                    <a:pt x="0" y="1635832"/>
                  </a:cubicBezTo>
                  <a:lnTo>
                    <a:pt x="0" y="40560"/>
                  </a:lnTo>
                  <a:cubicBezTo>
                    <a:pt x="0" y="29803"/>
                    <a:pt x="4273" y="19486"/>
                    <a:pt x="11880" y="11880"/>
                  </a:cubicBezTo>
                  <a:cubicBezTo>
                    <a:pt x="19486" y="4273"/>
                    <a:pt x="29803" y="0"/>
                    <a:pt x="40560" y="0"/>
                  </a:cubicBezTo>
                  <a:close/>
                </a:path>
              </a:pathLst>
            </a:custGeom>
            <a:gradFill rotWithShape="1">
              <a:gsLst>
                <a:gs pos="0">
                  <a:srgbClr val="4FB6E8">
                    <a:alpha val="100000"/>
                  </a:srgbClr>
                </a:gs>
                <a:gs pos="50000">
                  <a:srgbClr val="2B69B4">
                    <a:alpha val="100000"/>
                  </a:srgbClr>
                </a:gs>
                <a:gs pos="100000">
                  <a:srgbClr val="1C5396">
                    <a:alpha val="100000"/>
                  </a:srgbClr>
                </a:gs>
              </a:gsLst>
              <a:path path="circle">
                <a:fillToRect r="100000" b="100000"/>
              </a:path>
              <a:tileRect l="-100000" t="-100000"/>
            </a:gradFill>
            <a:ln w="57150" cap="rnd">
              <a:solidFill>
                <a:srgbClr val="FFFFFF"/>
              </a:solidFill>
              <a:prstDash val="solid"/>
              <a:round/>
            </a:ln>
          </p:spPr>
        </p:sp>
        <p:sp>
          <p:nvSpPr>
            <p:cNvPr id="8" name="TextBox 8"/>
            <p:cNvSpPr txBox="1"/>
            <p:nvPr/>
          </p:nvSpPr>
          <p:spPr>
            <a:xfrm>
              <a:off x="0" y="-95250"/>
              <a:ext cx="3330671" cy="1771643"/>
            </a:xfrm>
            <a:prstGeom prst="rect">
              <a:avLst/>
            </a:prstGeom>
          </p:spPr>
          <p:txBody>
            <a:bodyPr lIns="50800" tIns="50800" rIns="50800" bIns="50800" rtlCol="0" anchor="ctr"/>
            <a:lstStyle/>
            <a:p>
              <a:pPr marL="0" lvl="0" indent="0" algn="ctr">
                <a:lnSpc>
                  <a:spcPts val="3706"/>
                </a:lnSpc>
                <a:spcBef>
                  <a:spcPct val="0"/>
                </a:spcBef>
              </a:pPr>
              <a:endParaRPr dirty="0"/>
            </a:p>
          </p:txBody>
        </p:sp>
      </p:grpSp>
      <p:grpSp>
        <p:nvGrpSpPr>
          <p:cNvPr id="9" name="Group 9"/>
          <p:cNvGrpSpPr/>
          <p:nvPr/>
        </p:nvGrpSpPr>
        <p:grpSpPr>
          <a:xfrm>
            <a:off x="1028700" y="1353816"/>
            <a:ext cx="9178325" cy="1290136"/>
            <a:chOff x="0" y="0"/>
            <a:chExt cx="2960236" cy="416101"/>
          </a:xfrm>
        </p:grpSpPr>
        <p:sp>
          <p:nvSpPr>
            <p:cNvPr id="10" name="Freeform 10"/>
            <p:cNvSpPr/>
            <p:nvPr/>
          </p:nvSpPr>
          <p:spPr>
            <a:xfrm>
              <a:off x="0" y="0"/>
              <a:ext cx="2960236" cy="416101"/>
            </a:xfrm>
            <a:custGeom>
              <a:avLst/>
              <a:gdLst/>
              <a:ahLst/>
              <a:cxnLst/>
              <a:rect l="l" t="t" r="r" b="b"/>
              <a:pathLst>
                <a:path w="2960236" h="416101">
                  <a:moveTo>
                    <a:pt x="32897" y="0"/>
                  </a:moveTo>
                  <a:lnTo>
                    <a:pt x="2927340" y="0"/>
                  </a:lnTo>
                  <a:cubicBezTo>
                    <a:pt x="2945508" y="0"/>
                    <a:pt x="2960236" y="14728"/>
                    <a:pt x="2960236" y="32897"/>
                  </a:cubicBezTo>
                  <a:lnTo>
                    <a:pt x="2960236" y="383204"/>
                  </a:lnTo>
                  <a:cubicBezTo>
                    <a:pt x="2960236" y="401372"/>
                    <a:pt x="2945508" y="416101"/>
                    <a:pt x="2927340" y="416101"/>
                  </a:cubicBezTo>
                  <a:lnTo>
                    <a:pt x="32897" y="416101"/>
                  </a:lnTo>
                  <a:cubicBezTo>
                    <a:pt x="24172" y="416101"/>
                    <a:pt x="15804" y="412635"/>
                    <a:pt x="9635" y="406465"/>
                  </a:cubicBezTo>
                  <a:cubicBezTo>
                    <a:pt x="3466" y="400296"/>
                    <a:pt x="0" y="391929"/>
                    <a:pt x="0" y="383204"/>
                  </a:cubicBezTo>
                  <a:lnTo>
                    <a:pt x="0" y="32897"/>
                  </a:lnTo>
                  <a:cubicBezTo>
                    <a:pt x="0" y="24172"/>
                    <a:pt x="3466" y="15804"/>
                    <a:pt x="9635" y="9635"/>
                  </a:cubicBezTo>
                  <a:cubicBezTo>
                    <a:pt x="15804" y="3466"/>
                    <a:pt x="24172" y="0"/>
                    <a:pt x="32897" y="0"/>
                  </a:cubicBezTo>
                  <a:close/>
                </a:path>
              </a:pathLst>
            </a:custGeom>
            <a:gradFill rotWithShape="1">
              <a:gsLst>
                <a:gs pos="0">
                  <a:srgbClr val="2B69B4">
                    <a:alpha val="100000"/>
                  </a:srgbClr>
                </a:gs>
                <a:gs pos="100000">
                  <a:srgbClr val="4FB6E8">
                    <a:alpha val="100000"/>
                  </a:srgbClr>
                </a:gs>
              </a:gsLst>
              <a:path path="circle">
                <a:fillToRect r="100000" b="100000"/>
              </a:path>
              <a:tileRect l="-100000" t="-100000"/>
            </a:gradFill>
            <a:ln w="57150" cap="rnd">
              <a:solidFill>
                <a:srgbClr val="FFFFFF"/>
              </a:solidFill>
              <a:prstDash val="solid"/>
              <a:round/>
            </a:ln>
          </p:spPr>
        </p:sp>
        <p:sp>
          <p:nvSpPr>
            <p:cNvPr id="11" name="TextBox 11"/>
            <p:cNvSpPr txBox="1"/>
            <p:nvPr/>
          </p:nvSpPr>
          <p:spPr>
            <a:xfrm>
              <a:off x="0" y="-95250"/>
              <a:ext cx="2960236" cy="511351"/>
            </a:xfrm>
            <a:prstGeom prst="rect">
              <a:avLst/>
            </a:prstGeom>
          </p:spPr>
          <p:txBody>
            <a:bodyPr lIns="50800" tIns="50800" rIns="50800" bIns="50800" rtlCol="0" anchor="ctr"/>
            <a:lstStyle/>
            <a:p>
              <a:pPr marL="0" lvl="0" indent="0" algn="ctr">
                <a:lnSpc>
                  <a:spcPts val="3706"/>
                </a:lnSpc>
                <a:spcBef>
                  <a:spcPct val="0"/>
                </a:spcBef>
              </a:pPr>
              <a:endParaRPr dirty="0"/>
            </a:p>
          </p:txBody>
        </p:sp>
      </p:grpSp>
      <p:sp>
        <p:nvSpPr>
          <p:cNvPr id="12" name="TextBox 12"/>
          <p:cNvSpPr txBox="1"/>
          <p:nvPr/>
        </p:nvSpPr>
        <p:spPr>
          <a:xfrm>
            <a:off x="1419159" y="1498388"/>
            <a:ext cx="8069718" cy="831831"/>
          </a:xfrm>
          <a:prstGeom prst="rect">
            <a:avLst/>
          </a:prstGeom>
        </p:spPr>
        <p:txBody>
          <a:bodyPr lIns="0" tIns="0" rIns="0" bIns="0" rtlCol="0" anchor="t">
            <a:spAutoFit/>
          </a:bodyPr>
          <a:lstStyle/>
          <a:p>
            <a:pPr marL="0" lvl="0" indent="0" algn="l">
              <a:lnSpc>
                <a:spcPts val="7302"/>
              </a:lnSpc>
              <a:spcBef>
                <a:spcPct val="0"/>
              </a:spcBef>
            </a:pPr>
            <a:r>
              <a:rPr lang="en-US" sz="5215" dirty="0">
                <a:solidFill>
                  <a:srgbClr val="FFFFFF"/>
                </a:solidFill>
                <a:latin typeface="Montserrat Classic Bold"/>
              </a:rPr>
              <a:t>Methodology</a:t>
            </a:r>
          </a:p>
        </p:txBody>
      </p:sp>
      <p:sp>
        <p:nvSpPr>
          <p:cNvPr id="13" name="TextBox 13"/>
          <p:cNvSpPr txBox="1"/>
          <p:nvPr/>
        </p:nvSpPr>
        <p:spPr>
          <a:xfrm>
            <a:off x="1527358" y="2910370"/>
            <a:ext cx="14398441" cy="5894947"/>
          </a:xfrm>
          <a:prstGeom prst="rect">
            <a:avLst/>
          </a:prstGeom>
        </p:spPr>
        <p:txBody>
          <a:bodyPr wrap="square" lIns="0" tIns="0" rIns="0" bIns="0" rtlCol="0" anchor="t">
            <a:spAutoFit/>
          </a:bodyPr>
          <a:lstStyle/>
          <a:p>
            <a:pPr marL="585376" lvl="1" indent="-342900" algn="l">
              <a:lnSpc>
                <a:spcPts val="3256"/>
              </a:lnSpc>
              <a:buFont typeface="Arial" panose="020B0604020202020204" pitchFamily="34" charset="0"/>
              <a:buChar char="•"/>
            </a:pPr>
            <a:r>
              <a:rPr lang="en-US" sz="2400" u="none" strike="noStrike" dirty="0">
                <a:solidFill>
                  <a:srgbClr val="FFFFFF"/>
                </a:solidFill>
                <a:latin typeface="Montserrat"/>
              </a:rPr>
              <a:t>Pre-Modeling:</a:t>
            </a:r>
          </a:p>
          <a:p>
            <a:pPr marL="242476" lvl="1" algn="l">
              <a:lnSpc>
                <a:spcPts val="3256"/>
              </a:lnSpc>
            </a:pPr>
            <a:r>
              <a:rPr lang="en-US" sz="2400" u="none" strike="noStrike" dirty="0">
                <a:solidFill>
                  <a:srgbClr val="FFFFFF"/>
                </a:solidFill>
                <a:latin typeface="Montserrat"/>
              </a:rPr>
              <a:t>   - Data Splitting: The dataset was split into training and testing sets using the holdout method. Stratified sampling ensured proportional representation of both Pneumonia and Normal classes.</a:t>
            </a:r>
          </a:p>
          <a:p>
            <a:pPr marL="242476" lvl="1" algn="l">
              <a:lnSpc>
                <a:spcPts val="3256"/>
              </a:lnSpc>
            </a:pPr>
            <a:r>
              <a:rPr lang="en-US" sz="2400" u="none" strike="noStrike" dirty="0">
                <a:solidFill>
                  <a:srgbClr val="FFFFFF"/>
                </a:solidFill>
                <a:latin typeface="Montserrat"/>
              </a:rPr>
              <a:t>     - Training Set: 5,216 images (Pneumonia: 3,875, Normal: 1,341)</a:t>
            </a:r>
          </a:p>
          <a:p>
            <a:pPr marL="242476" lvl="1" algn="l">
              <a:lnSpc>
                <a:spcPts val="3256"/>
              </a:lnSpc>
            </a:pPr>
            <a:r>
              <a:rPr lang="en-US" sz="2400" u="none" strike="noStrike" dirty="0">
                <a:solidFill>
                  <a:srgbClr val="FFFFFF"/>
                </a:solidFill>
                <a:latin typeface="Montserrat"/>
              </a:rPr>
              <a:t>     - Testing Set: 624 images (Pneumonia: 390, Normal: 234)</a:t>
            </a:r>
          </a:p>
          <a:p>
            <a:pPr marL="242476" lvl="1" algn="l">
              <a:lnSpc>
                <a:spcPts val="3256"/>
              </a:lnSpc>
            </a:pPr>
            <a:endParaRPr lang="en-US" sz="2400" dirty="0">
              <a:solidFill>
                <a:srgbClr val="FFFFFF"/>
              </a:solidFill>
              <a:latin typeface="Montserrat"/>
            </a:endParaRPr>
          </a:p>
          <a:p>
            <a:pPr marL="585376" lvl="1" indent="-342900" algn="l">
              <a:lnSpc>
                <a:spcPts val="3256"/>
              </a:lnSpc>
              <a:buFont typeface="Arial" panose="020B0604020202020204" pitchFamily="34" charset="0"/>
              <a:buChar char="•"/>
            </a:pPr>
            <a:r>
              <a:rPr lang="en-US" sz="2400" u="none" strike="noStrike" dirty="0">
                <a:solidFill>
                  <a:srgbClr val="FFFFFF"/>
                </a:solidFill>
                <a:latin typeface="Montserrat"/>
              </a:rPr>
              <a:t>Data Preprocessing:</a:t>
            </a:r>
          </a:p>
          <a:p>
            <a:pPr marL="242476" lvl="1" algn="l">
              <a:lnSpc>
                <a:spcPts val="3256"/>
              </a:lnSpc>
            </a:pPr>
            <a:r>
              <a:rPr lang="en-US" sz="2400" u="none" strike="noStrike" dirty="0">
                <a:solidFill>
                  <a:srgbClr val="FFFFFF"/>
                </a:solidFill>
                <a:latin typeface="Montserrat"/>
              </a:rPr>
              <a:t>   - Image Resizing: All images were resized to a uniform size of 224x224 pixels to ensure consistency and meet the input requirements for the deep learning models.</a:t>
            </a:r>
          </a:p>
          <a:p>
            <a:pPr marL="242476" lvl="1" algn="l">
              <a:lnSpc>
                <a:spcPts val="3256"/>
              </a:lnSpc>
            </a:pPr>
            <a:endParaRPr lang="en-US" sz="2400" u="none" strike="noStrike" dirty="0">
              <a:solidFill>
                <a:srgbClr val="FFFFFF"/>
              </a:solidFill>
              <a:latin typeface="Montserrat"/>
            </a:endParaRPr>
          </a:p>
          <a:p>
            <a:pPr marL="242476" lvl="1" algn="l">
              <a:lnSpc>
                <a:spcPts val="3256"/>
              </a:lnSpc>
            </a:pPr>
            <a:r>
              <a:rPr lang="en-US" sz="2400" u="none" strike="noStrike" dirty="0">
                <a:solidFill>
                  <a:srgbClr val="FFFFFF"/>
                </a:solidFill>
                <a:latin typeface="Montserrat"/>
              </a:rPr>
              <a:t> - Data Augmentation: Various augmentation techniques such as horizontal flipping, rotation, and zooming were applied to artificially increase the dataset size, introduce variability, and prevent overfitting</a:t>
            </a:r>
          </a:p>
        </p:txBody>
      </p:sp>
      <p:sp>
        <p:nvSpPr>
          <p:cNvPr id="17" name="Freeform 17"/>
          <p:cNvSpPr/>
          <p:nvPr/>
        </p:nvSpPr>
        <p:spPr>
          <a:xfrm>
            <a:off x="-791886" y="4673331"/>
            <a:ext cx="2319244" cy="3397408"/>
          </a:xfrm>
          <a:custGeom>
            <a:avLst/>
            <a:gdLst/>
            <a:ahLst/>
            <a:cxnLst/>
            <a:rect l="l" t="t" r="r" b="b"/>
            <a:pathLst>
              <a:path w="2319244" h="3397408">
                <a:moveTo>
                  <a:pt x="0" y="0"/>
                </a:moveTo>
                <a:lnTo>
                  <a:pt x="2319245" y="0"/>
                </a:lnTo>
                <a:lnTo>
                  <a:pt x="2319245" y="3397408"/>
                </a:lnTo>
                <a:lnTo>
                  <a:pt x="0" y="3397408"/>
                </a:lnTo>
                <a:lnTo>
                  <a:pt x="0" y="0"/>
                </a:lnTo>
                <a:close/>
              </a:path>
            </a:pathLst>
          </a:custGeom>
          <a:blipFill>
            <a:blip r:embed="rId5"/>
            <a:stretch>
              <a:fillRect l="-185101" t="-125652"/>
            </a:stretch>
          </a:blipFill>
        </p:spPr>
      </p:sp>
      <p:sp>
        <p:nvSpPr>
          <p:cNvPr id="4" name="Freeform 20">
            <a:extLst>
              <a:ext uri="{FF2B5EF4-FFF2-40B4-BE49-F238E27FC236}">
                <a16:creationId xmlns:a16="http://schemas.microsoft.com/office/drawing/2014/main" id="{DC52D380-B519-4DD4-A893-FF2E0CFC8AC2}"/>
              </a:ext>
            </a:extLst>
          </p:cNvPr>
          <p:cNvSpPr/>
          <p:nvPr/>
        </p:nvSpPr>
        <p:spPr>
          <a:xfrm>
            <a:off x="15628335" y="6706583"/>
            <a:ext cx="2659665" cy="3532483"/>
          </a:xfrm>
          <a:custGeom>
            <a:avLst/>
            <a:gdLst/>
            <a:ahLst/>
            <a:cxnLst/>
            <a:rect l="l" t="t" r="r" b="b"/>
            <a:pathLst>
              <a:path w="2659665" h="3532483">
                <a:moveTo>
                  <a:pt x="0" y="0"/>
                </a:moveTo>
                <a:lnTo>
                  <a:pt x="2659665" y="0"/>
                </a:lnTo>
                <a:lnTo>
                  <a:pt x="2659665" y="3532483"/>
                </a:lnTo>
                <a:lnTo>
                  <a:pt x="0" y="3532483"/>
                </a:lnTo>
                <a:lnTo>
                  <a:pt x="0" y="0"/>
                </a:lnTo>
                <a:close/>
              </a:path>
            </a:pathLst>
          </a:custGeom>
          <a:blipFill>
            <a:blip r:embed="rId6"/>
            <a:stretch>
              <a:fillRect/>
            </a:stretch>
          </a:blipFill>
        </p:spPr>
      </p:sp>
    </p:spTree>
    <p:extLst>
      <p:ext uri="{BB962C8B-B14F-4D97-AF65-F5344CB8AC3E}">
        <p14:creationId xmlns:p14="http://schemas.microsoft.com/office/powerpoint/2010/main" val="26145853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2888" b="-12888"/>
            </a:stretch>
          </a:blipFill>
        </p:spPr>
      </p:sp>
      <p:grpSp>
        <p:nvGrpSpPr>
          <p:cNvPr id="3" name="Group 3"/>
          <p:cNvGrpSpPr/>
          <p:nvPr/>
        </p:nvGrpSpPr>
        <p:grpSpPr>
          <a:xfrm>
            <a:off x="804279" y="1104900"/>
            <a:ext cx="14103373" cy="8229600"/>
            <a:chOff x="0" y="0"/>
            <a:chExt cx="4212226" cy="1519509"/>
          </a:xfrm>
        </p:grpSpPr>
        <p:sp>
          <p:nvSpPr>
            <p:cNvPr id="4" name="Freeform 4"/>
            <p:cNvSpPr/>
            <p:nvPr/>
          </p:nvSpPr>
          <p:spPr>
            <a:xfrm>
              <a:off x="0" y="0"/>
              <a:ext cx="4212226" cy="1519509"/>
            </a:xfrm>
            <a:custGeom>
              <a:avLst/>
              <a:gdLst/>
              <a:ahLst/>
              <a:cxnLst/>
              <a:rect l="l" t="t" r="r" b="b"/>
              <a:pathLst>
                <a:path w="4212226" h="1519509">
                  <a:moveTo>
                    <a:pt x="32072" y="0"/>
                  </a:moveTo>
                  <a:lnTo>
                    <a:pt x="4180155" y="0"/>
                  </a:lnTo>
                  <a:cubicBezTo>
                    <a:pt x="4197867" y="0"/>
                    <a:pt x="4212226" y="14359"/>
                    <a:pt x="4212226" y="32072"/>
                  </a:cubicBezTo>
                  <a:lnTo>
                    <a:pt x="4212226" y="1487438"/>
                  </a:lnTo>
                  <a:cubicBezTo>
                    <a:pt x="4212226" y="1505150"/>
                    <a:pt x="4197867" y="1519509"/>
                    <a:pt x="4180155" y="1519509"/>
                  </a:cubicBezTo>
                  <a:lnTo>
                    <a:pt x="32072" y="1519509"/>
                  </a:lnTo>
                  <a:cubicBezTo>
                    <a:pt x="23566" y="1519509"/>
                    <a:pt x="15408" y="1516130"/>
                    <a:pt x="9394" y="1510116"/>
                  </a:cubicBezTo>
                  <a:cubicBezTo>
                    <a:pt x="3379" y="1504101"/>
                    <a:pt x="0" y="1495944"/>
                    <a:pt x="0" y="1487438"/>
                  </a:cubicBezTo>
                  <a:lnTo>
                    <a:pt x="0" y="32072"/>
                  </a:lnTo>
                  <a:cubicBezTo>
                    <a:pt x="0" y="14359"/>
                    <a:pt x="14359" y="0"/>
                    <a:pt x="32072" y="0"/>
                  </a:cubicBezTo>
                  <a:close/>
                </a:path>
              </a:pathLst>
            </a:custGeom>
            <a:gradFill rotWithShape="1">
              <a:gsLst>
                <a:gs pos="0">
                  <a:srgbClr val="4FB6E8">
                    <a:alpha val="100000"/>
                  </a:srgbClr>
                </a:gs>
                <a:gs pos="50000">
                  <a:srgbClr val="2B69B4">
                    <a:alpha val="100000"/>
                  </a:srgbClr>
                </a:gs>
                <a:gs pos="100000">
                  <a:srgbClr val="1C5396">
                    <a:alpha val="100000"/>
                  </a:srgbClr>
                </a:gs>
              </a:gsLst>
              <a:path path="circle">
                <a:fillToRect r="100000" b="100000"/>
              </a:path>
              <a:tileRect l="-100000" t="-100000"/>
            </a:gradFill>
            <a:ln w="57150" cap="rnd">
              <a:solidFill>
                <a:srgbClr val="FFFFFF"/>
              </a:solidFill>
              <a:prstDash val="solid"/>
              <a:round/>
            </a:ln>
          </p:spPr>
        </p:sp>
        <p:sp>
          <p:nvSpPr>
            <p:cNvPr id="5" name="TextBox 5"/>
            <p:cNvSpPr txBox="1"/>
            <p:nvPr/>
          </p:nvSpPr>
          <p:spPr>
            <a:xfrm>
              <a:off x="0" y="-95250"/>
              <a:ext cx="4212226" cy="1614759"/>
            </a:xfrm>
            <a:prstGeom prst="rect">
              <a:avLst/>
            </a:prstGeom>
          </p:spPr>
          <p:txBody>
            <a:bodyPr lIns="50800" tIns="50800" rIns="50800" bIns="50800" rtlCol="0" anchor="ctr"/>
            <a:lstStyle/>
            <a:p>
              <a:pPr marL="0" lvl="0" indent="0" algn="ctr">
                <a:lnSpc>
                  <a:spcPts val="3706"/>
                </a:lnSpc>
                <a:spcBef>
                  <a:spcPct val="0"/>
                </a:spcBef>
              </a:pPr>
              <a:endParaRPr dirty="0"/>
            </a:p>
          </p:txBody>
        </p:sp>
      </p:grpSp>
      <p:sp>
        <p:nvSpPr>
          <p:cNvPr id="12" name="Freeform 12"/>
          <p:cNvSpPr/>
          <p:nvPr/>
        </p:nvSpPr>
        <p:spPr>
          <a:xfrm>
            <a:off x="-210261" y="3875501"/>
            <a:ext cx="1499518" cy="4354280"/>
          </a:xfrm>
          <a:custGeom>
            <a:avLst/>
            <a:gdLst/>
            <a:ahLst/>
            <a:cxnLst/>
            <a:rect l="l" t="t" r="r" b="b"/>
            <a:pathLst>
              <a:path w="1499518" h="4354280">
                <a:moveTo>
                  <a:pt x="0" y="0"/>
                </a:moveTo>
                <a:lnTo>
                  <a:pt x="1499518" y="0"/>
                </a:lnTo>
                <a:lnTo>
                  <a:pt x="1499518" y="4354280"/>
                </a:lnTo>
                <a:lnTo>
                  <a:pt x="0" y="4354280"/>
                </a:lnTo>
                <a:lnTo>
                  <a:pt x="0" y="0"/>
                </a:lnTo>
                <a:close/>
              </a:path>
            </a:pathLst>
          </a:custGeom>
          <a:blipFill>
            <a:blip r:embed="rId3"/>
            <a:stretch>
              <a:fillRect l="-387760" t="-46386" b="-42614"/>
            </a:stretch>
          </a:blipFill>
        </p:spPr>
      </p:sp>
      <p:sp>
        <p:nvSpPr>
          <p:cNvPr id="13" name="Freeform 13"/>
          <p:cNvSpPr/>
          <p:nvPr/>
        </p:nvSpPr>
        <p:spPr>
          <a:xfrm rot="-5400000">
            <a:off x="15789926" y="6799569"/>
            <a:ext cx="1315901" cy="5658962"/>
          </a:xfrm>
          <a:custGeom>
            <a:avLst/>
            <a:gdLst/>
            <a:ahLst/>
            <a:cxnLst/>
            <a:rect l="l" t="t" r="r" b="b"/>
            <a:pathLst>
              <a:path w="1315901" h="5658962">
                <a:moveTo>
                  <a:pt x="0" y="0"/>
                </a:moveTo>
                <a:lnTo>
                  <a:pt x="1315901" y="0"/>
                </a:lnTo>
                <a:lnTo>
                  <a:pt x="1315901" y="5658961"/>
                </a:lnTo>
                <a:lnTo>
                  <a:pt x="0" y="5658961"/>
                </a:lnTo>
                <a:lnTo>
                  <a:pt x="0" y="0"/>
                </a:lnTo>
                <a:close/>
              </a:path>
            </a:pathLst>
          </a:custGeom>
          <a:blipFill>
            <a:blip r:embed="rId4"/>
            <a:stretch>
              <a:fillRect l="-455821" b="-45425"/>
            </a:stretch>
          </a:blipFill>
        </p:spPr>
      </p:sp>
      <p:pic>
        <p:nvPicPr>
          <p:cNvPr id="24" name="Picture 23">
            <a:extLst>
              <a:ext uri="{FF2B5EF4-FFF2-40B4-BE49-F238E27FC236}">
                <a16:creationId xmlns:a16="http://schemas.microsoft.com/office/drawing/2014/main" id="{E549DEEA-9012-A957-9224-BCDA43D84B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93385" y="1867658"/>
            <a:ext cx="5029210" cy="3456439"/>
          </a:xfrm>
          <a:prstGeom prst="rect">
            <a:avLst/>
          </a:prstGeom>
        </p:spPr>
      </p:pic>
      <p:pic>
        <p:nvPicPr>
          <p:cNvPr id="26" name="Picture 25">
            <a:extLst>
              <a:ext uri="{FF2B5EF4-FFF2-40B4-BE49-F238E27FC236}">
                <a16:creationId xmlns:a16="http://schemas.microsoft.com/office/drawing/2014/main" id="{A0FB650F-8FD9-6C65-E1D7-4D4BF51EDD0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11953" y="1867658"/>
            <a:ext cx="5029210" cy="3456439"/>
          </a:xfrm>
          <a:prstGeom prst="rect">
            <a:avLst/>
          </a:prstGeom>
        </p:spPr>
      </p:pic>
      <p:pic>
        <p:nvPicPr>
          <p:cNvPr id="28" name="Picture 27">
            <a:extLst>
              <a:ext uri="{FF2B5EF4-FFF2-40B4-BE49-F238E27FC236}">
                <a16:creationId xmlns:a16="http://schemas.microsoft.com/office/drawing/2014/main" id="{A34DF072-F4F8-2059-5F7D-402D930B86C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311953" y="5477634"/>
            <a:ext cx="5029210" cy="3703327"/>
          </a:xfrm>
          <a:prstGeom prst="rect">
            <a:avLst/>
          </a:prstGeom>
        </p:spPr>
      </p:pic>
      <p:pic>
        <p:nvPicPr>
          <p:cNvPr id="30" name="Picture 29">
            <a:extLst>
              <a:ext uri="{FF2B5EF4-FFF2-40B4-BE49-F238E27FC236}">
                <a16:creationId xmlns:a16="http://schemas.microsoft.com/office/drawing/2014/main" id="{6B49827E-E96B-00DE-F868-1C296AF244B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293385" y="5477635"/>
            <a:ext cx="5029210" cy="3703327"/>
          </a:xfrm>
          <a:prstGeom prst="rect">
            <a:avLst/>
          </a:prstGeom>
        </p:spPr>
      </p:pic>
      <p:sp>
        <p:nvSpPr>
          <p:cNvPr id="7" name="Freeform 10">
            <a:extLst>
              <a:ext uri="{FF2B5EF4-FFF2-40B4-BE49-F238E27FC236}">
                <a16:creationId xmlns:a16="http://schemas.microsoft.com/office/drawing/2014/main" id="{7C437409-B4B7-086E-7FFA-F14AFE75A1DE}"/>
              </a:ext>
            </a:extLst>
          </p:cNvPr>
          <p:cNvSpPr/>
          <p:nvPr/>
        </p:nvSpPr>
        <p:spPr>
          <a:xfrm>
            <a:off x="16248836" y="190500"/>
            <a:ext cx="2039164" cy="2782308"/>
          </a:xfrm>
          <a:custGeom>
            <a:avLst/>
            <a:gdLst/>
            <a:ahLst/>
            <a:cxnLst/>
            <a:rect l="l" t="t" r="r" b="b"/>
            <a:pathLst>
              <a:path w="1165147" h="1468673">
                <a:moveTo>
                  <a:pt x="0" y="0"/>
                </a:moveTo>
                <a:lnTo>
                  <a:pt x="1165147" y="0"/>
                </a:lnTo>
                <a:lnTo>
                  <a:pt x="1165147" y="1468673"/>
                </a:lnTo>
                <a:lnTo>
                  <a:pt x="0" y="1468673"/>
                </a:lnTo>
                <a:lnTo>
                  <a:pt x="0" y="0"/>
                </a:lnTo>
                <a:close/>
              </a:path>
            </a:pathLst>
          </a:custGeom>
          <a:blipFill>
            <a:blip r:embed="rId9"/>
            <a:stretch>
              <a:fillRect/>
            </a:stretch>
          </a:blipFill>
        </p:spPr>
      </p:sp>
      <p:sp>
        <p:nvSpPr>
          <p:cNvPr id="6" name="TextBox 12">
            <a:extLst>
              <a:ext uri="{FF2B5EF4-FFF2-40B4-BE49-F238E27FC236}">
                <a16:creationId xmlns:a16="http://schemas.microsoft.com/office/drawing/2014/main" id="{40629E2F-20AA-4EA1-B3C3-80027043BD31}"/>
              </a:ext>
            </a:extLst>
          </p:cNvPr>
          <p:cNvSpPr txBox="1"/>
          <p:nvPr/>
        </p:nvSpPr>
        <p:spPr>
          <a:xfrm>
            <a:off x="2769541" y="952500"/>
            <a:ext cx="4717010" cy="831831"/>
          </a:xfrm>
          <a:prstGeom prst="rect">
            <a:avLst/>
          </a:prstGeom>
        </p:spPr>
        <p:txBody>
          <a:bodyPr wrap="square" lIns="0" tIns="0" rIns="0" bIns="0" rtlCol="0" anchor="t">
            <a:spAutoFit/>
          </a:bodyPr>
          <a:lstStyle/>
          <a:p>
            <a:pPr marL="0" lvl="0" indent="0" algn="l">
              <a:lnSpc>
                <a:spcPts val="7302"/>
              </a:lnSpc>
              <a:spcBef>
                <a:spcPct val="0"/>
              </a:spcBef>
            </a:pPr>
            <a:r>
              <a:rPr lang="en-US" sz="5215" dirty="0">
                <a:solidFill>
                  <a:srgbClr val="FFFFFF"/>
                </a:solidFill>
                <a:latin typeface="Montserrat Classic Bold"/>
              </a:rPr>
              <a:t>Training set</a:t>
            </a:r>
          </a:p>
        </p:txBody>
      </p:sp>
      <p:sp>
        <p:nvSpPr>
          <p:cNvPr id="8" name="TextBox 12">
            <a:extLst>
              <a:ext uri="{FF2B5EF4-FFF2-40B4-BE49-F238E27FC236}">
                <a16:creationId xmlns:a16="http://schemas.microsoft.com/office/drawing/2014/main" id="{6694E06E-FFBB-CEB6-B4C0-D60498969CBB}"/>
              </a:ext>
            </a:extLst>
          </p:cNvPr>
          <p:cNvSpPr txBox="1"/>
          <p:nvPr/>
        </p:nvSpPr>
        <p:spPr>
          <a:xfrm>
            <a:off x="9144000" y="1035826"/>
            <a:ext cx="4099612" cy="831831"/>
          </a:xfrm>
          <a:prstGeom prst="rect">
            <a:avLst/>
          </a:prstGeom>
        </p:spPr>
        <p:txBody>
          <a:bodyPr wrap="square" lIns="0" tIns="0" rIns="0" bIns="0" rtlCol="0" anchor="t">
            <a:spAutoFit/>
          </a:bodyPr>
          <a:lstStyle/>
          <a:p>
            <a:pPr marL="0" lvl="0" indent="0" algn="l">
              <a:lnSpc>
                <a:spcPts val="7302"/>
              </a:lnSpc>
              <a:spcBef>
                <a:spcPct val="0"/>
              </a:spcBef>
            </a:pPr>
            <a:r>
              <a:rPr lang="en-US" sz="5215" dirty="0">
                <a:solidFill>
                  <a:srgbClr val="FFFFFF"/>
                </a:solidFill>
                <a:latin typeface="Montserrat Classic Bold"/>
              </a:rPr>
              <a:t>Testing set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2888" b="-12888"/>
            </a:stretch>
          </a:blipFill>
        </p:spPr>
      </p:sp>
      <p:sp>
        <p:nvSpPr>
          <p:cNvPr id="3" name="Freeform 3"/>
          <p:cNvSpPr/>
          <p:nvPr/>
        </p:nvSpPr>
        <p:spPr>
          <a:xfrm rot="-5400000">
            <a:off x="15726352" y="2921253"/>
            <a:ext cx="4129085" cy="994211"/>
          </a:xfrm>
          <a:custGeom>
            <a:avLst/>
            <a:gdLst/>
            <a:ahLst/>
            <a:cxnLst/>
            <a:rect l="l" t="t" r="r" b="b"/>
            <a:pathLst>
              <a:path w="4129085" h="994211">
                <a:moveTo>
                  <a:pt x="0" y="0"/>
                </a:moveTo>
                <a:lnTo>
                  <a:pt x="4129085" y="0"/>
                </a:lnTo>
                <a:lnTo>
                  <a:pt x="4129085" y="994211"/>
                </a:lnTo>
                <a:lnTo>
                  <a:pt x="0" y="994211"/>
                </a:lnTo>
                <a:lnTo>
                  <a:pt x="0" y="0"/>
                </a:lnTo>
                <a:close/>
              </a:path>
            </a:pathLst>
          </a:custGeom>
          <a:blipFill>
            <a:blip r:embed="rId3"/>
            <a:stretch>
              <a:fillRect r="-21630" b="-396940"/>
            </a:stretch>
          </a:blipFill>
        </p:spPr>
      </p:sp>
      <p:grpSp>
        <p:nvGrpSpPr>
          <p:cNvPr id="6" name="Group 6"/>
          <p:cNvGrpSpPr/>
          <p:nvPr/>
        </p:nvGrpSpPr>
        <p:grpSpPr>
          <a:xfrm>
            <a:off x="1028700" y="2879756"/>
            <a:ext cx="13296900" cy="6348754"/>
            <a:chOff x="0" y="0"/>
            <a:chExt cx="3330671" cy="1676393"/>
          </a:xfrm>
        </p:grpSpPr>
        <p:sp>
          <p:nvSpPr>
            <p:cNvPr id="7" name="Freeform 7"/>
            <p:cNvSpPr/>
            <p:nvPr/>
          </p:nvSpPr>
          <p:spPr>
            <a:xfrm>
              <a:off x="0" y="0"/>
              <a:ext cx="3330672" cy="1676393"/>
            </a:xfrm>
            <a:custGeom>
              <a:avLst/>
              <a:gdLst/>
              <a:ahLst/>
              <a:cxnLst/>
              <a:rect l="l" t="t" r="r" b="b"/>
              <a:pathLst>
                <a:path w="3330672" h="1676393">
                  <a:moveTo>
                    <a:pt x="40560" y="0"/>
                  </a:moveTo>
                  <a:lnTo>
                    <a:pt x="3290111" y="0"/>
                  </a:lnTo>
                  <a:cubicBezTo>
                    <a:pt x="3300868" y="0"/>
                    <a:pt x="3311185" y="4273"/>
                    <a:pt x="3318792" y="11880"/>
                  </a:cubicBezTo>
                  <a:cubicBezTo>
                    <a:pt x="3326398" y="19486"/>
                    <a:pt x="3330672" y="29803"/>
                    <a:pt x="3330672" y="40560"/>
                  </a:cubicBezTo>
                  <a:lnTo>
                    <a:pt x="3330672" y="1635832"/>
                  </a:lnTo>
                  <a:cubicBezTo>
                    <a:pt x="3330672" y="1646590"/>
                    <a:pt x="3326398" y="1656906"/>
                    <a:pt x="3318792" y="1664513"/>
                  </a:cubicBezTo>
                  <a:cubicBezTo>
                    <a:pt x="3311185" y="1672119"/>
                    <a:pt x="3300868" y="1676393"/>
                    <a:pt x="3290111" y="1676393"/>
                  </a:cubicBezTo>
                  <a:lnTo>
                    <a:pt x="40560" y="1676393"/>
                  </a:lnTo>
                  <a:cubicBezTo>
                    <a:pt x="29803" y="1676393"/>
                    <a:pt x="19486" y="1672119"/>
                    <a:pt x="11880" y="1664513"/>
                  </a:cubicBezTo>
                  <a:cubicBezTo>
                    <a:pt x="4273" y="1656906"/>
                    <a:pt x="0" y="1646590"/>
                    <a:pt x="0" y="1635832"/>
                  </a:cubicBezTo>
                  <a:lnTo>
                    <a:pt x="0" y="40560"/>
                  </a:lnTo>
                  <a:cubicBezTo>
                    <a:pt x="0" y="29803"/>
                    <a:pt x="4273" y="19486"/>
                    <a:pt x="11880" y="11880"/>
                  </a:cubicBezTo>
                  <a:cubicBezTo>
                    <a:pt x="19486" y="4273"/>
                    <a:pt x="29803" y="0"/>
                    <a:pt x="40560" y="0"/>
                  </a:cubicBezTo>
                  <a:close/>
                </a:path>
              </a:pathLst>
            </a:custGeom>
            <a:gradFill rotWithShape="1">
              <a:gsLst>
                <a:gs pos="0">
                  <a:srgbClr val="4FB6E8">
                    <a:alpha val="100000"/>
                  </a:srgbClr>
                </a:gs>
                <a:gs pos="50000">
                  <a:srgbClr val="2B69B4">
                    <a:alpha val="100000"/>
                  </a:srgbClr>
                </a:gs>
                <a:gs pos="100000">
                  <a:srgbClr val="1C5396">
                    <a:alpha val="100000"/>
                  </a:srgbClr>
                </a:gs>
              </a:gsLst>
              <a:path path="circle">
                <a:fillToRect r="100000" b="100000"/>
              </a:path>
              <a:tileRect l="-100000" t="-100000"/>
            </a:gradFill>
            <a:ln w="57150" cap="rnd">
              <a:solidFill>
                <a:srgbClr val="FFFFFF"/>
              </a:solidFill>
              <a:prstDash val="solid"/>
              <a:round/>
            </a:ln>
          </p:spPr>
        </p:sp>
        <p:sp>
          <p:nvSpPr>
            <p:cNvPr id="8" name="TextBox 8"/>
            <p:cNvSpPr txBox="1"/>
            <p:nvPr/>
          </p:nvSpPr>
          <p:spPr>
            <a:xfrm>
              <a:off x="0" y="-95250"/>
              <a:ext cx="3330671" cy="1771643"/>
            </a:xfrm>
            <a:prstGeom prst="rect">
              <a:avLst/>
            </a:prstGeom>
          </p:spPr>
          <p:txBody>
            <a:bodyPr lIns="50800" tIns="50800" rIns="50800" bIns="50800" rtlCol="0" anchor="ctr"/>
            <a:lstStyle/>
            <a:p>
              <a:pPr marL="0" lvl="0" indent="0" algn="ctr">
                <a:lnSpc>
                  <a:spcPts val="3706"/>
                </a:lnSpc>
                <a:spcBef>
                  <a:spcPct val="0"/>
                </a:spcBef>
              </a:pPr>
              <a:endParaRPr dirty="0"/>
            </a:p>
          </p:txBody>
        </p:sp>
      </p:grpSp>
      <p:grpSp>
        <p:nvGrpSpPr>
          <p:cNvPr id="9" name="Group 9"/>
          <p:cNvGrpSpPr/>
          <p:nvPr/>
        </p:nvGrpSpPr>
        <p:grpSpPr>
          <a:xfrm>
            <a:off x="1028700" y="1353816"/>
            <a:ext cx="9178325" cy="1290136"/>
            <a:chOff x="0" y="0"/>
            <a:chExt cx="2960236" cy="416101"/>
          </a:xfrm>
        </p:grpSpPr>
        <p:sp>
          <p:nvSpPr>
            <p:cNvPr id="10" name="Freeform 10"/>
            <p:cNvSpPr/>
            <p:nvPr/>
          </p:nvSpPr>
          <p:spPr>
            <a:xfrm>
              <a:off x="0" y="0"/>
              <a:ext cx="2960236" cy="416101"/>
            </a:xfrm>
            <a:custGeom>
              <a:avLst/>
              <a:gdLst/>
              <a:ahLst/>
              <a:cxnLst/>
              <a:rect l="l" t="t" r="r" b="b"/>
              <a:pathLst>
                <a:path w="2960236" h="416101">
                  <a:moveTo>
                    <a:pt x="32897" y="0"/>
                  </a:moveTo>
                  <a:lnTo>
                    <a:pt x="2927340" y="0"/>
                  </a:lnTo>
                  <a:cubicBezTo>
                    <a:pt x="2945508" y="0"/>
                    <a:pt x="2960236" y="14728"/>
                    <a:pt x="2960236" y="32897"/>
                  </a:cubicBezTo>
                  <a:lnTo>
                    <a:pt x="2960236" y="383204"/>
                  </a:lnTo>
                  <a:cubicBezTo>
                    <a:pt x="2960236" y="401372"/>
                    <a:pt x="2945508" y="416101"/>
                    <a:pt x="2927340" y="416101"/>
                  </a:cubicBezTo>
                  <a:lnTo>
                    <a:pt x="32897" y="416101"/>
                  </a:lnTo>
                  <a:cubicBezTo>
                    <a:pt x="24172" y="416101"/>
                    <a:pt x="15804" y="412635"/>
                    <a:pt x="9635" y="406465"/>
                  </a:cubicBezTo>
                  <a:cubicBezTo>
                    <a:pt x="3466" y="400296"/>
                    <a:pt x="0" y="391929"/>
                    <a:pt x="0" y="383204"/>
                  </a:cubicBezTo>
                  <a:lnTo>
                    <a:pt x="0" y="32897"/>
                  </a:lnTo>
                  <a:cubicBezTo>
                    <a:pt x="0" y="24172"/>
                    <a:pt x="3466" y="15804"/>
                    <a:pt x="9635" y="9635"/>
                  </a:cubicBezTo>
                  <a:cubicBezTo>
                    <a:pt x="15804" y="3466"/>
                    <a:pt x="24172" y="0"/>
                    <a:pt x="32897" y="0"/>
                  </a:cubicBezTo>
                  <a:close/>
                </a:path>
              </a:pathLst>
            </a:custGeom>
            <a:gradFill rotWithShape="1">
              <a:gsLst>
                <a:gs pos="0">
                  <a:srgbClr val="2B69B4">
                    <a:alpha val="100000"/>
                  </a:srgbClr>
                </a:gs>
                <a:gs pos="100000">
                  <a:srgbClr val="4FB6E8">
                    <a:alpha val="100000"/>
                  </a:srgbClr>
                </a:gs>
              </a:gsLst>
              <a:path path="circle">
                <a:fillToRect r="100000" b="100000"/>
              </a:path>
              <a:tileRect l="-100000" t="-100000"/>
            </a:gradFill>
            <a:ln w="57150" cap="rnd">
              <a:solidFill>
                <a:srgbClr val="FFFFFF"/>
              </a:solidFill>
              <a:prstDash val="solid"/>
              <a:round/>
            </a:ln>
          </p:spPr>
        </p:sp>
        <p:sp>
          <p:nvSpPr>
            <p:cNvPr id="11" name="TextBox 11"/>
            <p:cNvSpPr txBox="1"/>
            <p:nvPr/>
          </p:nvSpPr>
          <p:spPr>
            <a:xfrm>
              <a:off x="0" y="-95250"/>
              <a:ext cx="2960236" cy="511351"/>
            </a:xfrm>
            <a:prstGeom prst="rect">
              <a:avLst/>
            </a:prstGeom>
          </p:spPr>
          <p:txBody>
            <a:bodyPr lIns="50800" tIns="50800" rIns="50800" bIns="50800" rtlCol="0" anchor="ctr"/>
            <a:lstStyle/>
            <a:p>
              <a:pPr marL="0" lvl="0" indent="0" algn="ctr">
                <a:lnSpc>
                  <a:spcPts val="3706"/>
                </a:lnSpc>
                <a:spcBef>
                  <a:spcPct val="0"/>
                </a:spcBef>
              </a:pPr>
              <a:endParaRPr dirty="0"/>
            </a:p>
          </p:txBody>
        </p:sp>
      </p:grpSp>
      <p:sp>
        <p:nvSpPr>
          <p:cNvPr id="12" name="TextBox 12"/>
          <p:cNvSpPr txBox="1"/>
          <p:nvPr/>
        </p:nvSpPr>
        <p:spPr>
          <a:xfrm>
            <a:off x="1419159" y="1498388"/>
            <a:ext cx="8069718" cy="831831"/>
          </a:xfrm>
          <a:prstGeom prst="rect">
            <a:avLst/>
          </a:prstGeom>
        </p:spPr>
        <p:txBody>
          <a:bodyPr lIns="0" tIns="0" rIns="0" bIns="0" rtlCol="0" anchor="t">
            <a:spAutoFit/>
          </a:bodyPr>
          <a:lstStyle/>
          <a:p>
            <a:pPr marL="0" lvl="0" indent="0" algn="l">
              <a:lnSpc>
                <a:spcPts val="7302"/>
              </a:lnSpc>
              <a:spcBef>
                <a:spcPct val="0"/>
              </a:spcBef>
            </a:pPr>
            <a:r>
              <a:rPr lang="en-US" sz="5215" dirty="0">
                <a:solidFill>
                  <a:srgbClr val="FFFFFF"/>
                </a:solidFill>
                <a:latin typeface="Montserrat Classic Bold"/>
              </a:rPr>
              <a:t>Methodology</a:t>
            </a:r>
          </a:p>
        </p:txBody>
      </p:sp>
      <p:sp>
        <p:nvSpPr>
          <p:cNvPr id="13" name="TextBox 13"/>
          <p:cNvSpPr txBox="1"/>
          <p:nvPr/>
        </p:nvSpPr>
        <p:spPr>
          <a:xfrm>
            <a:off x="1513069" y="2879756"/>
            <a:ext cx="11847049" cy="6313267"/>
          </a:xfrm>
          <a:prstGeom prst="rect">
            <a:avLst/>
          </a:prstGeom>
        </p:spPr>
        <p:txBody>
          <a:bodyPr wrap="square" lIns="0" tIns="0" rIns="0" bIns="0" rtlCol="0" anchor="t">
            <a:spAutoFit/>
          </a:bodyPr>
          <a:lstStyle/>
          <a:p>
            <a:pPr marL="756826" lvl="1" indent="-514350" algn="l">
              <a:lnSpc>
                <a:spcPts val="3256"/>
              </a:lnSpc>
              <a:buFont typeface="+mj-lt"/>
              <a:buAutoNum type="romanUcPeriod" startAt="2"/>
            </a:pPr>
            <a:r>
              <a:rPr lang="en-US" sz="2246" u="none" strike="noStrike" dirty="0">
                <a:solidFill>
                  <a:srgbClr val="FFFFFF"/>
                </a:solidFill>
                <a:latin typeface="Montserrat"/>
              </a:rPr>
              <a:t>Learning Algorithms:</a:t>
            </a:r>
          </a:p>
          <a:p>
            <a:pPr marL="242476" lvl="1" algn="l">
              <a:lnSpc>
                <a:spcPts val="3256"/>
              </a:lnSpc>
            </a:pPr>
            <a:endParaRPr lang="en-US" sz="2246" u="none" strike="noStrike" dirty="0">
              <a:solidFill>
                <a:srgbClr val="FFFFFF"/>
              </a:solidFill>
              <a:latin typeface="Montserrat"/>
            </a:endParaRPr>
          </a:p>
          <a:p>
            <a:pPr marL="242476" lvl="1" algn="l">
              <a:lnSpc>
                <a:spcPts val="3256"/>
              </a:lnSpc>
            </a:pPr>
            <a:r>
              <a:rPr lang="en-US" sz="2246" u="none" strike="noStrike" dirty="0">
                <a:solidFill>
                  <a:srgbClr val="FFFFFF"/>
                </a:solidFill>
                <a:latin typeface="Montserrat"/>
              </a:rPr>
              <a:t>MobileNet, NasNetMobile, EfficientNetB0, DenseNet121, and ResNet are CNN models used for image classification, each with distinct strengths. MobileNet, NasNetMobile, and EfficientNetB0 are optimized for efficiency and are suitable for mobile devices or low-resource environments. DenseNet121 excels in accuracy and performance on complex datasets. The choice of model depends on the specific needs for speed, accuracy, and resource constraints in a computer vision task.</a:t>
            </a:r>
          </a:p>
          <a:p>
            <a:pPr marL="242476" lvl="1" algn="l">
              <a:lnSpc>
                <a:spcPts val="3256"/>
              </a:lnSpc>
            </a:pPr>
            <a:r>
              <a:rPr lang="en-US" sz="2246" u="none" strike="noStrike" dirty="0">
                <a:solidFill>
                  <a:srgbClr val="FFFFFF"/>
                </a:solidFill>
                <a:latin typeface="Montserrat"/>
              </a:rPr>
              <a:t>The objective of this study is to compare the performance of these models on a chest pneumonia classification task. Additionally, we investigated the performance of an ensemble with soft voting, where the ensemble consisted of lightweight models, and then compared the performance of each model with the performance of the ensemble and the more complex networks: ResNet and DenseNet. </a:t>
            </a:r>
          </a:p>
        </p:txBody>
      </p:sp>
      <p:sp>
        <p:nvSpPr>
          <p:cNvPr id="17" name="Freeform 17"/>
          <p:cNvSpPr/>
          <p:nvPr/>
        </p:nvSpPr>
        <p:spPr>
          <a:xfrm>
            <a:off x="-791886" y="4673331"/>
            <a:ext cx="2319244" cy="3397408"/>
          </a:xfrm>
          <a:custGeom>
            <a:avLst/>
            <a:gdLst/>
            <a:ahLst/>
            <a:cxnLst/>
            <a:rect l="l" t="t" r="r" b="b"/>
            <a:pathLst>
              <a:path w="2319244" h="3397408">
                <a:moveTo>
                  <a:pt x="0" y="0"/>
                </a:moveTo>
                <a:lnTo>
                  <a:pt x="2319245" y="0"/>
                </a:lnTo>
                <a:lnTo>
                  <a:pt x="2319245" y="3397408"/>
                </a:lnTo>
                <a:lnTo>
                  <a:pt x="0" y="3397408"/>
                </a:lnTo>
                <a:lnTo>
                  <a:pt x="0" y="0"/>
                </a:lnTo>
                <a:close/>
              </a:path>
            </a:pathLst>
          </a:custGeom>
          <a:blipFill>
            <a:blip r:embed="rId4"/>
            <a:stretch>
              <a:fillRect l="-185101" t="-125652"/>
            </a:stretch>
          </a:blipFill>
        </p:spPr>
      </p:sp>
      <p:sp>
        <p:nvSpPr>
          <p:cNvPr id="5" name="Freeform 21">
            <a:extLst>
              <a:ext uri="{FF2B5EF4-FFF2-40B4-BE49-F238E27FC236}">
                <a16:creationId xmlns:a16="http://schemas.microsoft.com/office/drawing/2014/main" id="{EC3090A1-5115-84F5-77A2-277BA00CAB67}"/>
              </a:ext>
            </a:extLst>
          </p:cNvPr>
          <p:cNvSpPr/>
          <p:nvPr/>
        </p:nvSpPr>
        <p:spPr>
          <a:xfrm>
            <a:off x="13209358" y="8070739"/>
            <a:ext cx="2232489" cy="1467901"/>
          </a:xfrm>
          <a:custGeom>
            <a:avLst/>
            <a:gdLst/>
            <a:ahLst/>
            <a:cxnLst/>
            <a:rect l="l" t="t" r="r" b="b"/>
            <a:pathLst>
              <a:path w="1944321" h="1123655">
                <a:moveTo>
                  <a:pt x="0" y="0"/>
                </a:moveTo>
                <a:lnTo>
                  <a:pt x="1944321" y="0"/>
                </a:lnTo>
                <a:lnTo>
                  <a:pt x="1944321" y="1123655"/>
                </a:lnTo>
                <a:lnTo>
                  <a:pt x="0" y="1123655"/>
                </a:lnTo>
                <a:lnTo>
                  <a:pt x="0" y="0"/>
                </a:lnTo>
                <a:close/>
              </a:path>
            </a:pathLst>
          </a:custGeom>
          <a:blipFill>
            <a:blip r:embed="rId5"/>
            <a:stretch>
              <a:fillRect/>
            </a:stretch>
          </a:blipFill>
        </p:spPr>
      </p:sp>
    </p:spTree>
    <p:extLst>
      <p:ext uri="{BB962C8B-B14F-4D97-AF65-F5344CB8AC3E}">
        <p14:creationId xmlns:p14="http://schemas.microsoft.com/office/powerpoint/2010/main" val="28759944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2888" b="-12888"/>
            </a:stretch>
          </a:blipFill>
        </p:spPr>
      </p:sp>
      <p:sp>
        <p:nvSpPr>
          <p:cNvPr id="3" name="Freeform 3"/>
          <p:cNvSpPr/>
          <p:nvPr/>
        </p:nvSpPr>
        <p:spPr>
          <a:xfrm rot="-5400000">
            <a:off x="15726352" y="2921253"/>
            <a:ext cx="4129085" cy="994211"/>
          </a:xfrm>
          <a:custGeom>
            <a:avLst/>
            <a:gdLst/>
            <a:ahLst/>
            <a:cxnLst/>
            <a:rect l="l" t="t" r="r" b="b"/>
            <a:pathLst>
              <a:path w="4129085" h="994211">
                <a:moveTo>
                  <a:pt x="0" y="0"/>
                </a:moveTo>
                <a:lnTo>
                  <a:pt x="4129085" y="0"/>
                </a:lnTo>
                <a:lnTo>
                  <a:pt x="4129085" y="994211"/>
                </a:lnTo>
                <a:lnTo>
                  <a:pt x="0" y="994211"/>
                </a:lnTo>
                <a:lnTo>
                  <a:pt x="0" y="0"/>
                </a:lnTo>
                <a:close/>
              </a:path>
            </a:pathLst>
          </a:custGeom>
          <a:blipFill>
            <a:blip r:embed="rId3"/>
            <a:stretch>
              <a:fillRect r="-21630" b="-396940"/>
            </a:stretch>
          </a:blipFill>
        </p:spPr>
      </p:sp>
      <p:grpSp>
        <p:nvGrpSpPr>
          <p:cNvPr id="6" name="Group 6"/>
          <p:cNvGrpSpPr/>
          <p:nvPr/>
        </p:nvGrpSpPr>
        <p:grpSpPr>
          <a:xfrm>
            <a:off x="1028700" y="2879756"/>
            <a:ext cx="12306300" cy="6348754"/>
            <a:chOff x="0" y="0"/>
            <a:chExt cx="3330671" cy="1676393"/>
          </a:xfrm>
        </p:grpSpPr>
        <p:sp>
          <p:nvSpPr>
            <p:cNvPr id="7" name="Freeform 7"/>
            <p:cNvSpPr/>
            <p:nvPr/>
          </p:nvSpPr>
          <p:spPr>
            <a:xfrm>
              <a:off x="0" y="0"/>
              <a:ext cx="3330672" cy="1676393"/>
            </a:xfrm>
            <a:custGeom>
              <a:avLst/>
              <a:gdLst/>
              <a:ahLst/>
              <a:cxnLst/>
              <a:rect l="l" t="t" r="r" b="b"/>
              <a:pathLst>
                <a:path w="3330672" h="1676393">
                  <a:moveTo>
                    <a:pt x="40560" y="0"/>
                  </a:moveTo>
                  <a:lnTo>
                    <a:pt x="3290111" y="0"/>
                  </a:lnTo>
                  <a:cubicBezTo>
                    <a:pt x="3300868" y="0"/>
                    <a:pt x="3311185" y="4273"/>
                    <a:pt x="3318792" y="11880"/>
                  </a:cubicBezTo>
                  <a:cubicBezTo>
                    <a:pt x="3326398" y="19486"/>
                    <a:pt x="3330672" y="29803"/>
                    <a:pt x="3330672" y="40560"/>
                  </a:cubicBezTo>
                  <a:lnTo>
                    <a:pt x="3330672" y="1635832"/>
                  </a:lnTo>
                  <a:cubicBezTo>
                    <a:pt x="3330672" y="1646590"/>
                    <a:pt x="3326398" y="1656906"/>
                    <a:pt x="3318792" y="1664513"/>
                  </a:cubicBezTo>
                  <a:cubicBezTo>
                    <a:pt x="3311185" y="1672119"/>
                    <a:pt x="3300868" y="1676393"/>
                    <a:pt x="3290111" y="1676393"/>
                  </a:cubicBezTo>
                  <a:lnTo>
                    <a:pt x="40560" y="1676393"/>
                  </a:lnTo>
                  <a:cubicBezTo>
                    <a:pt x="29803" y="1676393"/>
                    <a:pt x="19486" y="1672119"/>
                    <a:pt x="11880" y="1664513"/>
                  </a:cubicBezTo>
                  <a:cubicBezTo>
                    <a:pt x="4273" y="1656906"/>
                    <a:pt x="0" y="1646590"/>
                    <a:pt x="0" y="1635832"/>
                  </a:cubicBezTo>
                  <a:lnTo>
                    <a:pt x="0" y="40560"/>
                  </a:lnTo>
                  <a:cubicBezTo>
                    <a:pt x="0" y="29803"/>
                    <a:pt x="4273" y="19486"/>
                    <a:pt x="11880" y="11880"/>
                  </a:cubicBezTo>
                  <a:cubicBezTo>
                    <a:pt x="19486" y="4273"/>
                    <a:pt x="29803" y="0"/>
                    <a:pt x="40560" y="0"/>
                  </a:cubicBezTo>
                  <a:close/>
                </a:path>
              </a:pathLst>
            </a:custGeom>
            <a:gradFill rotWithShape="1">
              <a:gsLst>
                <a:gs pos="0">
                  <a:srgbClr val="4FB6E8">
                    <a:alpha val="100000"/>
                  </a:srgbClr>
                </a:gs>
                <a:gs pos="50000">
                  <a:srgbClr val="2B69B4">
                    <a:alpha val="100000"/>
                  </a:srgbClr>
                </a:gs>
                <a:gs pos="100000">
                  <a:srgbClr val="1C5396">
                    <a:alpha val="100000"/>
                  </a:srgbClr>
                </a:gs>
              </a:gsLst>
              <a:path path="circle">
                <a:fillToRect r="100000" b="100000"/>
              </a:path>
              <a:tileRect l="-100000" t="-100000"/>
            </a:gradFill>
            <a:ln w="57150" cap="rnd">
              <a:solidFill>
                <a:srgbClr val="FFFFFF"/>
              </a:solidFill>
              <a:prstDash val="solid"/>
              <a:round/>
            </a:ln>
          </p:spPr>
        </p:sp>
        <p:sp>
          <p:nvSpPr>
            <p:cNvPr id="8" name="TextBox 8"/>
            <p:cNvSpPr txBox="1"/>
            <p:nvPr/>
          </p:nvSpPr>
          <p:spPr>
            <a:xfrm>
              <a:off x="0" y="-95250"/>
              <a:ext cx="3330671" cy="1771643"/>
            </a:xfrm>
            <a:prstGeom prst="rect">
              <a:avLst/>
            </a:prstGeom>
          </p:spPr>
          <p:txBody>
            <a:bodyPr lIns="50800" tIns="50800" rIns="50800" bIns="50800" rtlCol="0" anchor="ctr"/>
            <a:lstStyle/>
            <a:p>
              <a:pPr marL="0" lvl="0" indent="0" algn="ctr">
                <a:lnSpc>
                  <a:spcPts val="3706"/>
                </a:lnSpc>
                <a:spcBef>
                  <a:spcPct val="0"/>
                </a:spcBef>
              </a:pPr>
              <a:endParaRPr dirty="0"/>
            </a:p>
          </p:txBody>
        </p:sp>
      </p:grpSp>
      <p:grpSp>
        <p:nvGrpSpPr>
          <p:cNvPr id="9" name="Group 9"/>
          <p:cNvGrpSpPr/>
          <p:nvPr/>
        </p:nvGrpSpPr>
        <p:grpSpPr>
          <a:xfrm>
            <a:off x="1028700" y="1353816"/>
            <a:ext cx="9178325" cy="1290136"/>
            <a:chOff x="0" y="0"/>
            <a:chExt cx="2960236" cy="416101"/>
          </a:xfrm>
        </p:grpSpPr>
        <p:sp>
          <p:nvSpPr>
            <p:cNvPr id="10" name="Freeform 10"/>
            <p:cNvSpPr/>
            <p:nvPr/>
          </p:nvSpPr>
          <p:spPr>
            <a:xfrm>
              <a:off x="0" y="0"/>
              <a:ext cx="2960236" cy="416101"/>
            </a:xfrm>
            <a:custGeom>
              <a:avLst/>
              <a:gdLst/>
              <a:ahLst/>
              <a:cxnLst/>
              <a:rect l="l" t="t" r="r" b="b"/>
              <a:pathLst>
                <a:path w="2960236" h="416101">
                  <a:moveTo>
                    <a:pt x="32897" y="0"/>
                  </a:moveTo>
                  <a:lnTo>
                    <a:pt x="2927340" y="0"/>
                  </a:lnTo>
                  <a:cubicBezTo>
                    <a:pt x="2945508" y="0"/>
                    <a:pt x="2960236" y="14728"/>
                    <a:pt x="2960236" y="32897"/>
                  </a:cubicBezTo>
                  <a:lnTo>
                    <a:pt x="2960236" y="383204"/>
                  </a:lnTo>
                  <a:cubicBezTo>
                    <a:pt x="2960236" y="401372"/>
                    <a:pt x="2945508" y="416101"/>
                    <a:pt x="2927340" y="416101"/>
                  </a:cubicBezTo>
                  <a:lnTo>
                    <a:pt x="32897" y="416101"/>
                  </a:lnTo>
                  <a:cubicBezTo>
                    <a:pt x="24172" y="416101"/>
                    <a:pt x="15804" y="412635"/>
                    <a:pt x="9635" y="406465"/>
                  </a:cubicBezTo>
                  <a:cubicBezTo>
                    <a:pt x="3466" y="400296"/>
                    <a:pt x="0" y="391929"/>
                    <a:pt x="0" y="383204"/>
                  </a:cubicBezTo>
                  <a:lnTo>
                    <a:pt x="0" y="32897"/>
                  </a:lnTo>
                  <a:cubicBezTo>
                    <a:pt x="0" y="24172"/>
                    <a:pt x="3466" y="15804"/>
                    <a:pt x="9635" y="9635"/>
                  </a:cubicBezTo>
                  <a:cubicBezTo>
                    <a:pt x="15804" y="3466"/>
                    <a:pt x="24172" y="0"/>
                    <a:pt x="32897" y="0"/>
                  </a:cubicBezTo>
                  <a:close/>
                </a:path>
              </a:pathLst>
            </a:custGeom>
            <a:gradFill rotWithShape="1">
              <a:gsLst>
                <a:gs pos="0">
                  <a:srgbClr val="2B69B4">
                    <a:alpha val="100000"/>
                  </a:srgbClr>
                </a:gs>
                <a:gs pos="100000">
                  <a:srgbClr val="4FB6E8">
                    <a:alpha val="100000"/>
                  </a:srgbClr>
                </a:gs>
              </a:gsLst>
              <a:path path="circle">
                <a:fillToRect r="100000" b="100000"/>
              </a:path>
              <a:tileRect l="-100000" t="-100000"/>
            </a:gradFill>
            <a:ln w="57150" cap="rnd">
              <a:solidFill>
                <a:srgbClr val="FFFFFF"/>
              </a:solidFill>
              <a:prstDash val="solid"/>
              <a:round/>
            </a:ln>
          </p:spPr>
        </p:sp>
        <p:sp>
          <p:nvSpPr>
            <p:cNvPr id="11" name="TextBox 11"/>
            <p:cNvSpPr txBox="1"/>
            <p:nvPr/>
          </p:nvSpPr>
          <p:spPr>
            <a:xfrm>
              <a:off x="0" y="-95250"/>
              <a:ext cx="2960236" cy="511351"/>
            </a:xfrm>
            <a:prstGeom prst="rect">
              <a:avLst/>
            </a:prstGeom>
          </p:spPr>
          <p:txBody>
            <a:bodyPr lIns="50800" tIns="50800" rIns="50800" bIns="50800" rtlCol="0" anchor="ctr"/>
            <a:lstStyle/>
            <a:p>
              <a:pPr marL="0" lvl="0" indent="0" algn="ctr">
                <a:lnSpc>
                  <a:spcPts val="3706"/>
                </a:lnSpc>
                <a:spcBef>
                  <a:spcPct val="0"/>
                </a:spcBef>
              </a:pPr>
              <a:endParaRPr dirty="0"/>
            </a:p>
          </p:txBody>
        </p:sp>
      </p:grpSp>
      <p:sp>
        <p:nvSpPr>
          <p:cNvPr id="12" name="TextBox 12"/>
          <p:cNvSpPr txBox="1"/>
          <p:nvPr/>
        </p:nvSpPr>
        <p:spPr>
          <a:xfrm>
            <a:off x="1419159" y="1498388"/>
            <a:ext cx="8069718" cy="831831"/>
          </a:xfrm>
          <a:prstGeom prst="rect">
            <a:avLst/>
          </a:prstGeom>
        </p:spPr>
        <p:txBody>
          <a:bodyPr lIns="0" tIns="0" rIns="0" bIns="0" rtlCol="0" anchor="t">
            <a:spAutoFit/>
          </a:bodyPr>
          <a:lstStyle/>
          <a:p>
            <a:pPr marL="0" lvl="0" indent="0" algn="l">
              <a:lnSpc>
                <a:spcPts val="7302"/>
              </a:lnSpc>
              <a:spcBef>
                <a:spcPct val="0"/>
              </a:spcBef>
            </a:pPr>
            <a:r>
              <a:rPr lang="en-US" sz="5215" dirty="0">
                <a:solidFill>
                  <a:srgbClr val="FFFFFF"/>
                </a:solidFill>
                <a:latin typeface="Montserrat Classic Bold"/>
              </a:rPr>
              <a:t>Methodology</a:t>
            </a:r>
          </a:p>
        </p:txBody>
      </p:sp>
      <p:sp>
        <p:nvSpPr>
          <p:cNvPr id="13" name="TextBox 13"/>
          <p:cNvSpPr txBox="1"/>
          <p:nvPr/>
        </p:nvSpPr>
        <p:spPr>
          <a:xfrm>
            <a:off x="1527359" y="3132789"/>
            <a:ext cx="11045642" cy="4197303"/>
          </a:xfrm>
          <a:prstGeom prst="rect">
            <a:avLst/>
          </a:prstGeom>
        </p:spPr>
        <p:txBody>
          <a:bodyPr wrap="square" lIns="0" tIns="0" rIns="0" bIns="0" rtlCol="0" anchor="t">
            <a:spAutoFit/>
          </a:bodyPr>
          <a:lstStyle/>
          <a:p>
            <a:pPr marL="756826" lvl="1" indent="-514350" algn="l">
              <a:lnSpc>
                <a:spcPts val="3256"/>
              </a:lnSpc>
              <a:buFont typeface="+mj-lt"/>
              <a:buAutoNum type="romanUcPeriod" startAt="3"/>
            </a:pPr>
            <a:r>
              <a:rPr lang="en-US" sz="2400" u="none" strike="noStrike" dirty="0">
                <a:solidFill>
                  <a:srgbClr val="FFFFFF"/>
                </a:solidFill>
                <a:latin typeface="Montserrat"/>
              </a:rPr>
              <a:t>Ensemble Model:</a:t>
            </a:r>
          </a:p>
          <a:p>
            <a:pPr marL="242476" lvl="1" algn="l">
              <a:lnSpc>
                <a:spcPts val="3256"/>
              </a:lnSpc>
            </a:pPr>
            <a:r>
              <a:rPr lang="en-US" sz="2400" u="none" strike="noStrike" dirty="0">
                <a:solidFill>
                  <a:srgbClr val="FFFFFF"/>
                </a:solidFill>
                <a:latin typeface="Montserrat"/>
              </a:rPr>
              <a:t>  </a:t>
            </a:r>
          </a:p>
          <a:p>
            <a:pPr marL="242476" lvl="1" algn="l">
              <a:lnSpc>
                <a:spcPts val="3256"/>
              </a:lnSpc>
            </a:pPr>
            <a:r>
              <a:rPr lang="en-US" sz="2400" u="none" strike="noStrike" dirty="0">
                <a:solidFill>
                  <a:srgbClr val="FFFFFF"/>
                </a:solidFill>
                <a:latin typeface="Montserrat"/>
              </a:rPr>
              <a:t> - Soft Voting Ensemble: A soft voting ensemble method was used to combine the predictive outputs of MobileNet, NasNetMobile, and EfficientNetB0. This approach leverages the strengths of each individual model to enhance overall classification performance.</a:t>
            </a:r>
          </a:p>
          <a:p>
            <a:pPr marL="242476" lvl="1" algn="l">
              <a:lnSpc>
                <a:spcPts val="3256"/>
              </a:lnSpc>
            </a:pPr>
            <a:r>
              <a:rPr lang="en-US" sz="2400" u="none" strike="noStrike" dirty="0">
                <a:solidFill>
                  <a:srgbClr val="FFFFFF"/>
                </a:solidFill>
                <a:latin typeface="Montserrat"/>
              </a:rPr>
              <a:t>  </a:t>
            </a:r>
          </a:p>
          <a:p>
            <a:pPr marL="242476" lvl="1" algn="l">
              <a:lnSpc>
                <a:spcPts val="3256"/>
              </a:lnSpc>
            </a:pPr>
            <a:r>
              <a:rPr lang="en-US" sz="2400" u="none" strike="noStrike" dirty="0">
                <a:solidFill>
                  <a:srgbClr val="FFFFFF"/>
                </a:solidFill>
                <a:latin typeface="Montserrat"/>
              </a:rPr>
              <a:t> - Final Classification: The ensemble model provided the final classification results, demonstrating superior accuracy and reliability compared to individual models.</a:t>
            </a:r>
          </a:p>
        </p:txBody>
      </p:sp>
      <p:sp>
        <p:nvSpPr>
          <p:cNvPr id="17" name="Freeform 17"/>
          <p:cNvSpPr/>
          <p:nvPr/>
        </p:nvSpPr>
        <p:spPr>
          <a:xfrm>
            <a:off x="-791886" y="4673331"/>
            <a:ext cx="2319244" cy="3397408"/>
          </a:xfrm>
          <a:custGeom>
            <a:avLst/>
            <a:gdLst/>
            <a:ahLst/>
            <a:cxnLst/>
            <a:rect l="l" t="t" r="r" b="b"/>
            <a:pathLst>
              <a:path w="2319244" h="3397408">
                <a:moveTo>
                  <a:pt x="0" y="0"/>
                </a:moveTo>
                <a:lnTo>
                  <a:pt x="2319245" y="0"/>
                </a:lnTo>
                <a:lnTo>
                  <a:pt x="2319245" y="3397408"/>
                </a:lnTo>
                <a:lnTo>
                  <a:pt x="0" y="3397408"/>
                </a:lnTo>
                <a:lnTo>
                  <a:pt x="0" y="0"/>
                </a:lnTo>
                <a:close/>
              </a:path>
            </a:pathLst>
          </a:custGeom>
          <a:blipFill>
            <a:blip r:embed="rId4"/>
            <a:stretch>
              <a:fillRect l="-185101" t="-125652"/>
            </a:stretch>
          </a:blipFill>
        </p:spPr>
      </p:sp>
      <p:sp>
        <p:nvSpPr>
          <p:cNvPr id="4" name="Freeform 18">
            <a:extLst>
              <a:ext uri="{FF2B5EF4-FFF2-40B4-BE49-F238E27FC236}">
                <a16:creationId xmlns:a16="http://schemas.microsoft.com/office/drawing/2014/main" id="{30EFD76A-96EC-AC16-E2BB-F397C2419169}"/>
              </a:ext>
            </a:extLst>
          </p:cNvPr>
          <p:cNvSpPr/>
          <p:nvPr/>
        </p:nvSpPr>
        <p:spPr>
          <a:xfrm>
            <a:off x="12127781" y="7155765"/>
            <a:ext cx="2395392" cy="2247073"/>
          </a:xfrm>
          <a:custGeom>
            <a:avLst/>
            <a:gdLst/>
            <a:ahLst/>
            <a:cxnLst/>
            <a:rect l="l" t="t" r="r" b="b"/>
            <a:pathLst>
              <a:path w="1710728" h="1380700">
                <a:moveTo>
                  <a:pt x="0" y="0"/>
                </a:moveTo>
                <a:lnTo>
                  <a:pt x="1710728" y="0"/>
                </a:lnTo>
                <a:lnTo>
                  <a:pt x="1710728" y="1380700"/>
                </a:lnTo>
                <a:lnTo>
                  <a:pt x="0" y="1380700"/>
                </a:lnTo>
                <a:lnTo>
                  <a:pt x="0" y="0"/>
                </a:lnTo>
                <a:close/>
              </a:path>
            </a:pathLst>
          </a:custGeom>
          <a:blipFill>
            <a:blip r:embed="rId5"/>
            <a:stretch>
              <a:fillRect/>
            </a:stretch>
          </a:blipFill>
        </p:spPr>
      </p:sp>
    </p:spTree>
    <p:extLst>
      <p:ext uri="{BB962C8B-B14F-4D97-AF65-F5344CB8AC3E}">
        <p14:creationId xmlns:p14="http://schemas.microsoft.com/office/powerpoint/2010/main" val="15692205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2888" b="-12888"/>
            </a:stretch>
          </a:blipFill>
        </p:spPr>
      </p:sp>
      <p:pic>
        <p:nvPicPr>
          <p:cNvPr id="14" name="Picture 13">
            <a:extLst>
              <a:ext uri="{FF2B5EF4-FFF2-40B4-BE49-F238E27FC236}">
                <a16:creationId xmlns:a16="http://schemas.microsoft.com/office/drawing/2014/main" id="{ED09FE73-0060-82BD-9B04-D59FC7BEB8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8288000" cy="10286999"/>
          </a:xfrm>
          <a:prstGeom prst="rect">
            <a:avLst/>
          </a:prstGeom>
        </p:spPr>
      </p:pic>
    </p:spTree>
    <p:extLst>
      <p:ext uri="{BB962C8B-B14F-4D97-AF65-F5344CB8AC3E}">
        <p14:creationId xmlns:p14="http://schemas.microsoft.com/office/powerpoint/2010/main" val="36567536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1043</TotalTime>
  <Words>1234</Words>
  <Application>Microsoft Office PowerPoint</Application>
  <PresentationFormat>Custom</PresentationFormat>
  <Paragraphs>77</Paragraphs>
  <Slides>20</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Montserrat Classic Bold</vt:lpstr>
      <vt:lpstr>Arial</vt:lpstr>
      <vt:lpstr>Montserrat Classic</vt:lpstr>
      <vt:lpstr>Calibri</vt:lpstr>
      <vt:lpstr>Montserrat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Blue and Black Futuristic Illustrative Artificial Intelligence Project Presentation</dc:title>
  <cp:lastModifiedBy>Yousef Taha</cp:lastModifiedBy>
  <cp:revision>13</cp:revision>
  <dcterms:created xsi:type="dcterms:W3CDTF">2006-08-16T00:00:00Z</dcterms:created>
  <dcterms:modified xsi:type="dcterms:W3CDTF">2024-07-04T09:38:08Z</dcterms:modified>
  <dc:identifier>DAGIaPjizeU</dc:identifier>
</cp:coreProperties>
</file>