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18288000" cy="10287000"/>
  <p:notesSz cx="18288000" cy="10287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900" b="1" i="0">
                <a:solidFill>
                  <a:srgbClr val="040405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1" i="0">
                <a:solidFill>
                  <a:srgbClr val="040405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900" b="1" i="0">
                <a:solidFill>
                  <a:srgbClr val="040405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50" b="1" i="0">
                <a:solidFill>
                  <a:srgbClr val="040405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7999" cy="1028699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5328"/>
            <a:ext cx="18288635" cy="1661160"/>
          </a:xfrm>
          <a:custGeom>
            <a:avLst/>
            <a:gdLst/>
            <a:ahLst/>
            <a:cxnLst/>
            <a:rect l="l" t="t" r="r" b="b"/>
            <a:pathLst>
              <a:path w="18288635" h="1661160">
                <a:moveTo>
                  <a:pt x="18288093" y="1660784"/>
                </a:moveTo>
                <a:lnTo>
                  <a:pt x="0" y="1660784"/>
                </a:lnTo>
                <a:lnTo>
                  <a:pt x="0" y="0"/>
                </a:lnTo>
                <a:lnTo>
                  <a:pt x="18288093" y="0"/>
                </a:lnTo>
                <a:lnTo>
                  <a:pt x="18288093" y="1660784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900" b="1" i="0">
                <a:solidFill>
                  <a:srgbClr val="040405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DFAF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900" b="1" i="0">
                <a:solidFill>
                  <a:srgbClr val="040405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8287999" cy="102869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8804" y="-37284"/>
            <a:ext cx="10285359" cy="1595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900" b="1" i="0">
                <a:solidFill>
                  <a:srgbClr val="040405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60918" y="3082656"/>
            <a:ext cx="16598900" cy="5473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1" i="0">
                <a:solidFill>
                  <a:srgbClr val="040405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Relationship Id="rId3" Type="http://schemas.openxmlformats.org/officeDocument/2006/relationships/image" Target="../media/image3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jpg"/><Relationship Id="rId5" Type="http://schemas.openxmlformats.org/officeDocument/2006/relationships/image" Target="../media/image12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Relationship Id="rId9" Type="http://schemas.openxmlformats.org/officeDocument/2006/relationships/image" Target="../media/image22.png"/><Relationship Id="rId10" Type="http://schemas.openxmlformats.org/officeDocument/2006/relationships/image" Target="../media/image23.pn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image" Target="../media/image26.pn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27.jp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8" Type="http://schemas.openxmlformats.org/officeDocument/2006/relationships/image" Target="../media/image31.png"/><Relationship Id="rId9" Type="http://schemas.openxmlformats.org/officeDocument/2006/relationships/image" Target="../media/image32.png"/><Relationship Id="rId10" Type="http://schemas.openxmlformats.org/officeDocument/2006/relationships/image" Target="../media/image33.png"/><Relationship Id="rId11" Type="http://schemas.openxmlformats.org/officeDocument/2006/relationships/image" Target="../media/image34.png"/><Relationship Id="rId12" Type="http://schemas.openxmlformats.org/officeDocument/2006/relationships/image" Target="../media/image35.png"/><Relationship Id="rId13" Type="http://schemas.openxmlformats.org/officeDocument/2006/relationships/image" Target="../media/image36.png"/><Relationship Id="rId14" Type="http://schemas.openxmlformats.org/officeDocument/2006/relationships/image" Target="../media/image37.png"/><Relationship Id="rId15" Type="http://schemas.openxmlformats.org/officeDocument/2006/relationships/image" Target="../media/image38.png"/><Relationship Id="rId16" Type="http://schemas.openxmlformats.org/officeDocument/2006/relationships/image" Target="../media/image39.png"/><Relationship Id="rId17" Type="http://schemas.openxmlformats.org/officeDocument/2006/relationships/image" Target="../media/image40.png"/><Relationship Id="rId18" Type="http://schemas.openxmlformats.org/officeDocument/2006/relationships/image" Target="../media/image41.png"/><Relationship Id="rId19" Type="http://schemas.openxmlformats.org/officeDocument/2006/relationships/image" Target="../media/image42.png"/><Relationship Id="rId20" Type="http://schemas.openxmlformats.org/officeDocument/2006/relationships/image" Target="../media/image43.png"/><Relationship Id="rId21" Type="http://schemas.openxmlformats.org/officeDocument/2006/relationships/image" Target="../media/image44.png"/><Relationship Id="rId22" Type="http://schemas.openxmlformats.org/officeDocument/2006/relationships/image" Target="../media/image45.png"/><Relationship Id="rId23" Type="http://schemas.openxmlformats.org/officeDocument/2006/relationships/image" Target="../media/image46.png"/><Relationship Id="rId24" Type="http://schemas.openxmlformats.org/officeDocument/2006/relationships/image" Target="../media/image47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227773" y="0"/>
            <a:ext cx="15019655" cy="10287000"/>
          </a:xfrm>
          <a:custGeom>
            <a:avLst/>
            <a:gdLst/>
            <a:ahLst/>
            <a:cxnLst/>
            <a:rect l="l" t="t" r="r" b="b"/>
            <a:pathLst>
              <a:path w="15019655" h="10287000">
                <a:moveTo>
                  <a:pt x="0" y="10286999"/>
                </a:moveTo>
                <a:lnTo>
                  <a:pt x="15019106" y="10286999"/>
                </a:lnTo>
                <a:lnTo>
                  <a:pt x="15019106" y="0"/>
                </a:lnTo>
                <a:lnTo>
                  <a:pt x="0" y="0"/>
                </a:lnTo>
                <a:lnTo>
                  <a:pt x="0" y="10286999"/>
                </a:lnTo>
                <a:close/>
              </a:path>
            </a:pathLst>
          </a:custGeom>
          <a:solidFill>
            <a:srgbClr val="FDFAFA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16246879" y="-1"/>
            <a:ext cx="2041525" cy="10287000"/>
            <a:chOff x="16246879" y="-1"/>
            <a:chExt cx="2041525" cy="10287000"/>
          </a:xfrm>
        </p:grpSpPr>
        <p:sp>
          <p:nvSpPr>
            <p:cNvPr id="4" name="object 4" descr=""/>
            <p:cNvSpPr/>
            <p:nvPr/>
          </p:nvSpPr>
          <p:spPr>
            <a:xfrm>
              <a:off x="17806857" y="0"/>
              <a:ext cx="481330" cy="10287000"/>
            </a:xfrm>
            <a:custGeom>
              <a:avLst/>
              <a:gdLst/>
              <a:ahLst/>
              <a:cxnLst/>
              <a:rect l="l" t="t" r="r" b="b"/>
              <a:pathLst>
                <a:path w="481330" h="10287000">
                  <a:moveTo>
                    <a:pt x="0" y="10286999"/>
                  </a:moveTo>
                  <a:lnTo>
                    <a:pt x="481141" y="10286999"/>
                  </a:lnTo>
                  <a:lnTo>
                    <a:pt x="481141" y="0"/>
                  </a:lnTo>
                  <a:lnTo>
                    <a:pt x="0" y="0"/>
                  </a:lnTo>
                  <a:lnTo>
                    <a:pt x="0" y="10286999"/>
                  </a:lnTo>
                  <a:close/>
                </a:path>
              </a:pathLst>
            </a:custGeom>
            <a:solidFill>
              <a:srgbClr val="FDFAF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6246879" y="-1"/>
              <a:ext cx="1560195" cy="10287000"/>
            </a:xfrm>
            <a:custGeom>
              <a:avLst/>
              <a:gdLst/>
              <a:ahLst/>
              <a:cxnLst/>
              <a:rect l="l" t="t" r="r" b="b"/>
              <a:pathLst>
                <a:path w="1560194" h="10287000">
                  <a:moveTo>
                    <a:pt x="1559977" y="10287000"/>
                  </a:moveTo>
                  <a:lnTo>
                    <a:pt x="0" y="10287000"/>
                  </a:lnTo>
                  <a:lnTo>
                    <a:pt x="0" y="0"/>
                  </a:lnTo>
                  <a:lnTo>
                    <a:pt x="1559977" y="0"/>
                  </a:lnTo>
                  <a:lnTo>
                    <a:pt x="1559977" y="10287000"/>
                  </a:lnTo>
                  <a:close/>
                </a:path>
              </a:pathLst>
            </a:custGeom>
            <a:solidFill>
              <a:srgbClr val="1B573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923100" y="8206751"/>
              <a:ext cx="1318036" cy="2077365"/>
            </a:xfrm>
            <a:prstGeom prst="rect">
              <a:avLst/>
            </a:prstGeom>
          </p:spPr>
        </p:pic>
      </p:grpSp>
      <p:grpSp>
        <p:nvGrpSpPr>
          <p:cNvPr id="7" name="object 7" descr=""/>
          <p:cNvGrpSpPr/>
          <p:nvPr/>
        </p:nvGrpSpPr>
        <p:grpSpPr>
          <a:xfrm>
            <a:off x="0" y="0"/>
            <a:ext cx="1338580" cy="10287000"/>
            <a:chOff x="0" y="0"/>
            <a:chExt cx="1338580" cy="10287000"/>
          </a:xfrm>
        </p:grpSpPr>
        <p:sp>
          <p:nvSpPr>
            <p:cNvPr id="8" name="object 8" descr=""/>
            <p:cNvSpPr/>
            <p:nvPr/>
          </p:nvSpPr>
          <p:spPr>
            <a:xfrm>
              <a:off x="0" y="0"/>
              <a:ext cx="1228090" cy="10287000"/>
            </a:xfrm>
            <a:custGeom>
              <a:avLst/>
              <a:gdLst/>
              <a:ahLst/>
              <a:cxnLst/>
              <a:rect l="l" t="t" r="r" b="b"/>
              <a:pathLst>
                <a:path w="1228090" h="10287000">
                  <a:moveTo>
                    <a:pt x="1227773" y="10287000"/>
                  </a:moveTo>
                  <a:lnTo>
                    <a:pt x="0" y="10287000"/>
                  </a:lnTo>
                  <a:lnTo>
                    <a:pt x="0" y="0"/>
                  </a:lnTo>
                  <a:lnTo>
                    <a:pt x="1227773" y="0"/>
                  </a:lnTo>
                  <a:lnTo>
                    <a:pt x="1227773" y="10287000"/>
                  </a:lnTo>
                  <a:close/>
                </a:path>
              </a:pathLst>
            </a:custGeom>
            <a:solidFill>
              <a:srgbClr val="1B573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1227773" y="4163621"/>
              <a:ext cx="110489" cy="2819400"/>
            </a:xfrm>
            <a:custGeom>
              <a:avLst/>
              <a:gdLst/>
              <a:ahLst/>
              <a:cxnLst/>
              <a:rect l="l" t="t" r="r" b="b"/>
              <a:pathLst>
                <a:path w="110490" h="2819400">
                  <a:moveTo>
                    <a:pt x="110236" y="2819206"/>
                  </a:moveTo>
                  <a:lnTo>
                    <a:pt x="0" y="2819206"/>
                  </a:lnTo>
                  <a:lnTo>
                    <a:pt x="0" y="0"/>
                  </a:lnTo>
                  <a:lnTo>
                    <a:pt x="110236" y="0"/>
                  </a:lnTo>
                  <a:lnTo>
                    <a:pt x="110236" y="281920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18959" y="195491"/>
              <a:ext cx="904875" cy="1678305"/>
            </a:xfrm>
            <a:custGeom>
              <a:avLst/>
              <a:gdLst/>
              <a:ahLst/>
              <a:cxnLst/>
              <a:rect l="l" t="t" r="r" b="b"/>
              <a:pathLst>
                <a:path w="904875" h="1678305">
                  <a:moveTo>
                    <a:pt x="44445" y="78210"/>
                  </a:moveTo>
                  <a:lnTo>
                    <a:pt x="34084" y="78210"/>
                  </a:lnTo>
                  <a:lnTo>
                    <a:pt x="29101" y="77218"/>
                  </a:lnTo>
                  <a:lnTo>
                    <a:pt x="1190" y="49308"/>
                  </a:lnTo>
                  <a:lnTo>
                    <a:pt x="199" y="44325"/>
                  </a:lnTo>
                  <a:lnTo>
                    <a:pt x="203" y="33947"/>
                  </a:lnTo>
                  <a:lnTo>
                    <a:pt x="29331" y="1024"/>
                  </a:lnTo>
                  <a:lnTo>
                    <a:pt x="34218" y="52"/>
                  </a:lnTo>
                  <a:lnTo>
                    <a:pt x="44263" y="52"/>
                  </a:lnTo>
                  <a:lnTo>
                    <a:pt x="77332" y="28948"/>
                  </a:lnTo>
                  <a:lnTo>
                    <a:pt x="78330" y="33947"/>
                  </a:lnTo>
                  <a:lnTo>
                    <a:pt x="78330" y="44325"/>
                  </a:lnTo>
                  <a:lnTo>
                    <a:pt x="49428" y="77218"/>
                  </a:lnTo>
                  <a:lnTo>
                    <a:pt x="44445" y="78210"/>
                  </a:lnTo>
                  <a:close/>
                </a:path>
                <a:path w="904875" h="1678305">
                  <a:moveTo>
                    <a:pt x="457677" y="78210"/>
                  </a:moveTo>
                  <a:lnTo>
                    <a:pt x="447316" y="78210"/>
                  </a:lnTo>
                  <a:lnTo>
                    <a:pt x="442333" y="77218"/>
                  </a:lnTo>
                  <a:lnTo>
                    <a:pt x="414423" y="49308"/>
                  </a:lnTo>
                  <a:lnTo>
                    <a:pt x="413431" y="44325"/>
                  </a:lnTo>
                  <a:lnTo>
                    <a:pt x="413435" y="33947"/>
                  </a:lnTo>
                  <a:lnTo>
                    <a:pt x="442563" y="1024"/>
                  </a:lnTo>
                  <a:lnTo>
                    <a:pt x="447450" y="52"/>
                  </a:lnTo>
                  <a:lnTo>
                    <a:pt x="457495" y="52"/>
                  </a:lnTo>
                  <a:lnTo>
                    <a:pt x="490565" y="28948"/>
                  </a:lnTo>
                  <a:lnTo>
                    <a:pt x="491562" y="33947"/>
                  </a:lnTo>
                  <a:lnTo>
                    <a:pt x="491562" y="44325"/>
                  </a:lnTo>
                  <a:lnTo>
                    <a:pt x="462660" y="77218"/>
                  </a:lnTo>
                  <a:lnTo>
                    <a:pt x="457677" y="78210"/>
                  </a:lnTo>
                  <a:close/>
                </a:path>
                <a:path w="904875" h="1678305">
                  <a:moveTo>
                    <a:pt x="870455" y="78159"/>
                  </a:moveTo>
                  <a:lnTo>
                    <a:pt x="859603" y="78159"/>
                  </a:lnTo>
                  <a:lnTo>
                    <a:pt x="854619" y="77121"/>
                  </a:lnTo>
                  <a:lnTo>
                    <a:pt x="826942" y="48869"/>
                  </a:lnTo>
                  <a:lnTo>
                    <a:pt x="826130" y="33481"/>
                  </a:lnTo>
                  <a:lnTo>
                    <a:pt x="827185" y="28500"/>
                  </a:lnTo>
                  <a:lnTo>
                    <a:pt x="855530" y="918"/>
                  </a:lnTo>
                  <a:lnTo>
                    <a:pt x="860538" y="0"/>
                  </a:lnTo>
                  <a:lnTo>
                    <a:pt x="870060" y="0"/>
                  </a:lnTo>
                  <a:lnTo>
                    <a:pt x="903263" y="29208"/>
                  </a:lnTo>
                  <a:lnTo>
                    <a:pt x="904223" y="34181"/>
                  </a:lnTo>
                  <a:lnTo>
                    <a:pt x="904168" y="44536"/>
                  </a:lnTo>
                  <a:lnTo>
                    <a:pt x="874988" y="77296"/>
                  </a:lnTo>
                  <a:lnTo>
                    <a:pt x="870455" y="78159"/>
                  </a:lnTo>
                  <a:close/>
                </a:path>
                <a:path w="904875" h="1678305">
                  <a:moveTo>
                    <a:pt x="44315" y="478345"/>
                  </a:moveTo>
                  <a:lnTo>
                    <a:pt x="33859" y="478345"/>
                  </a:lnTo>
                  <a:lnTo>
                    <a:pt x="28877" y="477344"/>
                  </a:lnTo>
                  <a:lnTo>
                    <a:pt x="1001" y="449490"/>
                  </a:lnTo>
                  <a:lnTo>
                    <a:pt x="4" y="444505"/>
                  </a:lnTo>
                  <a:lnTo>
                    <a:pt x="20" y="434017"/>
                  </a:lnTo>
                  <a:lnTo>
                    <a:pt x="28917" y="401211"/>
                  </a:lnTo>
                  <a:lnTo>
                    <a:pt x="33881" y="400223"/>
                  </a:lnTo>
                  <a:lnTo>
                    <a:pt x="44237" y="400223"/>
                  </a:lnTo>
                  <a:lnTo>
                    <a:pt x="77116" y="429044"/>
                  </a:lnTo>
                  <a:lnTo>
                    <a:pt x="78117" y="434017"/>
                  </a:lnTo>
                  <a:lnTo>
                    <a:pt x="78117" y="444505"/>
                  </a:lnTo>
                  <a:lnTo>
                    <a:pt x="49299" y="477344"/>
                  </a:lnTo>
                  <a:lnTo>
                    <a:pt x="44315" y="478345"/>
                  </a:lnTo>
                  <a:close/>
                </a:path>
                <a:path w="904875" h="1678305">
                  <a:moveTo>
                    <a:pt x="457547" y="478345"/>
                  </a:moveTo>
                  <a:lnTo>
                    <a:pt x="447091" y="478345"/>
                  </a:lnTo>
                  <a:lnTo>
                    <a:pt x="442109" y="477344"/>
                  </a:lnTo>
                  <a:lnTo>
                    <a:pt x="414233" y="449490"/>
                  </a:lnTo>
                  <a:lnTo>
                    <a:pt x="413237" y="444505"/>
                  </a:lnTo>
                  <a:lnTo>
                    <a:pt x="413252" y="434017"/>
                  </a:lnTo>
                  <a:lnTo>
                    <a:pt x="442150" y="401211"/>
                  </a:lnTo>
                  <a:lnTo>
                    <a:pt x="447114" y="400223"/>
                  </a:lnTo>
                  <a:lnTo>
                    <a:pt x="457469" y="400223"/>
                  </a:lnTo>
                  <a:lnTo>
                    <a:pt x="490349" y="429044"/>
                  </a:lnTo>
                  <a:lnTo>
                    <a:pt x="491350" y="444505"/>
                  </a:lnTo>
                  <a:lnTo>
                    <a:pt x="490396" y="449360"/>
                  </a:lnTo>
                  <a:lnTo>
                    <a:pt x="462532" y="477344"/>
                  </a:lnTo>
                  <a:lnTo>
                    <a:pt x="457547" y="478345"/>
                  </a:lnTo>
                  <a:close/>
                </a:path>
                <a:path w="904875" h="1678305">
                  <a:moveTo>
                    <a:pt x="870476" y="478296"/>
                  </a:moveTo>
                  <a:lnTo>
                    <a:pt x="859552" y="478296"/>
                  </a:lnTo>
                  <a:lnTo>
                    <a:pt x="854579" y="477254"/>
                  </a:lnTo>
                  <a:lnTo>
                    <a:pt x="826956" y="449060"/>
                  </a:lnTo>
                  <a:lnTo>
                    <a:pt x="826122" y="433707"/>
                  </a:lnTo>
                  <a:lnTo>
                    <a:pt x="827164" y="428735"/>
                  </a:lnTo>
                  <a:lnTo>
                    <a:pt x="855357" y="401111"/>
                  </a:lnTo>
                  <a:lnTo>
                    <a:pt x="860350" y="400170"/>
                  </a:lnTo>
                  <a:lnTo>
                    <a:pt x="870207" y="400170"/>
                  </a:lnTo>
                  <a:lnTo>
                    <a:pt x="903308" y="429514"/>
                  </a:lnTo>
                  <a:lnTo>
                    <a:pt x="904249" y="434508"/>
                  </a:lnTo>
                  <a:lnTo>
                    <a:pt x="904142" y="444868"/>
                  </a:lnTo>
                  <a:lnTo>
                    <a:pt x="874905" y="477462"/>
                  </a:lnTo>
                  <a:lnTo>
                    <a:pt x="870476" y="478296"/>
                  </a:lnTo>
                  <a:close/>
                </a:path>
                <a:path w="904875" h="1678305">
                  <a:moveTo>
                    <a:pt x="44245" y="877998"/>
                  </a:moveTo>
                  <a:lnTo>
                    <a:pt x="33884" y="877998"/>
                  </a:lnTo>
                  <a:lnTo>
                    <a:pt x="28901" y="877007"/>
                  </a:lnTo>
                  <a:lnTo>
                    <a:pt x="991" y="849096"/>
                  </a:lnTo>
                  <a:lnTo>
                    <a:pt x="0" y="844113"/>
                  </a:lnTo>
                  <a:lnTo>
                    <a:pt x="0" y="833753"/>
                  </a:lnTo>
                  <a:lnTo>
                    <a:pt x="28901" y="800859"/>
                  </a:lnTo>
                  <a:lnTo>
                    <a:pt x="33884" y="799868"/>
                  </a:lnTo>
                  <a:lnTo>
                    <a:pt x="39065" y="799868"/>
                  </a:lnTo>
                  <a:lnTo>
                    <a:pt x="39065" y="800067"/>
                  </a:lnTo>
                  <a:lnTo>
                    <a:pt x="44228" y="800067"/>
                  </a:lnTo>
                  <a:lnTo>
                    <a:pt x="77077" y="828769"/>
                  </a:lnTo>
                  <a:lnTo>
                    <a:pt x="78130" y="844113"/>
                  </a:lnTo>
                  <a:lnTo>
                    <a:pt x="77138" y="849096"/>
                  </a:lnTo>
                  <a:lnTo>
                    <a:pt x="49229" y="877007"/>
                  </a:lnTo>
                  <a:lnTo>
                    <a:pt x="44245" y="877998"/>
                  </a:lnTo>
                  <a:close/>
                </a:path>
                <a:path w="904875" h="1678305">
                  <a:moveTo>
                    <a:pt x="457477" y="877998"/>
                  </a:moveTo>
                  <a:lnTo>
                    <a:pt x="447117" y="877998"/>
                  </a:lnTo>
                  <a:lnTo>
                    <a:pt x="442133" y="877007"/>
                  </a:lnTo>
                  <a:lnTo>
                    <a:pt x="414223" y="849096"/>
                  </a:lnTo>
                  <a:lnTo>
                    <a:pt x="413232" y="844113"/>
                  </a:lnTo>
                  <a:lnTo>
                    <a:pt x="413232" y="833753"/>
                  </a:lnTo>
                  <a:lnTo>
                    <a:pt x="442133" y="800859"/>
                  </a:lnTo>
                  <a:lnTo>
                    <a:pt x="447117" y="799868"/>
                  </a:lnTo>
                  <a:lnTo>
                    <a:pt x="452297" y="799868"/>
                  </a:lnTo>
                  <a:lnTo>
                    <a:pt x="452297" y="800067"/>
                  </a:lnTo>
                  <a:lnTo>
                    <a:pt x="457460" y="800067"/>
                  </a:lnTo>
                  <a:lnTo>
                    <a:pt x="490310" y="828769"/>
                  </a:lnTo>
                  <a:lnTo>
                    <a:pt x="491362" y="844113"/>
                  </a:lnTo>
                  <a:lnTo>
                    <a:pt x="490371" y="849096"/>
                  </a:lnTo>
                  <a:lnTo>
                    <a:pt x="462460" y="877007"/>
                  </a:lnTo>
                  <a:lnTo>
                    <a:pt x="457477" y="877998"/>
                  </a:lnTo>
                  <a:close/>
                </a:path>
                <a:path w="904875" h="1678305">
                  <a:moveTo>
                    <a:pt x="870476" y="877941"/>
                  </a:moveTo>
                  <a:lnTo>
                    <a:pt x="859552" y="877941"/>
                  </a:lnTo>
                  <a:lnTo>
                    <a:pt x="854579" y="876899"/>
                  </a:lnTo>
                  <a:lnTo>
                    <a:pt x="826956" y="848705"/>
                  </a:lnTo>
                  <a:lnTo>
                    <a:pt x="826122" y="833352"/>
                  </a:lnTo>
                  <a:lnTo>
                    <a:pt x="827164" y="828379"/>
                  </a:lnTo>
                  <a:lnTo>
                    <a:pt x="855357" y="800755"/>
                  </a:lnTo>
                  <a:lnTo>
                    <a:pt x="860350" y="799815"/>
                  </a:lnTo>
                  <a:lnTo>
                    <a:pt x="865530" y="799815"/>
                  </a:lnTo>
                  <a:lnTo>
                    <a:pt x="865530" y="800068"/>
                  </a:lnTo>
                  <a:lnTo>
                    <a:pt x="870440" y="800068"/>
                  </a:lnTo>
                  <a:lnTo>
                    <a:pt x="903263" y="829196"/>
                  </a:lnTo>
                  <a:lnTo>
                    <a:pt x="904222" y="834169"/>
                  </a:lnTo>
                  <a:lnTo>
                    <a:pt x="904142" y="844512"/>
                  </a:lnTo>
                  <a:lnTo>
                    <a:pt x="874905" y="877107"/>
                  </a:lnTo>
                  <a:lnTo>
                    <a:pt x="870476" y="877941"/>
                  </a:lnTo>
                  <a:close/>
                </a:path>
                <a:path w="904875" h="1678305">
                  <a:moveTo>
                    <a:pt x="44315" y="1278134"/>
                  </a:moveTo>
                  <a:lnTo>
                    <a:pt x="33859" y="1278134"/>
                  </a:lnTo>
                  <a:lnTo>
                    <a:pt x="28877" y="1277133"/>
                  </a:lnTo>
                  <a:lnTo>
                    <a:pt x="1001" y="1249279"/>
                  </a:lnTo>
                  <a:lnTo>
                    <a:pt x="5" y="1244294"/>
                  </a:lnTo>
                  <a:lnTo>
                    <a:pt x="20" y="1233806"/>
                  </a:lnTo>
                  <a:lnTo>
                    <a:pt x="28917" y="1201000"/>
                  </a:lnTo>
                  <a:lnTo>
                    <a:pt x="33882" y="1200012"/>
                  </a:lnTo>
                  <a:lnTo>
                    <a:pt x="44237" y="1200012"/>
                  </a:lnTo>
                  <a:lnTo>
                    <a:pt x="77116" y="1228833"/>
                  </a:lnTo>
                  <a:lnTo>
                    <a:pt x="78117" y="1233806"/>
                  </a:lnTo>
                  <a:lnTo>
                    <a:pt x="78117" y="1244294"/>
                  </a:lnTo>
                  <a:lnTo>
                    <a:pt x="49299" y="1277133"/>
                  </a:lnTo>
                  <a:lnTo>
                    <a:pt x="44315" y="1278134"/>
                  </a:lnTo>
                  <a:close/>
                </a:path>
                <a:path w="904875" h="1678305">
                  <a:moveTo>
                    <a:pt x="457547" y="1278134"/>
                  </a:moveTo>
                  <a:lnTo>
                    <a:pt x="447091" y="1278134"/>
                  </a:lnTo>
                  <a:lnTo>
                    <a:pt x="442109" y="1277133"/>
                  </a:lnTo>
                  <a:lnTo>
                    <a:pt x="414233" y="1249279"/>
                  </a:lnTo>
                  <a:lnTo>
                    <a:pt x="413237" y="1244294"/>
                  </a:lnTo>
                  <a:lnTo>
                    <a:pt x="413252" y="1233806"/>
                  </a:lnTo>
                  <a:lnTo>
                    <a:pt x="442152" y="1201000"/>
                  </a:lnTo>
                  <a:lnTo>
                    <a:pt x="447115" y="1200012"/>
                  </a:lnTo>
                  <a:lnTo>
                    <a:pt x="457469" y="1200012"/>
                  </a:lnTo>
                  <a:lnTo>
                    <a:pt x="490349" y="1228833"/>
                  </a:lnTo>
                  <a:lnTo>
                    <a:pt x="491350" y="1244294"/>
                  </a:lnTo>
                  <a:lnTo>
                    <a:pt x="490396" y="1249149"/>
                  </a:lnTo>
                  <a:lnTo>
                    <a:pt x="462532" y="1277133"/>
                  </a:lnTo>
                  <a:lnTo>
                    <a:pt x="457547" y="1278134"/>
                  </a:lnTo>
                  <a:close/>
                </a:path>
                <a:path w="904875" h="1678305">
                  <a:moveTo>
                    <a:pt x="870349" y="1278131"/>
                  </a:moveTo>
                  <a:lnTo>
                    <a:pt x="859868" y="1278131"/>
                  </a:lnTo>
                  <a:lnTo>
                    <a:pt x="854874" y="1277126"/>
                  </a:lnTo>
                  <a:lnTo>
                    <a:pt x="827055" y="1249170"/>
                  </a:lnTo>
                  <a:lnTo>
                    <a:pt x="826061" y="1244172"/>
                  </a:lnTo>
                  <a:lnTo>
                    <a:pt x="826096" y="1233647"/>
                  </a:lnTo>
                  <a:lnTo>
                    <a:pt x="855329" y="1200904"/>
                  </a:lnTo>
                  <a:lnTo>
                    <a:pt x="860335" y="1199959"/>
                  </a:lnTo>
                  <a:lnTo>
                    <a:pt x="870159" y="1199959"/>
                  </a:lnTo>
                  <a:lnTo>
                    <a:pt x="903095" y="1228657"/>
                  </a:lnTo>
                  <a:lnTo>
                    <a:pt x="904208" y="1244172"/>
                  </a:lnTo>
                  <a:lnTo>
                    <a:pt x="903251" y="1249038"/>
                  </a:lnTo>
                  <a:lnTo>
                    <a:pt x="875341" y="1277126"/>
                  </a:lnTo>
                  <a:lnTo>
                    <a:pt x="870349" y="1278131"/>
                  </a:lnTo>
                  <a:close/>
                </a:path>
                <a:path w="904875" h="1678305">
                  <a:moveTo>
                    <a:pt x="44245" y="1677787"/>
                  </a:moveTo>
                  <a:lnTo>
                    <a:pt x="33884" y="1677787"/>
                  </a:lnTo>
                  <a:lnTo>
                    <a:pt x="28901" y="1676796"/>
                  </a:lnTo>
                  <a:lnTo>
                    <a:pt x="991" y="1648885"/>
                  </a:lnTo>
                  <a:lnTo>
                    <a:pt x="0" y="1643902"/>
                  </a:lnTo>
                  <a:lnTo>
                    <a:pt x="0" y="1633541"/>
                  </a:lnTo>
                  <a:lnTo>
                    <a:pt x="28901" y="1600648"/>
                  </a:lnTo>
                  <a:lnTo>
                    <a:pt x="33884" y="1599656"/>
                  </a:lnTo>
                  <a:lnTo>
                    <a:pt x="39065" y="1599656"/>
                  </a:lnTo>
                  <a:lnTo>
                    <a:pt x="39065" y="1599856"/>
                  </a:lnTo>
                  <a:lnTo>
                    <a:pt x="44228" y="1599856"/>
                  </a:lnTo>
                  <a:lnTo>
                    <a:pt x="77078" y="1628558"/>
                  </a:lnTo>
                  <a:lnTo>
                    <a:pt x="78130" y="1643902"/>
                  </a:lnTo>
                  <a:lnTo>
                    <a:pt x="77138" y="1648885"/>
                  </a:lnTo>
                  <a:lnTo>
                    <a:pt x="49229" y="1676796"/>
                  </a:lnTo>
                  <a:lnTo>
                    <a:pt x="44245" y="1677787"/>
                  </a:lnTo>
                  <a:close/>
                </a:path>
                <a:path w="904875" h="1678305">
                  <a:moveTo>
                    <a:pt x="457477" y="1677787"/>
                  </a:moveTo>
                  <a:lnTo>
                    <a:pt x="447117" y="1677787"/>
                  </a:lnTo>
                  <a:lnTo>
                    <a:pt x="442133" y="1676796"/>
                  </a:lnTo>
                  <a:lnTo>
                    <a:pt x="414223" y="1648885"/>
                  </a:lnTo>
                  <a:lnTo>
                    <a:pt x="413232" y="1643902"/>
                  </a:lnTo>
                  <a:lnTo>
                    <a:pt x="413232" y="1633541"/>
                  </a:lnTo>
                  <a:lnTo>
                    <a:pt x="442133" y="1600647"/>
                  </a:lnTo>
                  <a:lnTo>
                    <a:pt x="447117" y="1599656"/>
                  </a:lnTo>
                  <a:lnTo>
                    <a:pt x="452297" y="1599656"/>
                  </a:lnTo>
                  <a:lnTo>
                    <a:pt x="452297" y="1599856"/>
                  </a:lnTo>
                  <a:lnTo>
                    <a:pt x="457460" y="1599856"/>
                  </a:lnTo>
                  <a:lnTo>
                    <a:pt x="490310" y="1628558"/>
                  </a:lnTo>
                  <a:lnTo>
                    <a:pt x="491362" y="1643902"/>
                  </a:lnTo>
                  <a:lnTo>
                    <a:pt x="490371" y="1648885"/>
                  </a:lnTo>
                  <a:lnTo>
                    <a:pt x="462460" y="1676796"/>
                  </a:lnTo>
                  <a:lnTo>
                    <a:pt x="457477" y="1677787"/>
                  </a:lnTo>
                  <a:close/>
                </a:path>
                <a:path w="904875" h="1678305">
                  <a:moveTo>
                    <a:pt x="870349" y="1677776"/>
                  </a:moveTo>
                  <a:lnTo>
                    <a:pt x="859868" y="1677776"/>
                  </a:lnTo>
                  <a:lnTo>
                    <a:pt x="854874" y="1676771"/>
                  </a:lnTo>
                  <a:lnTo>
                    <a:pt x="827055" y="1648815"/>
                  </a:lnTo>
                  <a:lnTo>
                    <a:pt x="827001" y="1648683"/>
                  </a:lnTo>
                  <a:lnTo>
                    <a:pt x="826061" y="1643816"/>
                  </a:lnTo>
                  <a:lnTo>
                    <a:pt x="826096" y="1633292"/>
                  </a:lnTo>
                  <a:lnTo>
                    <a:pt x="827066" y="1628580"/>
                  </a:lnTo>
                  <a:lnTo>
                    <a:pt x="855329" y="1600549"/>
                  </a:lnTo>
                  <a:lnTo>
                    <a:pt x="860335" y="1599603"/>
                  </a:lnTo>
                  <a:lnTo>
                    <a:pt x="865530" y="1599603"/>
                  </a:lnTo>
                  <a:lnTo>
                    <a:pt x="865530" y="1599856"/>
                  </a:lnTo>
                  <a:lnTo>
                    <a:pt x="870397" y="1599856"/>
                  </a:lnTo>
                  <a:lnTo>
                    <a:pt x="903033" y="1628302"/>
                  </a:lnTo>
                  <a:lnTo>
                    <a:pt x="904208" y="1643816"/>
                  </a:lnTo>
                  <a:lnTo>
                    <a:pt x="903251" y="1648683"/>
                  </a:lnTo>
                  <a:lnTo>
                    <a:pt x="875341" y="1676771"/>
                  </a:lnTo>
                  <a:lnTo>
                    <a:pt x="870349" y="1677776"/>
                  </a:lnTo>
                  <a:close/>
                </a:path>
              </a:pathLst>
            </a:custGeom>
            <a:solidFill>
              <a:srgbClr val="FDFAFA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1" name="object 11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318777" y="95941"/>
            <a:ext cx="2838449" cy="2495549"/>
          </a:xfrm>
          <a:prstGeom prst="rect">
            <a:avLst/>
          </a:prstGeom>
        </p:spPr>
      </p:pic>
      <p:sp>
        <p:nvSpPr>
          <p:cNvPr id="12" name="object 12" descr=""/>
          <p:cNvSpPr txBox="1"/>
          <p:nvPr/>
        </p:nvSpPr>
        <p:spPr>
          <a:xfrm>
            <a:off x="5095332" y="2502559"/>
            <a:ext cx="7172959" cy="145415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ctr" marL="836930" marR="829310">
              <a:lnSpc>
                <a:spcPct val="117900"/>
              </a:lnSpc>
              <a:spcBef>
                <a:spcPts val="90"/>
              </a:spcBef>
            </a:pPr>
            <a:r>
              <a:rPr dirty="0" sz="2650" spc="65" b="1">
                <a:solidFill>
                  <a:srgbClr val="1B5738"/>
                </a:solidFill>
                <a:latin typeface="Tahoma"/>
                <a:cs typeface="Tahoma"/>
              </a:rPr>
              <a:t>An</a:t>
            </a:r>
            <a:r>
              <a:rPr dirty="0" sz="2650" spc="200" b="1">
                <a:solidFill>
                  <a:srgbClr val="1B5738"/>
                </a:solidFill>
                <a:latin typeface="Tahoma"/>
                <a:cs typeface="Tahoma"/>
              </a:rPr>
              <a:t> </a:t>
            </a:r>
            <a:r>
              <a:rPr dirty="0" sz="2650" b="1">
                <a:solidFill>
                  <a:srgbClr val="1B5738"/>
                </a:solidFill>
                <a:latin typeface="Tahoma"/>
                <a:cs typeface="Tahoma"/>
              </a:rPr>
              <a:t>Najah</a:t>
            </a:r>
            <a:r>
              <a:rPr dirty="0" sz="2650" spc="215" b="1">
                <a:solidFill>
                  <a:srgbClr val="1B5738"/>
                </a:solidFill>
                <a:latin typeface="Tahoma"/>
                <a:cs typeface="Tahoma"/>
              </a:rPr>
              <a:t> </a:t>
            </a:r>
            <a:r>
              <a:rPr dirty="0" sz="2650" b="1">
                <a:solidFill>
                  <a:srgbClr val="1B5738"/>
                </a:solidFill>
                <a:latin typeface="Tahoma"/>
                <a:cs typeface="Tahoma"/>
              </a:rPr>
              <a:t>-</a:t>
            </a:r>
            <a:r>
              <a:rPr dirty="0" sz="2650" spc="210" b="1">
                <a:solidFill>
                  <a:srgbClr val="1B5738"/>
                </a:solidFill>
                <a:latin typeface="Tahoma"/>
                <a:cs typeface="Tahoma"/>
              </a:rPr>
              <a:t> </a:t>
            </a:r>
            <a:r>
              <a:rPr dirty="0" sz="2650" spc="90" b="1">
                <a:solidFill>
                  <a:srgbClr val="1B5738"/>
                </a:solidFill>
                <a:latin typeface="Tahoma"/>
                <a:cs typeface="Tahoma"/>
              </a:rPr>
              <a:t>National</a:t>
            </a:r>
            <a:r>
              <a:rPr dirty="0" sz="2650" spc="215" b="1">
                <a:solidFill>
                  <a:srgbClr val="1B5738"/>
                </a:solidFill>
                <a:latin typeface="Tahoma"/>
                <a:cs typeface="Tahoma"/>
              </a:rPr>
              <a:t> </a:t>
            </a:r>
            <a:r>
              <a:rPr dirty="0" sz="2650" spc="80" b="1">
                <a:solidFill>
                  <a:srgbClr val="1B5738"/>
                </a:solidFill>
                <a:latin typeface="Tahoma"/>
                <a:cs typeface="Tahoma"/>
              </a:rPr>
              <a:t>University </a:t>
            </a:r>
            <a:r>
              <a:rPr dirty="0" sz="2650" spc="135" b="1">
                <a:solidFill>
                  <a:srgbClr val="1B5738"/>
                </a:solidFill>
                <a:latin typeface="Tahoma"/>
                <a:cs typeface="Tahoma"/>
              </a:rPr>
              <a:t>Faculty</a:t>
            </a:r>
            <a:r>
              <a:rPr dirty="0" sz="2650" spc="204" b="1">
                <a:solidFill>
                  <a:srgbClr val="1B5738"/>
                </a:solidFill>
                <a:latin typeface="Tahoma"/>
                <a:cs typeface="Tahoma"/>
              </a:rPr>
              <a:t> </a:t>
            </a:r>
            <a:r>
              <a:rPr dirty="0" sz="2650" spc="105" b="1">
                <a:solidFill>
                  <a:srgbClr val="1B5738"/>
                </a:solidFill>
                <a:latin typeface="Tahoma"/>
                <a:cs typeface="Tahoma"/>
              </a:rPr>
              <a:t>of</a:t>
            </a:r>
            <a:r>
              <a:rPr dirty="0" sz="2650" spc="220" b="1">
                <a:solidFill>
                  <a:srgbClr val="1B5738"/>
                </a:solidFill>
                <a:latin typeface="Tahoma"/>
                <a:cs typeface="Tahoma"/>
              </a:rPr>
              <a:t> </a:t>
            </a:r>
            <a:r>
              <a:rPr dirty="0" sz="2650" spc="95" b="1">
                <a:solidFill>
                  <a:srgbClr val="1B5738"/>
                </a:solidFill>
                <a:latin typeface="Tahoma"/>
                <a:cs typeface="Tahoma"/>
              </a:rPr>
              <a:t>Engineering</a:t>
            </a:r>
            <a:endParaRPr sz="265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  <a:spcBef>
                <a:spcPts val="570"/>
              </a:spcBef>
            </a:pPr>
            <a:r>
              <a:rPr dirty="0" sz="2650" spc="170" b="1">
                <a:solidFill>
                  <a:srgbClr val="1B5738"/>
                </a:solidFill>
                <a:latin typeface="Tahoma"/>
                <a:cs typeface="Tahoma"/>
              </a:rPr>
              <a:t>Mechatronics</a:t>
            </a:r>
            <a:r>
              <a:rPr dirty="0" sz="2650" spc="210" b="1">
                <a:solidFill>
                  <a:srgbClr val="1B5738"/>
                </a:solidFill>
                <a:latin typeface="Tahoma"/>
                <a:cs typeface="Tahoma"/>
              </a:rPr>
              <a:t> </a:t>
            </a:r>
            <a:r>
              <a:rPr dirty="0" sz="2650" spc="105" b="1">
                <a:solidFill>
                  <a:srgbClr val="1B5738"/>
                </a:solidFill>
                <a:latin typeface="Tahoma"/>
                <a:cs typeface="Tahoma"/>
              </a:rPr>
              <a:t>Engineering</a:t>
            </a:r>
            <a:r>
              <a:rPr dirty="0" sz="2650" spc="225" b="1">
                <a:solidFill>
                  <a:srgbClr val="1B5738"/>
                </a:solidFill>
                <a:latin typeface="Tahoma"/>
                <a:cs typeface="Tahoma"/>
              </a:rPr>
              <a:t> </a:t>
            </a:r>
            <a:r>
              <a:rPr dirty="0" sz="2650" spc="90" b="1">
                <a:solidFill>
                  <a:srgbClr val="1B5738"/>
                </a:solidFill>
                <a:latin typeface="Tahoma"/>
                <a:cs typeface="Tahoma"/>
              </a:rPr>
              <a:t>Department</a:t>
            </a:r>
            <a:endParaRPr sz="2650">
              <a:latin typeface="Tahoma"/>
              <a:cs typeface="Tahoma"/>
            </a:endParaRPr>
          </a:p>
        </p:txBody>
      </p:sp>
      <p:sp>
        <p:nvSpPr>
          <p:cNvPr id="13" name="object 13" descr=""/>
          <p:cNvSpPr/>
          <p:nvPr/>
        </p:nvSpPr>
        <p:spPr>
          <a:xfrm>
            <a:off x="2297824" y="4267112"/>
            <a:ext cx="12987655" cy="1548765"/>
          </a:xfrm>
          <a:custGeom>
            <a:avLst/>
            <a:gdLst/>
            <a:ahLst/>
            <a:cxnLst/>
            <a:rect l="l" t="t" r="r" b="b"/>
            <a:pathLst>
              <a:path w="12987655" h="1548764">
                <a:moveTo>
                  <a:pt x="12815581" y="1548621"/>
                </a:moveTo>
                <a:lnTo>
                  <a:pt x="171450" y="1548621"/>
                </a:lnTo>
                <a:lnTo>
                  <a:pt x="125871" y="1542497"/>
                </a:lnTo>
                <a:lnTo>
                  <a:pt x="84915" y="1525213"/>
                </a:lnTo>
                <a:lnTo>
                  <a:pt x="50216" y="1498404"/>
                </a:lnTo>
                <a:lnTo>
                  <a:pt x="23407" y="1463705"/>
                </a:lnTo>
                <a:lnTo>
                  <a:pt x="6124" y="1422749"/>
                </a:lnTo>
                <a:lnTo>
                  <a:pt x="0" y="1377171"/>
                </a:lnTo>
                <a:lnTo>
                  <a:pt x="0" y="171450"/>
                </a:lnTo>
                <a:lnTo>
                  <a:pt x="6124" y="125871"/>
                </a:lnTo>
                <a:lnTo>
                  <a:pt x="23407" y="84915"/>
                </a:lnTo>
                <a:lnTo>
                  <a:pt x="50216" y="50216"/>
                </a:lnTo>
                <a:lnTo>
                  <a:pt x="84915" y="23407"/>
                </a:lnTo>
                <a:lnTo>
                  <a:pt x="125871" y="6124"/>
                </a:lnTo>
                <a:lnTo>
                  <a:pt x="171450" y="0"/>
                </a:lnTo>
                <a:lnTo>
                  <a:pt x="12815581" y="0"/>
                </a:lnTo>
                <a:lnTo>
                  <a:pt x="12861159" y="6124"/>
                </a:lnTo>
                <a:lnTo>
                  <a:pt x="12902114" y="23407"/>
                </a:lnTo>
                <a:lnTo>
                  <a:pt x="12936813" y="50216"/>
                </a:lnTo>
                <a:lnTo>
                  <a:pt x="12963622" y="84915"/>
                </a:lnTo>
                <a:lnTo>
                  <a:pt x="12980905" y="125871"/>
                </a:lnTo>
                <a:lnTo>
                  <a:pt x="12987029" y="171450"/>
                </a:lnTo>
                <a:lnTo>
                  <a:pt x="12987029" y="1377171"/>
                </a:lnTo>
                <a:lnTo>
                  <a:pt x="12980905" y="1422749"/>
                </a:lnTo>
                <a:lnTo>
                  <a:pt x="12963622" y="1463705"/>
                </a:lnTo>
                <a:lnTo>
                  <a:pt x="12936813" y="1498404"/>
                </a:lnTo>
                <a:lnTo>
                  <a:pt x="12902114" y="1525213"/>
                </a:lnTo>
                <a:lnTo>
                  <a:pt x="12861159" y="1542497"/>
                </a:lnTo>
                <a:lnTo>
                  <a:pt x="12815581" y="1548621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 txBox="1"/>
          <p:nvPr/>
        </p:nvSpPr>
        <p:spPr>
          <a:xfrm>
            <a:off x="2576529" y="4454437"/>
            <a:ext cx="12429490" cy="10731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171950" marR="5080" indent="-4159885">
              <a:lnSpc>
                <a:spcPct val="114599"/>
              </a:lnSpc>
              <a:spcBef>
                <a:spcPts val="100"/>
              </a:spcBef>
            </a:pPr>
            <a:r>
              <a:rPr dirty="0" sz="3000" spc="80" b="1">
                <a:solidFill>
                  <a:srgbClr val="FFFFFF"/>
                </a:solidFill>
                <a:latin typeface="Tahoma"/>
                <a:cs typeface="Tahoma"/>
              </a:rPr>
              <a:t>integrating</a:t>
            </a:r>
            <a:r>
              <a:rPr dirty="0" sz="3000" spc="-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3000" spc="110" b="1">
                <a:solidFill>
                  <a:srgbClr val="FFFFFF"/>
                </a:solidFill>
                <a:latin typeface="Tahoma"/>
                <a:cs typeface="Tahoma"/>
              </a:rPr>
              <a:t>Arduino</a:t>
            </a:r>
            <a:r>
              <a:rPr dirty="0" sz="300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3000" spc="100" b="1">
                <a:solidFill>
                  <a:srgbClr val="FFFFFF"/>
                </a:solidFill>
                <a:latin typeface="Tahoma"/>
                <a:cs typeface="Tahoma"/>
              </a:rPr>
              <a:t>Technology</a:t>
            </a:r>
            <a:r>
              <a:rPr dirty="0" sz="3000" b="1">
                <a:solidFill>
                  <a:srgbClr val="FFFFFF"/>
                </a:solidFill>
                <a:latin typeface="Tahoma"/>
                <a:cs typeface="Tahoma"/>
              </a:rPr>
              <a:t> for</a:t>
            </a:r>
            <a:r>
              <a:rPr dirty="0" sz="3000" spc="-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3000" spc="65" b="1">
                <a:solidFill>
                  <a:srgbClr val="FFFFFF"/>
                </a:solidFill>
                <a:latin typeface="Tahoma"/>
                <a:cs typeface="Tahoma"/>
              </a:rPr>
              <a:t>Efficient</a:t>
            </a:r>
            <a:r>
              <a:rPr dirty="0" sz="300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3000" spc="80" b="1">
                <a:solidFill>
                  <a:srgbClr val="FFFFFF"/>
                </a:solidFill>
                <a:latin typeface="Tahoma"/>
                <a:cs typeface="Tahoma"/>
              </a:rPr>
              <a:t>Geothermal</a:t>
            </a:r>
            <a:r>
              <a:rPr dirty="0" sz="300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3000" spc="50" b="1">
                <a:solidFill>
                  <a:srgbClr val="FFFFFF"/>
                </a:solidFill>
                <a:latin typeface="Tahoma"/>
                <a:cs typeface="Tahoma"/>
              </a:rPr>
              <a:t>Heat </a:t>
            </a:r>
            <a:r>
              <a:rPr dirty="0" sz="3000" spc="190" b="1">
                <a:solidFill>
                  <a:srgbClr val="FFFFFF"/>
                </a:solidFill>
                <a:latin typeface="Tahoma"/>
                <a:cs typeface="Tahoma"/>
              </a:rPr>
              <a:t>Pump</a:t>
            </a:r>
            <a:r>
              <a:rPr dirty="0" sz="3000" spc="-1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3000" spc="85" b="1">
                <a:solidFill>
                  <a:srgbClr val="FFFFFF"/>
                </a:solidFill>
                <a:latin typeface="Tahoma"/>
                <a:cs typeface="Tahoma"/>
              </a:rPr>
              <a:t>Management.</a:t>
            </a:r>
            <a:endParaRPr sz="3000">
              <a:latin typeface="Tahoma"/>
              <a:cs typeface="Tahoma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563044" y="6100534"/>
            <a:ext cx="10660380" cy="4189729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algn="ctr" marL="3685540">
              <a:lnSpc>
                <a:spcPct val="100000"/>
              </a:lnSpc>
              <a:spcBef>
                <a:spcPts val="140"/>
              </a:spcBef>
            </a:pPr>
            <a:r>
              <a:rPr dirty="0" sz="2650" spc="110" b="1">
                <a:solidFill>
                  <a:srgbClr val="1B5738"/>
                </a:solidFill>
                <a:latin typeface="Tahoma"/>
                <a:cs typeface="Tahoma"/>
              </a:rPr>
              <a:t>Graduation</a:t>
            </a:r>
            <a:r>
              <a:rPr dirty="0" sz="2650" spc="229" b="1">
                <a:solidFill>
                  <a:srgbClr val="1B5738"/>
                </a:solidFill>
                <a:latin typeface="Tahoma"/>
                <a:cs typeface="Tahoma"/>
              </a:rPr>
              <a:t> </a:t>
            </a:r>
            <a:r>
              <a:rPr dirty="0" sz="2650" spc="125" b="1">
                <a:solidFill>
                  <a:srgbClr val="1B5738"/>
                </a:solidFill>
                <a:latin typeface="Tahoma"/>
                <a:cs typeface="Tahoma"/>
              </a:rPr>
              <a:t>Project</a:t>
            </a:r>
            <a:r>
              <a:rPr dirty="0" sz="2650" spc="225" b="1">
                <a:solidFill>
                  <a:srgbClr val="1B5738"/>
                </a:solidFill>
                <a:latin typeface="Tahoma"/>
                <a:cs typeface="Tahoma"/>
              </a:rPr>
              <a:t> </a:t>
            </a:r>
            <a:r>
              <a:rPr dirty="0" sz="2650" b="1">
                <a:solidFill>
                  <a:srgbClr val="1B5738"/>
                </a:solidFill>
                <a:latin typeface="Tahoma"/>
                <a:cs typeface="Tahoma"/>
              </a:rPr>
              <a:t>2</a:t>
            </a:r>
            <a:endParaRPr sz="265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85"/>
              </a:spcBef>
            </a:pPr>
            <a:endParaRPr sz="2650">
              <a:latin typeface="Tahoma"/>
              <a:cs typeface="Tahoma"/>
            </a:endParaRPr>
          </a:p>
          <a:p>
            <a:pPr marL="6015990">
              <a:lnSpc>
                <a:spcPct val="100000"/>
              </a:lnSpc>
            </a:pPr>
            <a:r>
              <a:rPr dirty="0" sz="2850" spc="150" b="1">
                <a:solidFill>
                  <a:srgbClr val="1B5738"/>
                </a:solidFill>
                <a:latin typeface="Tahoma"/>
                <a:cs typeface="Tahoma"/>
              </a:rPr>
              <a:t>Prepared</a:t>
            </a:r>
            <a:r>
              <a:rPr dirty="0" sz="2850" spc="229" b="1">
                <a:solidFill>
                  <a:srgbClr val="1B5738"/>
                </a:solidFill>
                <a:latin typeface="Tahoma"/>
                <a:cs typeface="Tahoma"/>
              </a:rPr>
              <a:t> </a:t>
            </a:r>
            <a:r>
              <a:rPr dirty="0" sz="2850" spc="-25" b="1">
                <a:solidFill>
                  <a:srgbClr val="1B5738"/>
                </a:solidFill>
                <a:latin typeface="Tahoma"/>
                <a:cs typeface="Tahoma"/>
              </a:rPr>
              <a:t>By:</a:t>
            </a:r>
            <a:endParaRPr sz="2850">
              <a:latin typeface="Tahoma"/>
              <a:cs typeface="Tahoma"/>
            </a:endParaRPr>
          </a:p>
          <a:p>
            <a:pPr marL="6037580" marR="2232660" indent="200025">
              <a:lnSpc>
                <a:spcPct val="117900"/>
              </a:lnSpc>
              <a:spcBef>
                <a:spcPts val="35"/>
              </a:spcBef>
            </a:pPr>
            <a:r>
              <a:rPr dirty="0" sz="2650" b="1">
                <a:solidFill>
                  <a:srgbClr val="1B5738"/>
                </a:solidFill>
                <a:latin typeface="Tahoma"/>
                <a:cs typeface="Tahoma"/>
              </a:rPr>
              <a:t>Hani</a:t>
            </a:r>
            <a:r>
              <a:rPr dirty="0" sz="2650" spc="375" b="1">
                <a:solidFill>
                  <a:srgbClr val="1B5738"/>
                </a:solidFill>
                <a:latin typeface="Tahoma"/>
                <a:cs typeface="Tahoma"/>
              </a:rPr>
              <a:t> </a:t>
            </a:r>
            <a:r>
              <a:rPr dirty="0" sz="2650" spc="75" b="1">
                <a:solidFill>
                  <a:srgbClr val="1B5738"/>
                </a:solidFill>
                <a:latin typeface="Tahoma"/>
                <a:cs typeface="Tahoma"/>
              </a:rPr>
              <a:t>Balati </a:t>
            </a:r>
            <a:r>
              <a:rPr dirty="0" sz="2650" spc="125" b="1">
                <a:solidFill>
                  <a:srgbClr val="1B5738"/>
                </a:solidFill>
                <a:latin typeface="Tahoma"/>
                <a:cs typeface="Tahoma"/>
              </a:rPr>
              <a:t>Ahmed</a:t>
            </a:r>
            <a:r>
              <a:rPr dirty="0" sz="2650" spc="210" b="1">
                <a:solidFill>
                  <a:srgbClr val="1B5738"/>
                </a:solidFill>
                <a:latin typeface="Tahoma"/>
                <a:cs typeface="Tahoma"/>
              </a:rPr>
              <a:t> </a:t>
            </a:r>
            <a:r>
              <a:rPr dirty="0" sz="2650" spc="155" b="1">
                <a:solidFill>
                  <a:srgbClr val="1B5738"/>
                </a:solidFill>
                <a:latin typeface="Tahoma"/>
                <a:cs typeface="Tahoma"/>
              </a:rPr>
              <a:t>assaf</a:t>
            </a:r>
            <a:endParaRPr sz="265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230"/>
              </a:spcBef>
            </a:pPr>
            <a:endParaRPr sz="2650">
              <a:latin typeface="Tahoma"/>
              <a:cs typeface="Tahoma"/>
            </a:endParaRPr>
          </a:p>
          <a:p>
            <a:pPr algn="ctr" marL="3685540">
              <a:lnSpc>
                <a:spcPct val="100000"/>
              </a:lnSpc>
            </a:pPr>
            <a:r>
              <a:rPr dirty="0" sz="2650" spc="105" b="1">
                <a:solidFill>
                  <a:srgbClr val="1B5738"/>
                </a:solidFill>
                <a:latin typeface="Tahoma"/>
                <a:cs typeface="Tahoma"/>
              </a:rPr>
              <a:t>Supervisor:</a:t>
            </a:r>
            <a:r>
              <a:rPr dirty="0" sz="2650" spc="195" b="1">
                <a:solidFill>
                  <a:srgbClr val="1B5738"/>
                </a:solidFill>
                <a:latin typeface="Tahoma"/>
                <a:cs typeface="Tahoma"/>
              </a:rPr>
              <a:t> </a:t>
            </a:r>
            <a:r>
              <a:rPr dirty="0" sz="2650" b="1">
                <a:solidFill>
                  <a:srgbClr val="1B5738"/>
                </a:solidFill>
                <a:latin typeface="Tahoma"/>
                <a:cs typeface="Tahoma"/>
              </a:rPr>
              <a:t>Dr.</a:t>
            </a:r>
            <a:r>
              <a:rPr dirty="0" sz="2650" spc="210" b="1">
                <a:solidFill>
                  <a:srgbClr val="1B5738"/>
                </a:solidFill>
                <a:latin typeface="Tahoma"/>
                <a:cs typeface="Tahoma"/>
              </a:rPr>
              <a:t> </a:t>
            </a:r>
            <a:r>
              <a:rPr dirty="0" sz="2650" spc="130" b="1">
                <a:solidFill>
                  <a:srgbClr val="1B5738"/>
                </a:solidFill>
                <a:latin typeface="Tahoma"/>
                <a:cs typeface="Tahoma"/>
              </a:rPr>
              <a:t>Salameh</a:t>
            </a:r>
            <a:r>
              <a:rPr dirty="0" sz="2650" spc="204" b="1">
                <a:solidFill>
                  <a:srgbClr val="1B5738"/>
                </a:solidFill>
                <a:latin typeface="Tahoma"/>
                <a:cs typeface="Tahoma"/>
              </a:rPr>
              <a:t> </a:t>
            </a:r>
            <a:r>
              <a:rPr dirty="0" sz="2650" spc="160" b="1">
                <a:solidFill>
                  <a:srgbClr val="1B5738"/>
                </a:solidFill>
                <a:latin typeface="Tahoma"/>
                <a:cs typeface="Tahoma"/>
              </a:rPr>
              <a:t>Abdel-</a:t>
            </a:r>
            <a:r>
              <a:rPr dirty="0" sz="2650" spc="70" b="1">
                <a:solidFill>
                  <a:srgbClr val="1B5738"/>
                </a:solidFill>
                <a:latin typeface="Tahoma"/>
                <a:cs typeface="Tahoma"/>
              </a:rPr>
              <a:t>Fattah</a:t>
            </a:r>
            <a:endParaRPr sz="265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370"/>
              </a:spcBef>
            </a:pPr>
            <a:endParaRPr sz="265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dirty="0" sz="2450" spc="130" b="1">
                <a:solidFill>
                  <a:srgbClr val="1B5738"/>
                </a:solidFill>
                <a:latin typeface="Tahoma"/>
                <a:cs typeface="Tahoma"/>
              </a:rPr>
              <a:t>FEB</a:t>
            </a:r>
            <a:r>
              <a:rPr dirty="0" sz="2450" spc="200" b="1">
                <a:solidFill>
                  <a:srgbClr val="1B5738"/>
                </a:solidFill>
                <a:latin typeface="Tahoma"/>
                <a:cs typeface="Tahoma"/>
              </a:rPr>
              <a:t> </a:t>
            </a:r>
            <a:r>
              <a:rPr dirty="0" sz="2450" spc="65" b="1">
                <a:solidFill>
                  <a:srgbClr val="1B5738"/>
                </a:solidFill>
                <a:latin typeface="Tahoma"/>
                <a:cs typeface="Tahoma"/>
              </a:rPr>
              <a:t>6th</a:t>
            </a:r>
            <a:r>
              <a:rPr dirty="0" sz="2450" spc="195" b="1">
                <a:solidFill>
                  <a:srgbClr val="1B5738"/>
                </a:solidFill>
                <a:latin typeface="Tahoma"/>
                <a:cs typeface="Tahoma"/>
              </a:rPr>
              <a:t> </a:t>
            </a:r>
            <a:r>
              <a:rPr dirty="0" sz="2450" spc="-45" b="1">
                <a:solidFill>
                  <a:srgbClr val="1B5738"/>
                </a:solidFill>
                <a:latin typeface="Tahoma"/>
                <a:cs typeface="Tahoma"/>
              </a:rPr>
              <a:t>-</a:t>
            </a:r>
            <a:r>
              <a:rPr dirty="0" sz="2450" spc="130" b="1">
                <a:solidFill>
                  <a:srgbClr val="1B5738"/>
                </a:solidFill>
                <a:latin typeface="Tahoma"/>
                <a:cs typeface="Tahoma"/>
              </a:rPr>
              <a:t>2025</a:t>
            </a:r>
            <a:endParaRPr sz="245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91277" y="1439696"/>
            <a:ext cx="4529455" cy="928369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pc="95"/>
              <a:t>Conclusion: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0" y="596"/>
            <a:ext cx="8421370" cy="2188210"/>
          </a:xfrm>
          <a:custGeom>
            <a:avLst/>
            <a:gdLst/>
            <a:ahLst/>
            <a:cxnLst/>
            <a:rect l="l" t="t" r="r" b="b"/>
            <a:pathLst>
              <a:path w="8421370" h="2188210">
                <a:moveTo>
                  <a:pt x="8421078" y="0"/>
                </a:moveTo>
                <a:lnTo>
                  <a:pt x="0" y="0"/>
                </a:lnTo>
                <a:lnTo>
                  <a:pt x="0" y="933450"/>
                </a:lnTo>
                <a:lnTo>
                  <a:pt x="0" y="2188210"/>
                </a:lnTo>
                <a:lnTo>
                  <a:pt x="895769" y="2188210"/>
                </a:lnTo>
                <a:lnTo>
                  <a:pt x="895769" y="933450"/>
                </a:lnTo>
                <a:lnTo>
                  <a:pt x="8421078" y="933450"/>
                </a:lnTo>
                <a:lnTo>
                  <a:pt x="8421078" y="0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51180">
              <a:lnSpc>
                <a:spcPct val="112200"/>
              </a:lnSpc>
              <a:spcBef>
                <a:spcPts val="100"/>
              </a:spcBef>
              <a:tabLst>
                <a:tab pos="798830" algn="l"/>
                <a:tab pos="956310" algn="l"/>
                <a:tab pos="2559685" algn="l"/>
                <a:tab pos="2926080" algn="l"/>
                <a:tab pos="3335020" algn="l"/>
                <a:tab pos="3416935" algn="l"/>
                <a:tab pos="5113655" algn="l"/>
                <a:tab pos="5447665" algn="l"/>
                <a:tab pos="5680075" algn="l"/>
                <a:tab pos="6824980" algn="l"/>
                <a:tab pos="7677784" algn="l"/>
                <a:tab pos="8412480" algn="l"/>
                <a:tab pos="8722995" algn="l"/>
                <a:tab pos="9296400" algn="l"/>
                <a:tab pos="10100310" algn="l"/>
                <a:tab pos="10822305" algn="l"/>
                <a:tab pos="10876280" algn="l"/>
                <a:tab pos="12985115" algn="l"/>
                <a:tab pos="13078460" algn="l"/>
                <a:tab pos="13739494" algn="l"/>
                <a:tab pos="14676755" algn="l"/>
                <a:tab pos="15114905" algn="l"/>
                <a:tab pos="15610205" algn="l"/>
              </a:tabLst>
            </a:pPr>
            <a:r>
              <a:rPr dirty="0" spc="140"/>
              <a:t>The</a:t>
            </a:r>
            <a:r>
              <a:rPr dirty="0"/>
              <a:t>	</a:t>
            </a:r>
            <a:r>
              <a:rPr dirty="0" spc="155"/>
              <a:t>integration</a:t>
            </a:r>
            <a:r>
              <a:rPr dirty="0"/>
              <a:t>	</a:t>
            </a:r>
            <a:r>
              <a:rPr dirty="0" spc="105"/>
              <a:t>of</a:t>
            </a:r>
            <a:r>
              <a:rPr dirty="0"/>
              <a:t>		</a:t>
            </a:r>
            <a:r>
              <a:rPr dirty="0" spc="190"/>
              <a:t>renewable</a:t>
            </a:r>
            <a:r>
              <a:rPr dirty="0"/>
              <a:t>	</a:t>
            </a:r>
            <a:r>
              <a:rPr dirty="0" spc="180"/>
              <a:t>energy</a:t>
            </a:r>
            <a:r>
              <a:rPr dirty="0"/>
              <a:t>	</a:t>
            </a:r>
            <a:r>
              <a:rPr dirty="0" spc="254"/>
              <a:t>sources</a:t>
            </a:r>
            <a:r>
              <a:rPr dirty="0"/>
              <a:t>	</a:t>
            </a:r>
            <a:r>
              <a:rPr dirty="0" spc="50"/>
              <a:t>with</a:t>
            </a:r>
            <a:r>
              <a:rPr dirty="0"/>
              <a:t>	</a:t>
            </a:r>
            <a:r>
              <a:rPr dirty="0" spc="150"/>
              <a:t>Arduino</a:t>
            </a:r>
            <a:r>
              <a:rPr dirty="0"/>
              <a:t>	</a:t>
            </a:r>
            <a:r>
              <a:rPr dirty="0" spc="150"/>
              <a:t>automation</a:t>
            </a:r>
            <a:r>
              <a:rPr dirty="0"/>
              <a:t>	</a:t>
            </a:r>
            <a:r>
              <a:rPr dirty="0" spc="135"/>
              <a:t>has</a:t>
            </a:r>
            <a:r>
              <a:rPr dirty="0"/>
              <a:t>	</a:t>
            </a:r>
            <a:r>
              <a:rPr dirty="0" spc="170"/>
              <a:t>proven</a:t>
            </a:r>
            <a:r>
              <a:rPr dirty="0"/>
              <a:t>	</a:t>
            </a:r>
            <a:r>
              <a:rPr dirty="0" spc="85"/>
              <a:t>to</a:t>
            </a:r>
            <a:r>
              <a:rPr dirty="0"/>
              <a:t>	</a:t>
            </a:r>
            <a:r>
              <a:rPr dirty="0" spc="150"/>
              <a:t>be </a:t>
            </a:r>
            <a:r>
              <a:rPr dirty="0" spc="135"/>
              <a:t>both</a:t>
            </a:r>
            <a:r>
              <a:rPr dirty="0"/>
              <a:t>		</a:t>
            </a:r>
            <a:r>
              <a:rPr dirty="0" spc="215"/>
              <a:t>feasible</a:t>
            </a:r>
            <a:r>
              <a:rPr dirty="0"/>
              <a:t>	</a:t>
            </a:r>
            <a:r>
              <a:rPr dirty="0" spc="100"/>
              <a:t>and</a:t>
            </a:r>
            <a:r>
              <a:rPr dirty="0"/>
              <a:t>	</a:t>
            </a:r>
            <a:r>
              <a:rPr dirty="0" spc="175"/>
              <a:t>efficient.</a:t>
            </a:r>
            <a:r>
              <a:rPr dirty="0"/>
              <a:t>	</a:t>
            </a:r>
            <a:r>
              <a:rPr dirty="0" spc="75"/>
              <a:t>By</a:t>
            </a:r>
            <a:r>
              <a:rPr dirty="0"/>
              <a:t>	</a:t>
            </a:r>
            <a:r>
              <a:rPr dirty="0" spc="175"/>
              <a:t>combining</a:t>
            </a:r>
            <a:r>
              <a:rPr dirty="0"/>
              <a:t>	</a:t>
            </a:r>
            <a:r>
              <a:rPr dirty="0" spc="190"/>
              <a:t>solar</a:t>
            </a:r>
            <a:r>
              <a:rPr dirty="0"/>
              <a:t>	</a:t>
            </a:r>
            <a:r>
              <a:rPr dirty="0" spc="180"/>
              <a:t>energy</a:t>
            </a:r>
            <a:r>
              <a:rPr dirty="0"/>
              <a:t>	</a:t>
            </a:r>
            <a:r>
              <a:rPr dirty="0" spc="100"/>
              <a:t>and</a:t>
            </a:r>
            <a:r>
              <a:rPr dirty="0"/>
              <a:t>		</a:t>
            </a:r>
            <a:r>
              <a:rPr dirty="0" spc="185"/>
              <a:t>geothermal</a:t>
            </a:r>
            <a:r>
              <a:rPr dirty="0"/>
              <a:t>		</a:t>
            </a:r>
            <a:r>
              <a:rPr dirty="0" spc="145"/>
              <a:t>heating,</a:t>
            </a:r>
            <a:r>
              <a:rPr dirty="0"/>
              <a:t>	</a:t>
            </a:r>
            <a:r>
              <a:rPr dirty="0" spc="105"/>
              <a:t>the</a:t>
            </a:r>
          </a:p>
          <a:p>
            <a:pPr marL="12700" marR="1532255">
              <a:lnSpc>
                <a:spcPct val="112200"/>
              </a:lnSpc>
              <a:tabLst>
                <a:tab pos="1438910" algn="l"/>
                <a:tab pos="2597150" algn="l"/>
                <a:tab pos="3890645" algn="l"/>
                <a:tab pos="4287520" algn="l"/>
                <a:tab pos="5305425" algn="l"/>
                <a:tab pos="5494655" algn="l"/>
                <a:tab pos="6080760" algn="l"/>
                <a:tab pos="6872605" algn="l"/>
                <a:tab pos="7204709" algn="l"/>
                <a:tab pos="7990840" algn="l"/>
                <a:tab pos="9338945" algn="l"/>
                <a:tab pos="9914890" algn="l"/>
                <a:tab pos="10426700" algn="l"/>
                <a:tab pos="11324590" algn="l"/>
                <a:tab pos="12644120" algn="l"/>
                <a:tab pos="13912850" algn="l"/>
                <a:tab pos="13990955" algn="l"/>
              </a:tabLst>
            </a:pPr>
            <a:r>
              <a:rPr dirty="0" spc="204"/>
              <a:t>system</a:t>
            </a:r>
            <a:r>
              <a:rPr dirty="0"/>
              <a:t>	</a:t>
            </a:r>
            <a:r>
              <a:rPr dirty="0" spc="260"/>
              <a:t>successfully</a:t>
            </a:r>
            <a:r>
              <a:rPr dirty="0"/>
              <a:t>	</a:t>
            </a:r>
            <a:r>
              <a:rPr dirty="0" spc="245"/>
              <a:t>reduces</a:t>
            </a:r>
            <a:r>
              <a:rPr dirty="0"/>
              <a:t>	</a:t>
            </a:r>
            <a:r>
              <a:rPr dirty="0" spc="180"/>
              <a:t>energy</a:t>
            </a:r>
            <a:r>
              <a:rPr dirty="0"/>
              <a:t>	</a:t>
            </a:r>
            <a:r>
              <a:rPr dirty="0" spc="195"/>
              <a:t>consumption</a:t>
            </a:r>
            <a:r>
              <a:rPr dirty="0"/>
              <a:t>	</a:t>
            </a:r>
            <a:r>
              <a:rPr dirty="0" spc="130"/>
              <a:t>while</a:t>
            </a:r>
            <a:r>
              <a:rPr dirty="0"/>
              <a:t>	</a:t>
            </a:r>
            <a:r>
              <a:rPr dirty="0" spc="125"/>
              <a:t>maintaining</a:t>
            </a:r>
            <a:r>
              <a:rPr dirty="0"/>
              <a:t>	</a:t>
            </a:r>
            <a:r>
              <a:rPr dirty="0" spc="210"/>
              <a:t>stable</a:t>
            </a:r>
            <a:r>
              <a:rPr dirty="0"/>
              <a:t>	</a:t>
            </a:r>
            <a:r>
              <a:rPr dirty="0" spc="160"/>
              <a:t>indoor </a:t>
            </a:r>
            <a:r>
              <a:rPr dirty="0" spc="190"/>
              <a:t>temperatures</a:t>
            </a:r>
            <a:r>
              <a:rPr dirty="0"/>
              <a:t>	</a:t>
            </a:r>
            <a:r>
              <a:rPr dirty="0" spc="190"/>
              <a:t>between</a:t>
            </a:r>
            <a:r>
              <a:rPr dirty="0"/>
              <a:t>	</a:t>
            </a:r>
            <a:r>
              <a:rPr dirty="0" spc="130"/>
              <a:t>22</a:t>
            </a:r>
            <a:r>
              <a:rPr dirty="0" spc="-475"/>
              <a:t> </a:t>
            </a:r>
            <a:r>
              <a:rPr dirty="0" spc="120"/>
              <a:t>°C</a:t>
            </a:r>
            <a:r>
              <a:rPr dirty="0"/>
              <a:t>	</a:t>
            </a:r>
            <a:r>
              <a:rPr dirty="0" spc="100"/>
              <a:t>and</a:t>
            </a:r>
            <a:r>
              <a:rPr dirty="0"/>
              <a:t>	</a:t>
            </a:r>
            <a:r>
              <a:rPr dirty="0" spc="130"/>
              <a:t>24</a:t>
            </a:r>
            <a:r>
              <a:rPr dirty="0" spc="-475"/>
              <a:t> </a:t>
            </a:r>
            <a:r>
              <a:rPr dirty="0" spc="95"/>
              <a:t>°C.</a:t>
            </a:r>
            <a:r>
              <a:rPr dirty="0"/>
              <a:t>	</a:t>
            </a:r>
            <a:r>
              <a:rPr dirty="0" spc="140"/>
              <a:t>The</a:t>
            </a:r>
            <a:r>
              <a:rPr dirty="0"/>
              <a:t>	</a:t>
            </a:r>
            <a:r>
              <a:rPr dirty="0" spc="195"/>
              <a:t>prototype</a:t>
            </a:r>
            <a:r>
              <a:rPr dirty="0"/>
              <a:t>	</a:t>
            </a:r>
            <a:r>
              <a:rPr dirty="0" spc="175"/>
              <a:t>testing</a:t>
            </a:r>
            <a:r>
              <a:rPr dirty="0"/>
              <a:t>	</a:t>
            </a:r>
            <a:r>
              <a:rPr dirty="0" spc="200"/>
              <a:t>demonstrated</a:t>
            </a:r>
            <a:r>
              <a:rPr dirty="0"/>
              <a:t>		</a:t>
            </a:r>
            <a:r>
              <a:rPr dirty="0" spc="85"/>
              <a:t>that</a:t>
            </a:r>
          </a:p>
          <a:p>
            <a:pPr marL="12700" marR="658495">
              <a:lnSpc>
                <a:spcPct val="112200"/>
              </a:lnSpc>
              <a:spcBef>
                <a:spcPts val="5"/>
              </a:spcBef>
              <a:tabLst>
                <a:tab pos="2214880" algn="l"/>
                <a:tab pos="3138805" algn="l"/>
                <a:tab pos="4130675" algn="l"/>
                <a:tab pos="4840605" algn="l"/>
                <a:tab pos="5024755" algn="l"/>
                <a:tab pos="5457825" algn="l"/>
                <a:tab pos="6603365" algn="l"/>
                <a:tab pos="7346315" algn="l"/>
                <a:tab pos="7860665" algn="l"/>
                <a:tab pos="8229600" algn="l"/>
                <a:tab pos="8356600" algn="l"/>
                <a:tab pos="8557260" algn="l"/>
                <a:tab pos="9614535" algn="l"/>
                <a:tab pos="9908540" algn="l"/>
                <a:tab pos="12056745" algn="l"/>
                <a:tab pos="12284075" algn="l"/>
                <a:tab pos="13567410" algn="l"/>
                <a:tab pos="13729969" algn="l"/>
                <a:tab pos="14732000" algn="l"/>
                <a:tab pos="15289530" algn="l"/>
              </a:tabLst>
            </a:pPr>
            <a:r>
              <a:rPr dirty="0" spc="185"/>
              <a:t>geothermal</a:t>
            </a:r>
            <a:r>
              <a:rPr dirty="0"/>
              <a:t>	</a:t>
            </a:r>
            <a:r>
              <a:rPr dirty="0" spc="130"/>
              <a:t>heat</a:t>
            </a:r>
            <a:r>
              <a:rPr dirty="0"/>
              <a:t>	</a:t>
            </a:r>
            <a:r>
              <a:rPr dirty="0" spc="215"/>
              <a:t>exchange</a:t>
            </a:r>
            <a:r>
              <a:rPr dirty="0"/>
              <a:t>	</a:t>
            </a:r>
            <a:r>
              <a:rPr dirty="0" spc="105"/>
              <a:t>is</a:t>
            </a:r>
            <a:r>
              <a:rPr dirty="0"/>
              <a:t>	</a:t>
            </a:r>
            <a:r>
              <a:rPr dirty="0" spc="204"/>
              <a:t>effective,</a:t>
            </a:r>
            <a:r>
              <a:rPr dirty="0"/>
              <a:t>	</a:t>
            </a:r>
            <a:r>
              <a:rPr dirty="0" spc="50"/>
              <a:t>with</a:t>
            </a:r>
            <a:r>
              <a:rPr dirty="0"/>
              <a:t>	</a:t>
            </a:r>
            <a:r>
              <a:rPr dirty="0" spc="-50"/>
              <a:t>a</a:t>
            </a:r>
            <a:r>
              <a:rPr dirty="0"/>
              <a:t>	</a:t>
            </a:r>
            <a:r>
              <a:rPr dirty="0" spc="60"/>
              <a:t>0</a:t>
            </a:r>
            <a:r>
              <a:rPr dirty="0" spc="-480"/>
              <a:t> </a:t>
            </a:r>
            <a:r>
              <a:rPr dirty="0" spc="-175"/>
              <a:t>.</a:t>
            </a:r>
            <a:r>
              <a:rPr dirty="0" spc="-475"/>
              <a:t> </a:t>
            </a:r>
            <a:r>
              <a:rPr dirty="0" spc="85"/>
              <a:t>87</a:t>
            </a:r>
            <a:r>
              <a:rPr dirty="0" spc="-475"/>
              <a:t> </a:t>
            </a:r>
            <a:r>
              <a:rPr dirty="0" spc="120"/>
              <a:t>°C</a:t>
            </a:r>
            <a:r>
              <a:rPr dirty="0"/>
              <a:t>	</a:t>
            </a:r>
            <a:r>
              <a:rPr dirty="0" spc="170"/>
              <a:t>temperature</a:t>
            </a:r>
            <a:r>
              <a:rPr dirty="0"/>
              <a:t>	</a:t>
            </a:r>
            <a:r>
              <a:rPr dirty="0" spc="204"/>
              <a:t>change</a:t>
            </a:r>
            <a:r>
              <a:rPr dirty="0"/>
              <a:t>		</a:t>
            </a:r>
            <a:r>
              <a:rPr dirty="0" spc="130"/>
              <a:t>after</a:t>
            </a:r>
            <a:r>
              <a:rPr dirty="0"/>
              <a:t>	</a:t>
            </a:r>
            <a:r>
              <a:rPr dirty="0" spc="114"/>
              <a:t>water </a:t>
            </a:r>
            <a:r>
              <a:rPr dirty="0" spc="185"/>
              <a:t>circulation,</a:t>
            </a:r>
            <a:r>
              <a:rPr dirty="0"/>
              <a:t>	</a:t>
            </a:r>
            <a:r>
              <a:rPr dirty="0" spc="-710"/>
              <a:t> </a:t>
            </a:r>
            <a:r>
              <a:rPr dirty="0" spc="150"/>
              <a:t>validating</a:t>
            </a:r>
            <a:r>
              <a:rPr dirty="0"/>
              <a:t>	</a:t>
            </a:r>
            <a:r>
              <a:rPr dirty="0" spc="105"/>
              <a:t>the</a:t>
            </a:r>
            <a:r>
              <a:rPr dirty="0"/>
              <a:t>	</a:t>
            </a:r>
            <a:r>
              <a:rPr dirty="0" spc="225"/>
              <a:t>system’</a:t>
            </a:r>
            <a:r>
              <a:rPr dirty="0" spc="-450"/>
              <a:t> </a:t>
            </a:r>
            <a:r>
              <a:rPr dirty="0" spc="85"/>
              <a:t>s</a:t>
            </a:r>
            <a:r>
              <a:rPr dirty="0"/>
              <a:t>	</a:t>
            </a:r>
            <a:r>
              <a:rPr dirty="0" spc="140"/>
              <a:t>ability</a:t>
            </a:r>
            <a:r>
              <a:rPr dirty="0"/>
              <a:t>	</a:t>
            </a:r>
            <a:r>
              <a:rPr dirty="0" spc="85"/>
              <a:t>to</a:t>
            </a:r>
            <a:r>
              <a:rPr dirty="0"/>
              <a:t>		</a:t>
            </a:r>
            <a:r>
              <a:rPr dirty="0" spc="155"/>
              <a:t>utilize</a:t>
            </a:r>
            <a:r>
              <a:rPr dirty="0"/>
              <a:t>	</a:t>
            </a:r>
            <a:r>
              <a:rPr dirty="0" spc="170"/>
              <a:t>underground</a:t>
            </a:r>
            <a:r>
              <a:rPr dirty="0"/>
              <a:t>	</a:t>
            </a:r>
            <a:r>
              <a:rPr dirty="0" spc="140"/>
              <a:t>thermal</a:t>
            </a:r>
            <a:r>
              <a:rPr dirty="0"/>
              <a:t>	</a:t>
            </a:r>
            <a:r>
              <a:rPr dirty="0" spc="150"/>
              <a:t>stability.</a:t>
            </a:r>
            <a:r>
              <a:rPr dirty="0"/>
              <a:t>	</a:t>
            </a:r>
            <a:r>
              <a:rPr dirty="0" spc="140"/>
              <a:t>The</a:t>
            </a:r>
          </a:p>
          <a:p>
            <a:pPr marL="12700" marR="307340">
              <a:lnSpc>
                <a:spcPct val="112200"/>
              </a:lnSpc>
              <a:tabLst>
                <a:tab pos="722630" algn="l"/>
                <a:tab pos="1767839" algn="l"/>
                <a:tab pos="3215005" algn="l"/>
                <a:tab pos="3596640" algn="l"/>
                <a:tab pos="3990975" algn="l"/>
                <a:tab pos="5140325" algn="l"/>
                <a:tab pos="5760085" algn="l"/>
                <a:tab pos="6358255" algn="l"/>
                <a:tab pos="8057515" algn="l"/>
                <a:tab pos="8141334" algn="l"/>
                <a:tab pos="9542145" algn="l"/>
                <a:tab pos="10013315" algn="l"/>
                <a:tab pos="10919460" algn="l"/>
                <a:tab pos="11440160" algn="l"/>
                <a:tab pos="12978130" algn="l"/>
                <a:tab pos="13888085" algn="l"/>
                <a:tab pos="14437360" algn="l"/>
                <a:tab pos="15406369" algn="l"/>
              </a:tabLst>
            </a:pPr>
            <a:r>
              <a:rPr dirty="0" spc="150"/>
              <a:t>Arduino-</a:t>
            </a:r>
            <a:r>
              <a:rPr dirty="0" spc="-475"/>
              <a:t> </a:t>
            </a:r>
            <a:r>
              <a:rPr dirty="0" spc="220"/>
              <a:t>controlled</a:t>
            </a:r>
            <a:r>
              <a:rPr dirty="0"/>
              <a:t>	</a:t>
            </a:r>
            <a:r>
              <a:rPr dirty="0" spc="150"/>
              <a:t>automation</a:t>
            </a:r>
            <a:r>
              <a:rPr dirty="0"/>
              <a:t>	</a:t>
            </a:r>
            <a:r>
              <a:rPr dirty="0" spc="180"/>
              <a:t>significantly</a:t>
            </a:r>
            <a:r>
              <a:rPr dirty="0"/>
              <a:t>		</a:t>
            </a:r>
            <a:r>
              <a:rPr dirty="0" spc="225"/>
              <a:t>enhances</a:t>
            </a:r>
            <a:r>
              <a:rPr dirty="0"/>
              <a:t>	</a:t>
            </a:r>
            <a:r>
              <a:rPr dirty="0" spc="204"/>
              <a:t>system</a:t>
            </a:r>
            <a:r>
              <a:rPr dirty="0"/>
              <a:t>	</a:t>
            </a:r>
            <a:r>
              <a:rPr dirty="0" spc="200"/>
              <a:t>performance</a:t>
            </a:r>
            <a:r>
              <a:rPr dirty="0"/>
              <a:t>	</a:t>
            </a:r>
            <a:r>
              <a:rPr dirty="0" spc="75"/>
              <a:t>by</a:t>
            </a:r>
            <a:r>
              <a:rPr dirty="0"/>
              <a:t>	</a:t>
            </a:r>
            <a:r>
              <a:rPr dirty="0" spc="165"/>
              <a:t>regulating </a:t>
            </a:r>
            <a:r>
              <a:rPr dirty="0" spc="105"/>
              <a:t>the</a:t>
            </a:r>
            <a:r>
              <a:rPr dirty="0"/>
              <a:t>	</a:t>
            </a:r>
            <a:r>
              <a:rPr dirty="0" spc="190"/>
              <a:t>solar</a:t>
            </a:r>
            <a:r>
              <a:rPr dirty="0"/>
              <a:t>	</a:t>
            </a:r>
            <a:r>
              <a:rPr dirty="0" spc="180"/>
              <a:t>tracker</a:t>
            </a:r>
            <a:r>
              <a:rPr dirty="0"/>
              <a:t>	</a:t>
            </a:r>
            <a:r>
              <a:rPr dirty="0" spc="100"/>
              <a:t>and</a:t>
            </a:r>
            <a:r>
              <a:rPr dirty="0"/>
              <a:t>	</a:t>
            </a:r>
            <a:r>
              <a:rPr dirty="0" spc="125"/>
              <a:t>water</a:t>
            </a:r>
            <a:r>
              <a:rPr dirty="0"/>
              <a:t>	</a:t>
            </a:r>
            <a:r>
              <a:rPr dirty="0" spc="120"/>
              <a:t>pump,</a:t>
            </a:r>
            <a:r>
              <a:rPr dirty="0"/>
              <a:t>	</a:t>
            </a:r>
            <a:r>
              <a:rPr dirty="0" spc="165"/>
              <a:t>ensuring</a:t>
            </a:r>
            <a:r>
              <a:rPr dirty="0"/>
              <a:t>	</a:t>
            </a:r>
            <a:r>
              <a:rPr dirty="0" spc="155"/>
              <a:t>optimal</a:t>
            </a:r>
            <a:r>
              <a:rPr dirty="0"/>
              <a:t>	</a:t>
            </a:r>
            <a:r>
              <a:rPr dirty="0" spc="180"/>
              <a:t>energy</a:t>
            </a:r>
            <a:r>
              <a:rPr dirty="0"/>
              <a:t>	</a:t>
            </a:r>
            <a:r>
              <a:rPr dirty="0" spc="204"/>
              <a:t>efficiency.</a:t>
            </a:r>
            <a:r>
              <a:rPr dirty="0"/>
              <a:t>	</a:t>
            </a:r>
            <a:r>
              <a:rPr dirty="0" spc="175"/>
              <a:t>Additionally,</a:t>
            </a:r>
            <a:r>
              <a:rPr dirty="0"/>
              <a:t>	</a:t>
            </a:r>
            <a:r>
              <a:rPr dirty="0" spc="114"/>
              <a:t>this</a:t>
            </a:r>
          </a:p>
          <a:p>
            <a:pPr algn="just" marL="12700" marR="5080">
              <a:lnSpc>
                <a:spcPct val="112200"/>
              </a:lnSpc>
            </a:pPr>
            <a:r>
              <a:rPr dirty="0" spc="195"/>
              <a:t>project</a:t>
            </a:r>
            <a:r>
              <a:rPr dirty="0" spc="415"/>
              <a:t> </a:t>
            </a:r>
            <a:r>
              <a:rPr dirty="0" spc="150"/>
              <a:t>marks</a:t>
            </a:r>
            <a:r>
              <a:rPr dirty="0" spc="420"/>
              <a:t> </a:t>
            </a:r>
            <a:r>
              <a:rPr dirty="0" spc="55"/>
              <a:t>an</a:t>
            </a:r>
            <a:r>
              <a:rPr dirty="0" spc="425"/>
              <a:t> </a:t>
            </a:r>
            <a:r>
              <a:rPr dirty="0" spc="145"/>
              <a:t>important</a:t>
            </a:r>
            <a:r>
              <a:rPr dirty="0" spc="425"/>
              <a:t> </a:t>
            </a:r>
            <a:r>
              <a:rPr dirty="0" spc="220"/>
              <a:t>step</a:t>
            </a:r>
            <a:r>
              <a:rPr dirty="0" spc="425"/>
              <a:t> </a:t>
            </a:r>
            <a:r>
              <a:rPr dirty="0"/>
              <a:t>in</a:t>
            </a:r>
            <a:r>
              <a:rPr dirty="0" spc="420"/>
              <a:t> </a:t>
            </a:r>
            <a:r>
              <a:rPr dirty="0" spc="180"/>
              <a:t>introducing</a:t>
            </a:r>
            <a:r>
              <a:rPr dirty="0" spc="425"/>
              <a:t> </a:t>
            </a:r>
            <a:r>
              <a:rPr dirty="0" spc="195"/>
              <a:t>geothermal</a:t>
            </a:r>
            <a:r>
              <a:rPr dirty="0" spc="425"/>
              <a:t> </a:t>
            </a:r>
            <a:r>
              <a:rPr dirty="0" spc="229"/>
              <a:t>technology</a:t>
            </a:r>
            <a:r>
              <a:rPr dirty="0" spc="420"/>
              <a:t> </a:t>
            </a:r>
            <a:r>
              <a:rPr dirty="0" spc="110"/>
              <a:t>to</a:t>
            </a:r>
            <a:r>
              <a:rPr dirty="0" spc="425"/>
              <a:t> </a:t>
            </a:r>
            <a:r>
              <a:rPr dirty="0" spc="200"/>
              <a:t>Palestine,</a:t>
            </a:r>
            <a:r>
              <a:rPr dirty="0" spc="425"/>
              <a:t> </a:t>
            </a:r>
            <a:r>
              <a:rPr dirty="0" spc="140"/>
              <a:t>where </a:t>
            </a:r>
            <a:r>
              <a:rPr dirty="0" spc="105"/>
              <a:t>no</a:t>
            </a:r>
            <a:r>
              <a:rPr dirty="0" spc="409"/>
              <a:t> </a:t>
            </a:r>
            <a:r>
              <a:rPr dirty="0" spc="215"/>
              <a:t>such</a:t>
            </a:r>
            <a:r>
              <a:rPr dirty="0" spc="420"/>
              <a:t> </a:t>
            </a:r>
            <a:r>
              <a:rPr dirty="0" spc="235"/>
              <a:t>systems</a:t>
            </a:r>
            <a:r>
              <a:rPr dirty="0" spc="415"/>
              <a:t> </a:t>
            </a:r>
            <a:r>
              <a:rPr dirty="0" spc="180"/>
              <a:t>currently</a:t>
            </a:r>
            <a:r>
              <a:rPr dirty="0" spc="420"/>
              <a:t> </a:t>
            </a:r>
            <a:r>
              <a:rPr dirty="0" spc="165"/>
              <a:t>exist.</a:t>
            </a:r>
            <a:r>
              <a:rPr dirty="0" spc="420"/>
              <a:t> </a:t>
            </a:r>
            <a:r>
              <a:rPr dirty="0" spc="165"/>
              <a:t>The</a:t>
            </a:r>
            <a:r>
              <a:rPr dirty="0" spc="420"/>
              <a:t> </a:t>
            </a:r>
            <a:r>
              <a:rPr dirty="0" spc="210"/>
              <a:t>results</a:t>
            </a:r>
            <a:r>
              <a:rPr dirty="0" spc="415"/>
              <a:t> </a:t>
            </a:r>
            <a:r>
              <a:rPr dirty="0" spc="195"/>
              <a:t>indicate</a:t>
            </a:r>
            <a:r>
              <a:rPr dirty="0" spc="420"/>
              <a:t> </a:t>
            </a:r>
            <a:r>
              <a:rPr dirty="0" spc="105"/>
              <a:t>that</a:t>
            </a:r>
            <a:r>
              <a:rPr dirty="0" spc="420"/>
              <a:t> </a:t>
            </a:r>
            <a:r>
              <a:rPr dirty="0" spc="135"/>
              <a:t>this</a:t>
            </a:r>
            <a:r>
              <a:rPr dirty="0" spc="420"/>
              <a:t> </a:t>
            </a:r>
            <a:r>
              <a:rPr dirty="0" spc="215"/>
              <a:t>system</a:t>
            </a:r>
            <a:r>
              <a:rPr dirty="0" spc="420"/>
              <a:t> </a:t>
            </a:r>
            <a:r>
              <a:rPr dirty="0" spc="160"/>
              <a:t>has</a:t>
            </a:r>
            <a:r>
              <a:rPr dirty="0" spc="415"/>
              <a:t> </a:t>
            </a:r>
            <a:r>
              <a:rPr dirty="0" spc="130"/>
              <a:t>the</a:t>
            </a:r>
            <a:r>
              <a:rPr dirty="0" spc="420"/>
              <a:t> </a:t>
            </a:r>
            <a:r>
              <a:rPr dirty="0" spc="185"/>
              <a:t>potential</a:t>
            </a:r>
            <a:r>
              <a:rPr dirty="0" spc="420"/>
              <a:t> </a:t>
            </a:r>
            <a:r>
              <a:rPr dirty="0" spc="85"/>
              <a:t>to </a:t>
            </a:r>
            <a:r>
              <a:rPr dirty="0" spc="215"/>
              <a:t>serve</a:t>
            </a:r>
            <a:r>
              <a:rPr dirty="0" spc="405"/>
              <a:t> </a:t>
            </a:r>
            <a:r>
              <a:rPr dirty="0" spc="170"/>
              <a:t>as</a:t>
            </a:r>
            <a:r>
              <a:rPr dirty="0" spc="415"/>
              <a:t> </a:t>
            </a:r>
            <a:r>
              <a:rPr dirty="0"/>
              <a:t>a</a:t>
            </a:r>
            <a:r>
              <a:rPr dirty="0" spc="415"/>
              <a:t> </a:t>
            </a:r>
            <a:r>
              <a:rPr dirty="0" spc="220"/>
              <a:t>cost-</a:t>
            </a:r>
            <a:r>
              <a:rPr dirty="0" spc="-484"/>
              <a:t> </a:t>
            </a:r>
            <a:r>
              <a:rPr dirty="0" spc="225"/>
              <a:t>effective</a:t>
            </a:r>
            <a:r>
              <a:rPr dirty="0" spc="420"/>
              <a:t> </a:t>
            </a:r>
            <a:r>
              <a:rPr dirty="0" spc="125"/>
              <a:t>and</a:t>
            </a:r>
            <a:r>
              <a:rPr dirty="0" spc="415"/>
              <a:t> </a:t>
            </a:r>
            <a:r>
              <a:rPr dirty="0" spc="204"/>
              <a:t>sustainable</a:t>
            </a:r>
            <a:r>
              <a:rPr dirty="0" spc="409"/>
              <a:t> </a:t>
            </a:r>
            <a:r>
              <a:rPr dirty="0" spc="175"/>
              <a:t>alternative</a:t>
            </a:r>
            <a:r>
              <a:rPr dirty="0" spc="415"/>
              <a:t> </a:t>
            </a:r>
            <a:r>
              <a:rPr dirty="0" spc="125"/>
              <a:t>for</a:t>
            </a:r>
            <a:r>
              <a:rPr dirty="0" spc="415"/>
              <a:t> </a:t>
            </a:r>
            <a:r>
              <a:rPr dirty="0" spc="160"/>
              <a:t>heating</a:t>
            </a:r>
            <a:r>
              <a:rPr dirty="0" spc="415"/>
              <a:t> </a:t>
            </a:r>
            <a:r>
              <a:rPr dirty="0" spc="125"/>
              <a:t>and</a:t>
            </a:r>
            <a:r>
              <a:rPr dirty="0" spc="415"/>
              <a:t> </a:t>
            </a:r>
            <a:r>
              <a:rPr dirty="0" spc="215"/>
              <a:t>cooling,</a:t>
            </a:r>
            <a:r>
              <a:rPr dirty="0" spc="415"/>
              <a:t> </a:t>
            </a:r>
            <a:r>
              <a:rPr dirty="0" spc="190"/>
              <a:t>reducing</a:t>
            </a:r>
          </a:p>
          <a:p>
            <a:pPr algn="just" marL="12700" marR="2489200">
              <a:lnSpc>
                <a:spcPct val="112200"/>
              </a:lnSpc>
              <a:spcBef>
                <a:spcPts val="5"/>
              </a:spcBef>
            </a:pPr>
            <a:r>
              <a:rPr dirty="0" spc="260"/>
              <a:t>dependence</a:t>
            </a:r>
            <a:r>
              <a:rPr dirty="0" spc="420"/>
              <a:t> </a:t>
            </a:r>
            <a:r>
              <a:rPr dirty="0" spc="105"/>
              <a:t>on</a:t>
            </a:r>
            <a:r>
              <a:rPr dirty="0" spc="420"/>
              <a:t> </a:t>
            </a:r>
            <a:r>
              <a:rPr dirty="0" spc="225"/>
              <a:t>fossil</a:t>
            </a:r>
            <a:r>
              <a:rPr dirty="0" spc="420"/>
              <a:t> </a:t>
            </a:r>
            <a:r>
              <a:rPr dirty="0" spc="204"/>
              <a:t>fuels</a:t>
            </a:r>
            <a:r>
              <a:rPr dirty="0" spc="425"/>
              <a:t> </a:t>
            </a:r>
            <a:r>
              <a:rPr dirty="0" spc="125"/>
              <a:t>and</a:t>
            </a:r>
            <a:r>
              <a:rPr dirty="0" spc="420"/>
              <a:t> </a:t>
            </a:r>
            <a:r>
              <a:rPr dirty="0" spc="204"/>
              <a:t>conventional</a:t>
            </a:r>
            <a:r>
              <a:rPr dirty="0" spc="420"/>
              <a:t> </a:t>
            </a:r>
            <a:r>
              <a:rPr dirty="0" spc="245"/>
              <a:t>HVAC</a:t>
            </a:r>
            <a:r>
              <a:rPr dirty="0" spc="420"/>
              <a:t> </a:t>
            </a:r>
            <a:r>
              <a:rPr dirty="0" spc="235"/>
              <a:t>systems</a:t>
            </a:r>
            <a:r>
              <a:rPr dirty="0" spc="420"/>
              <a:t> </a:t>
            </a:r>
            <a:r>
              <a:rPr dirty="0" spc="140"/>
              <a:t>while</a:t>
            </a:r>
            <a:r>
              <a:rPr dirty="0" spc="420"/>
              <a:t> </a:t>
            </a:r>
            <a:r>
              <a:rPr dirty="0" spc="160"/>
              <a:t>promoting </a:t>
            </a:r>
            <a:r>
              <a:rPr dirty="0" spc="170"/>
              <a:t>environmental</a:t>
            </a:r>
            <a:r>
              <a:rPr dirty="0" spc="440"/>
              <a:t> </a:t>
            </a:r>
            <a:r>
              <a:rPr dirty="0" spc="165"/>
              <a:t>sustainability.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144725" y="3878099"/>
            <a:ext cx="4011929" cy="2228850"/>
          </a:xfrm>
          <a:prstGeom prst="rect"/>
        </p:spPr>
        <p:txBody>
          <a:bodyPr wrap="square" lIns="0" tIns="299720" rIns="0" bIns="0" rtlCol="0" vert="horz">
            <a:spAutoFit/>
          </a:bodyPr>
          <a:lstStyle/>
          <a:p>
            <a:pPr marL="778510" marR="5080" indent="-766445">
              <a:lnSpc>
                <a:spcPct val="77100"/>
              </a:lnSpc>
              <a:spcBef>
                <a:spcPts val="2360"/>
              </a:spcBef>
            </a:pPr>
            <a:r>
              <a:rPr dirty="0" sz="8150" spc="720">
                <a:solidFill>
                  <a:srgbClr val="231F20"/>
                </a:solidFill>
              </a:rPr>
              <a:t>THAN</a:t>
            </a:r>
            <a:r>
              <a:rPr dirty="0" sz="8150" spc="-160">
                <a:solidFill>
                  <a:srgbClr val="231F20"/>
                </a:solidFill>
              </a:rPr>
              <a:t>K</a:t>
            </a:r>
            <a:r>
              <a:rPr dirty="0" sz="8150" spc="540">
                <a:solidFill>
                  <a:srgbClr val="231F20"/>
                </a:solidFill>
              </a:rPr>
              <a:t> </a:t>
            </a:r>
            <a:r>
              <a:rPr dirty="0" sz="8150" spc="795">
                <a:solidFill>
                  <a:srgbClr val="231F20"/>
                </a:solidFill>
              </a:rPr>
              <a:t>YO</a:t>
            </a:r>
            <a:r>
              <a:rPr dirty="0" sz="8150" spc="-85">
                <a:solidFill>
                  <a:srgbClr val="231F20"/>
                </a:solidFill>
              </a:rPr>
              <a:t>U</a:t>
            </a:r>
            <a:endParaRPr sz="8150"/>
          </a:p>
        </p:txBody>
      </p:sp>
      <p:sp>
        <p:nvSpPr>
          <p:cNvPr id="3" name="object 3" descr=""/>
          <p:cNvSpPr/>
          <p:nvPr/>
        </p:nvSpPr>
        <p:spPr>
          <a:xfrm>
            <a:off x="9647219" y="4437544"/>
            <a:ext cx="1645920" cy="5849620"/>
          </a:xfrm>
          <a:custGeom>
            <a:avLst/>
            <a:gdLst/>
            <a:ahLst/>
            <a:cxnLst/>
            <a:rect l="l" t="t" r="r" b="b"/>
            <a:pathLst>
              <a:path w="1645920" h="5849620">
                <a:moveTo>
                  <a:pt x="0" y="5849455"/>
                </a:moveTo>
                <a:lnTo>
                  <a:pt x="1339385" y="0"/>
                </a:lnTo>
                <a:lnTo>
                  <a:pt x="1645300" y="70047"/>
                </a:lnTo>
                <a:lnTo>
                  <a:pt x="321954" y="5849455"/>
                </a:lnTo>
                <a:lnTo>
                  <a:pt x="0" y="5849455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 descr=""/>
          <p:cNvGrpSpPr/>
          <p:nvPr/>
        </p:nvGrpSpPr>
        <p:grpSpPr>
          <a:xfrm>
            <a:off x="-1" y="0"/>
            <a:ext cx="3924300" cy="10287000"/>
            <a:chOff x="-1" y="0"/>
            <a:chExt cx="3924300" cy="10287000"/>
          </a:xfrm>
        </p:grpSpPr>
        <p:sp>
          <p:nvSpPr>
            <p:cNvPr id="5" name="object 5" descr=""/>
            <p:cNvSpPr/>
            <p:nvPr/>
          </p:nvSpPr>
          <p:spPr>
            <a:xfrm>
              <a:off x="-1" y="0"/>
              <a:ext cx="3683000" cy="10287000"/>
            </a:xfrm>
            <a:custGeom>
              <a:avLst/>
              <a:gdLst/>
              <a:ahLst/>
              <a:cxnLst/>
              <a:rect l="l" t="t" r="r" b="b"/>
              <a:pathLst>
                <a:path w="3683000" h="10287000">
                  <a:moveTo>
                    <a:pt x="0" y="10286999"/>
                  </a:moveTo>
                  <a:lnTo>
                    <a:pt x="0" y="0"/>
                  </a:lnTo>
                  <a:lnTo>
                    <a:pt x="3682859" y="0"/>
                  </a:lnTo>
                  <a:lnTo>
                    <a:pt x="1161101" y="10286999"/>
                  </a:lnTo>
                  <a:lnTo>
                    <a:pt x="0" y="10286999"/>
                  </a:lnTo>
                  <a:close/>
                </a:path>
              </a:pathLst>
            </a:custGeom>
            <a:solidFill>
              <a:srgbClr val="1B573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2798960" y="0"/>
              <a:ext cx="1125220" cy="3576320"/>
            </a:xfrm>
            <a:custGeom>
              <a:avLst/>
              <a:gdLst/>
              <a:ahLst/>
              <a:cxnLst/>
              <a:rect l="l" t="t" r="r" b="b"/>
              <a:pathLst>
                <a:path w="1125220" h="3576320">
                  <a:moveTo>
                    <a:pt x="305915" y="3576100"/>
                  </a:moveTo>
                  <a:lnTo>
                    <a:pt x="0" y="3506053"/>
                  </a:lnTo>
                  <a:lnTo>
                    <a:pt x="802802" y="0"/>
                  </a:lnTo>
                  <a:lnTo>
                    <a:pt x="1124757" y="0"/>
                  </a:lnTo>
                  <a:lnTo>
                    <a:pt x="305915" y="3576100"/>
                  </a:lnTo>
                  <a:close/>
                </a:path>
              </a:pathLst>
            </a:custGeom>
            <a:solidFill>
              <a:srgbClr val="387D59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 descr=""/>
          <p:cNvSpPr/>
          <p:nvPr/>
        </p:nvSpPr>
        <p:spPr>
          <a:xfrm>
            <a:off x="11635442" y="0"/>
            <a:ext cx="6652895" cy="10287000"/>
          </a:xfrm>
          <a:custGeom>
            <a:avLst/>
            <a:gdLst/>
            <a:ahLst/>
            <a:cxnLst/>
            <a:rect l="l" t="t" r="r" b="b"/>
            <a:pathLst>
              <a:path w="6652894" h="10287000">
                <a:moveTo>
                  <a:pt x="0" y="10286999"/>
                </a:moveTo>
                <a:lnTo>
                  <a:pt x="2521758" y="0"/>
                </a:lnTo>
                <a:lnTo>
                  <a:pt x="3074430" y="0"/>
                </a:lnTo>
                <a:lnTo>
                  <a:pt x="6652557" y="877143"/>
                </a:lnTo>
                <a:lnTo>
                  <a:pt x="6652557" y="10286999"/>
                </a:lnTo>
                <a:lnTo>
                  <a:pt x="0" y="10286999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DFAF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0" y="0"/>
            <a:ext cx="1543050" cy="10287000"/>
          </a:xfrm>
          <a:custGeom>
            <a:avLst/>
            <a:gdLst/>
            <a:ahLst/>
            <a:cxnLst/>
            <a:rect l="l" t="t" r="r" b="b"/>
            <a:pathLst>
              <a:path w="1543050" h="10287000">
                <a:moveTo>
                  <a:pt x="1543049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543049" y="0"/>
                </a:lnTo>
                <a:lnTo>
                  <a:pt x="1543049" y="10286999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 descr=""/>
          <p:cNvGrpSpPr/>
          <p:nvPr/>
        </p:nvGrpSpPr>
        <p:grpSpPr>
          <a:xfrm>
            <a:off x="14275404" y="0"/>
            <a:ext cx="3985895" cy="10287635"/>
            <a:chOff x="14275404" y="0"/>
            <a:chExt cx="3985895" cy="10287635"/>
          </a:xfrm>
        </p:grpSpPr>
        <p:sp>
          <p:nvSpPr>
            <p:cNvPr id="5" name="object 5" descr=""/>
            <p:cNvSpPr/>
            <p:nvPr/>
          </p:nvSpPr>
          <p:spPr>
            <a:xfrm>
              <a:off x="14275404" y="0"/>
              <a:ext cx="2847340" cy="10287635"/>
            </a:xfrm>
            <a:custGeom>
              <a:avLst/>
              <a:gdLst/>
              <a:ahLst/>
              <a:cxnLst/>
              <a:rect l="l" t="t" r="r" b="b"/>
              <a:pathLst>
                <a:path w="2847340" h="10287635">
                  <a:moveTo>
                    <a:pt x="2847019" y="10287083"/>
                  </a:moveTo>
                  <a:lnTo>
                    <a:pt x="0" y="10287083"/>
                  </a:lnTo>
                  <a:lnTo>
                    <a:pt x="0" y="0"/>
                  </a:lnTo>
                  <a:lnTo>
                    <a:pt x="2847019" y="0"/>
                  </a:lnTo>
                  <a:lnTo>
                    <a:pt x="2847019" y="10287083"/>
                  </a:lnTo>
                  <a:close/>
                </a:path>
              </a:pathLst>
            </a:custGeom>
            <a:solidFill>
              <a:srgbClr val="1B573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703208" y="8700770"/>
              <a:ext cx="2557839" cy="1277603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5200412" y="1396158"/>
            <a:ext cx="5185410" cy="1224915"/>
          </a:xfrm>
          <a:prstGeom prst="rect"/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7850" spc="885">
                <a:solidFill>
                  <a:srgbClr val="231F20"/>
                </a:solidFill>
              </a:rPr>
              <a:t>Content</a:t>
            </a:r>
            <a:r>
              <a:rPr dirty="0" sz="7850" spc="114">
                <a:solidFill>
                  <a:srgbClr val="231F20"/>
                </a:solidFill>
              </a:rPr>
              <a:t>s</a:t>
            </a:r>
            <a:endParaRPr sz="7850"/>
          </a:p>
        </p:txBody>
      </p:sp>
      <p:sp>
        <p:nvSpPr>
          <p:cNvPr id="8" name="object 8" descr=""/>
          <p:cNvSpPr txBox="1"/>
          <p:nvPr/>
        </p:nvSpPr>
        <p:spPr>
          <a:xfrm>
            <a:off x="5388037" y="3352070"/>
            <a:ext cx="1973580" cy="410209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500" spc="200">
                <a:solidFill>
                  <a:srgbClr val="231F20"/>
                </a:solidFill>
                <a:latin typeface="Verdana"/>
                <a:cs typeface="Verdana"/>
              </a:rPr>
              <a:t>Objectives</a:t>
            </a:r>
            <a:endParaRPr sz="2500">
              <a:latin typeface="Verdana"/>
              <a:cs typeface="Verdana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5388037" y="4146287"/>
            <a:ext cx="2232025" cy="410209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500" spc="140">
                <a:solidFill>
                  <a:srgbClr val="231F20"/>
                </a:solidFill>
                <a:latin typeface="Verdana"/>
                <a:cs typeface="Verdana"/>
              </a:rPr>
              <a:t>Introduction</a:t>
            </a:r>
            <a:endParaRPr sz="2500">
              <a:latin typeface="Verdana"/>
              <a:cs typeface="Verdana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5388037" y="7447905"/>
            <a:ext cx="2415540" cy="410209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500" spc="235">
                <a:solidFill>
                  <a:srgbClr val="231F20"/>
                </a:solidFill>
                <a:latin typeface="Verdana"/>
                <a:cs typeface="Verdana"/>
              </a:rPr>
              <a:t>Methodology</a:t>
            </a:r>
            <a:endParaRPr sz="2500">
              <a:latin typeface="Verdana"/>
              <a:cs typeface="Verdana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5388037" y="9206187"/>
            <a:ext cx="2044700" cy="410209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500" spc="215">
                <a:solidFill>
                  <a:srgbClr val="231F20"/>
                </a:solidFill>
                <a:latin typeface="Verdana"/>
                <a:cs typeface="Verdana"/>
              </a:rPr>
              <a:t>Conclusion</a:t>
            </a:r>
            <a:endParaRPr sz="2500">
              <a:latin typeface="Verdana"/>
              <a:cs typeface="Verdana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812626" y="2901696"/>
            <a:ext cx="1400810" cy="7106920"/>
          </a:xfrm>
          <a:prstGeom prst="rect">
            <a:avLst/>
          </a:prstGeom>
          <a:solidFill>
            <a:srgbClr val="1B5738"/>
          </a:solidFill>
        </p:spPr>
        <p:txBody>
          <a:bodyPr wrap="square" lIns="0" tIns="250190" rIns="0" bIns="0" rtlCol="0" vert="horz">
            <a:spAutoFit/>
          </a:bodyPr>
          <a:lstStyle/>
          <a:p>
            <a:pPr marL="390525">
              <a:lnSpc>
                <a:spcPct val="100000"/>
              </a:lnSpc>
              <a:spcBef>
                <a:spcPts val="1970"/>
              </a:spcBef>
            </a:pPr>
            <a:r>
              <a:rPr dirty="0" sz="4250" spc="-25" b="1">
                <a:solidFill>
                  <a:srgbClr val="FFFFFF"/>
                </a:solidFill>
                <a:latin typeface="Arial"/>
                <a:cs typeface="Arial"/>
              </a:rPr>
              <a:t>01</a:t>
            </a:r>
            <a:endParaRPr sz="4250">
              <a:latin typeface="Arial"/>
              <a:cs typeface="Arial"/>
            </a:endParaRPr>
          </a:p>
          <a:p>
            <a:pPr marL="332740">
              <a:lnSpc>
                <a:spcPct val="100000"/>
              </a:lnSpc>
              <a:spcBef>
                <a:spcPts val="1175"/>
              </a:spcBef>
            </a:pPr>
            <a:r>
              <a:rPr dirty="0" sz="4250" spc="335" b="1">
                <a:solidFill>
                  <a:srgbClr val="FFFFFF"/>
                </a:solidFill>
                <a:latin typeface="Arial"/>
                <a:cs typeface="Arial"/>
              </a:rPr>
              <a:t>02</a:t>
            </a:r>
            <a:endParaRPr sz="4250">
              <a:latin typeface="Arial"/>
              <a:cs typeface="Arial"/>
            </a:endParaRPr>
          </a:p>
          <a:p>
            <a:pPr marL="334645">
              <a:lnSpc>
                <a:spcPct val="100000"/>
              </a:lnSpc>
              <a:spcBef>
                <a:spcPts val="1839"/>
              </a:spcBef>
            </a:pPr>
            <a:r>
              <a:rPr dirty="0" sz="4250" spc="310" b="1">
                <a:solidFill>
                  <a:srgbClr val="FFFFFF"/>
                </a:solidFill>
                <a:latin typeface="Arial"/>
                <a:cs typeface="Arial"/>
              </a:rPr>
              <a:t>03</a:t>
            </a:r>
            <a:endParaRPr sz="4250">
              <a:latin typeface="Arial"/>
              <a:cs typeface="Arial"/>
            </a:endParaRPr>
          </a:p>
          <a:p>
            <a:pPr marL="323850">
              <a:lnSpc>
                <a:spcPct val="100000"/>
              </a:lnSpc>
              <a:spcBef>
                <a:spcPts val="1175"/>
              </a:spcBef>
            </a:pPr>
            <a:r>
              <a:rPr dirty="0" sz="4250" spc="395" b="1">
                <a:solidFill>
                  <a:srgbClr val="FFFFFF"/>
                </a:solidFill>
                <a:latin typeface="Arial"/>
                <a:cs typeface="Arial"/>
              </a:rPr>
              <a:t>04</a:t>
            </a:r>
            <a:endParaRPr sz="4250">
              <a:latin typeface="Arial"/>
              <a:cs typeface="Arial"/>
            </a:endParaRPr>
          </a:p>
          <a:p>
            <a:pPr marL="349250">
              <a:lnSpc>
                <a:spcPct val="100000"/>
              </a:lnSpc>
              <a:spcBef>
                <a:spcPts val="1140"/>
              </a:spcBef>
            </a:pPr>
            <a:r>
              <a:rPr dirty="0" sz="4250" spc="345" b="1">
                <a:solidFill>
                  <a:srgbClr val="FFFFFF"/>
                </a:solidFill>
                <a:latin typeface="Arial"/>
                <a:cs typeface="Arial"/>
              </a:rPr>
              <a:t>05</a:t>
            </a:r>
            <a:endParaRPr sz="4250">
              <a:latin typeface="Arial"/>
              <a:cs typeface="Arial"/>
            </a:endParaRPr>
          </a:p>
          <a:p>
            <a:pPr marL="354965">
              <a:lnSpc>
                <a:spcPct val="100000"/>
              </a:lnSpc>
              <a:spcBef>
                <a:spcPts val="1445"/>
              </a:spcBef>
            </a:pPr>
            <a:r>
              <a:rPr dirty="0" sz="4250" spc="310" b="1">
                <a:solidFill>
                  <a:srgbClr val="FFFFFF"/>
                </a:solidFill>
                <a:latin typeface="Arial"/>
                <a:cs typeface="Arial"/>
              </a:rPr>
              <a:t>06</a:t>
            </a:r>
            <a:endParaRPr sz="4250">
              <a:latin typeface="Arial"/>
              <a:cs typeface="Arial"/>
            </a:endParaRPr>
          </a:p>
          <a:p>
            <a:pPr marL="365760">
              <a:lnSpc>
                <a:spcPct val="100000"/>
              </a:lnSpc>
              <a:spcBef>
                <a:spcPts val="1595"/>
              </a:spcBef>
            </a:pPr>
            <a:r>
              <a:rPr dirty="0" sz="4250" spc="229" b="1">
                <a:solidFill>
                  <a:srgbClr val="FFFFFF"/>
                </a:solidFill>
                <a:latin typeface="Arial"/>
                <a:cs typeface="Arial"/>
              </a:rPr>
              <a:t>07</a:t>
            </a:r>
            <a:endParaRPr sz="4250">
              <a:latin typeface="Arial"/>
              <a:cs typeface="Arial"/>
            </a:endParaRPr>
          </a:p>
          <a:p>
            <a:pPr marL="352425">
              <a:lnSpc>
                <a:spcPct val="100000"/>
              </a:lnSpc>
              <a:spcBef>
                <a:spcPts val="2050"/>
              </a:spcBef>
            </a:pPr>
            <a:r>
              <a:rPr dirty="0" sz="4250" spc="320" b="1">
                <a:solidFill>
                  <a:srgbClr val="FFFFFF"/>
                </a:solidFill>
                <a:latin typeface="Arial"/>
                <a:cs typeface="Arial"/>
              </a:rPr>
              <a:t>08</a:t>
            </a:r>
            <a:endParaRPr sz="425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5388037" y="6616941"/>
            <a:ext cx="2743200" cy="410209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500" spc="170">
                <a:solidFill>
                  <a:srgbClr val="231F20"/>
                </a:solidFill>
                <a:latin typeface="Verdana"/>
                <a:cs typeface="Verdana"/>
              </a:rPr>
              <a:t>System</a:t>
            </a:r>
            <a:r>
              <a:rPr dirty="0" sz="2500" spc="34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500" spc="170">
                <a:solidFill>
                  <a:srgbClr val="231F20"/>
                </a:solidFill>
                <a:latin typeface="Verdana"/>
                <a:cs typeface="Verdana"/>
              </a:rPr>
              <a:t>Design</a:t>
            </a:r>
            <a:endParaRPr sz="2500">
              <a:latin typeface="Verdana"/>
              <a:cs typeface="Verdana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5388037" y="5027444"/>
            <a:ext cx="5184140" cy="410209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500" spc="195">
                <a:solidFill>
                  <a:srgbClr val="231F20"/>
                </a:solidFill>
                <a:latin typeface="Verdana"/>
                <a:cs typeface="Verdana"/>
              </a:rPr>
              <a:t>Goethermal</a:t>
            </a:r>
            <a:r>
              <a:rPr dirty="0" sz="2500" spc="33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500" spc="155">
                <a:solidFill>
                  <a:srgbClr val="231F20"/>
                </a:solidFill>
                <a:latin typeface="Verdana"/>
                <a:cs typeface="Verdana"/>
              </a:rPr>
              <a:t>Heat</a:t>
            </a:r>
            <a:r>
              <a:rPr dirty="0" sz="2500" spc="34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500" spc="185">
                <a:solidFill>
                  <a:srgbClr val="231F20"/>
                </a:solidFill>
                <a:latin typeface="Verdana"/>
                <a:cs typeface="Verdana"/>
              </a:rPr>
              <a:t>exchanger</a:t>
            </a:r>
            <a:endParaRPr sz="2500">
              <a:latin typeface="Verdana"/>
              <a:cs typeface="Verdana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5388037" y="5844442"/>
            <a:ext cx="3210560" cy="410209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500" spc="260">
                <a:solidFill>
                  <a:srgbClr val="231F20"/>
                </a:solidFill>
                <a:latin typeface="Verdana"/>
                <a:cs typeface="Verdana"/>
              </a:rPr>
              <a:t>Proposed</a:t>
            </a:r>
            <a:r>
              <a:rPr dirty="0" sz="2500" spc="33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500" spc="180">
                <a:solidFill>
                  <a:srgbClr val="231F20"/>
                </a:solidFill>
                <a:latin typeface="Verdana"/>
                <a:cs typeface="Verdana"/>
              </a:rPr>
              <a:t>system</a:t>
            </a:r>
            <a:endParaRPr sz="2500">
              <a:latin typeface="Verdana"/>
              <a:cs typeface="Verdana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5388037" y="8237928"/>
            <a:ext cx="3609975" cy="410209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500" spc="185">
                <a:solidFill>
                  <a:srgbClr val="231F20"/>
                </a:solidFill>
                <a:latin typeface="Verdana"/>
                <a:cs typeface="Verdana"/>
              </a:rPr>
              <a:t>Result</a:t>
            </a:r>
            <a:r>
              <a:rPr dirty="0" sz="2500" spc="32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500" spc="105">
                <a:solidFill>
                  <a:srgbClr val="231F20"/>
                </a:solidFill>
                <a:latin typeface="Verdana"/>
                <a:cs typeface="Verdana"/>
              </a:rPr>
              <a:t>and</a:t>
            </a:r>
            <a:r>
              <a:rPr dirty="0" sz="2500" spc="32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500" spc="180">
                <a:solidFill>
                  <a:srgbClr val="231F20"/>
                </a:solidFill>
                <a:latin typeface="Verdana"/>
                <a:cs typeface="Verdana"/>
              </a:rPr>
              <a:t>Analysis</a:t>
            </a:r>
            <a:endParaRPr sz="25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DFAFA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76637" y="737396"/>
            <a:ext cx="10311360" cy="9549603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05970" rIns="0" bIns="0" rtlCol="0" vert="horz">
            <a:spAutoFit/>
          </a:bodyPr>
          <a:lstStyle/>
          <a:p>
            <a:pPr marL="1371600">
              <a:lnSpc>
                <a:spcPct val="100000"/>
              </a:lnSpc>
              <a:spcBef>
                <a:spcPts val="114"/>
              </a:spcBef>
            </a:pPr>
            <a:r>
              <a:rPr dirty="0" sz="5750" spc="590">
                <a:solidFill>
                  <a:srgbClr val="231F20"/>
                </a:solidFill>
              </a:rPr>
              <a:t>Ob</a:t>
            </a:r>
            <a:r>
              <a:rPr dirty="0" sz="5750" spc="595">
                <a:solidFill>
                  <a:srgbClr val="231F20"/>
                </a:solidFill>
              </a:rPr>
              <a:t>j</a:t>
            </a:r>
            <a:r>
              <a:rPr dirty="0" sz="5750" spc="590">
                <a:solidFill>
                  <a:srgbClr val="231F20"/>
                </a:solidFill>
              </a:rPr>
              <a:t>ect</a:t>
            </a:r>
            <a:r>
              <a:rPr dirty="0" sz="5750" spc="595">
                <a:solidFill>
                  <a:srgbClr val="231F20"/>
                </a:solidFill>
              </a:rPr>
              <a:t>i</a:t>
            </a:r>
            <a:r>
              <a:rPr dirty="0" sz="5750" spc="590">
                <a:solidFill>
                  <a:srgbClr val="231F20"/>
                </a:solidFill>
              </a:rPr>
              <a:t>ve</a:t>
            </a:r>
            <a:r>
              <a:rPr dirty="0" sz="5750" spc="30">
                <a:solidFill>
                  <a:srgbClr val="231F20"/>
                </a:solidFill>
              </a:rPr>
              <a:t>s</a:t>
            </a:r>
            <a:endParaRPr sz="5750"/>
          </a:p>
        </p:txBody>
      </p:sp>
      <p:sp>
        <p:nvSpPr>
          <p:cNvPr id="5" name="object 5" descr=""/>
          <p:cNvSpPr txBox="1"/>
          <p:nvPr/>
        </p:nvSpPr>
        <p:spPr>
          <a:xfrm>
            <a:off x="1469478" y="2401706"/>
            <a:ext cx="81915" cy="30988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50" spc="-180">
                <a:solidFill>
                  <a:srgbClr val="231F20"/>
                </a:solidFill>
                <a:latin typeface="Verdana"/>
                <a:cs typeface="Verdana"/>
              </a:rPr>
              <a:t>.</a:t>
            </a:r>
            <a:endParaRPr sz="1850">
              <a:latin typeface="Verdana"/>
              <a:cs typeface="Verdana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0" y="0"/>
            <a:ext cx="1815464" cy="1459230"/>
          </a:xfrm>
          <a:custGeom>
            <a:avLst/>
            <a:gdLst/>
            <a:ahLst/>
            <a:cxnLst/>
            <a:rect l="l" t="t" r="r" b="b"/>
            <a:pathLst>
              <a:path w="1815464" h="1459230">
                <a:moveTo>
                  <a:pt x="0" y="0"/>
                </a:moveTo>
                <a:lnTo>
                  <a:pt x="1014691" y="0"/>
                </a:lnTo>
                <a:lnTo>
                  <a:pt x="903680" y="163470"/>
                </a:lnTo>
                <a:lnTo>
                  <a:pt x="1815441" y="163470"/>
                </a:lnTo>
                <a:lnTo>
                  <a:pt x="1718807" y="305815"/>
                </a:lnTo>
                <a:lnTo>
                  <a:pt x="807046" y="305815"/>
                </a:lnTo>
                <a:lnTo>
                  <a:pt x="662140" y="519288"/>
                </a:lnTo>
                <a:lnTo>
                  <a:pt x="1573902" y="519288"/>
                </a:lnTo>
                <a:lnTo>
                  <a:pt x="1477176" y="661633"/>
                </a:lnTo>
                <a:lnTo>
                  <a:pt x="565415" y="661633"/>
                </a:lnTo>
                <a:lnTo>
                  <a:pt x="420510" y="875015"/>
                </a:lnTo>
                <a:lnTo>
                  <a:pt x="1332271" y="875015"/>
                </a:lnTo>
                <a:lnTo>
                  <a:pt x="1235637" y="1017360"/>
                </a:lnTo>
                <a:lnTo>
                  <a:pt x="323875" y="1017360"/>
                </a:lnTo>
                <a:lnTo>
                  <a:pt x="178970" y="1230833"/>
                </a:lnTo>
                <a:lnTo>
                  <a:pt x="1090731" y="1230833"/>
                </a:lnTo>
                <a:lnTo>
                  <a:pt x="994097" y="1373178"/>
                </a:lnTo>
                <a:lnTo>
                  <a:pt x="82336" y="1373178"/>
                </a:lnTo>
                <a:lnTo>
                  <a:pt x="24191" y="1458750"/>
                </a:lnTo>
                <a:lnTo>
                  <a:pt x="0" y="1423148"/>
                </a:lnTo>
                <a:lnTo>
                  <a:pt x="0" y="0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0" y="1942378"/>
            <a:ext cx="607695" cy="142875"/>
          </a:xfrm>
          <a:custGeom>
            <a:avLst/>
            <a:gdLst/>
            <a:ahLst/>
            <a:cxnLst/>
            <a:rect l="l" t="t" r="r" b="b"/>
            <a:pathLst>
              <a:path w="607695" h="142875">
                <a:moveTo>
                  <a:pt x="0" y="0"/>
                </a:moveTo>
                <a:lnTo>
                  <a:pt x="607561" y="0"/>
                </a:lnTo>
                <a:lnTo>
                  <a:pt x="510927" y="142345"/>
                </a:lnTo>
                <a:lnTo>
                  <a:pt x="0" y="142345"/>
                </a:lnTo>
                <a:lnTo>
                  <a:pt x="0" y="0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0" y="2298196"/>
            <a:ext cx="366395" cy="142875"/>
          </a:xfrm>
          <a:custGeom>
            <a:avLst/>
            <a:gdLst/>
            <a:ahLst/>
            <a:cxnLst/>
            <a:rect l="l" t="t" r="r" b="b"/>
            <a:pathLst>
              <a:path w="366395" h="142875">
                <a:moveTo>
                  <a:pt x="0" y="0"/>
                </a:moveTo>
                <a:lnTo>
                  <a:pt x="366021" y="0"/>
                </a:lnTo>
                <a:lnTo>
                  <a:pt x="269296" y="142345"/>
                </a:lnTo>
                <a:lnTo>
                  <a:pt x="0" y="142345"/>
                </a:lnTo>
                <a:lnTo>
                  <a:pt x="0" y="0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0" y="1586560"/>
            <a:ext cx="849630" cy="142875"/>
          </a:xfrm>
          <a:custGeom>
            <a:avLst/>
            <a:gdLst/>
            <a:ahLst/>
            <a:cxnLst/>
            <a:rect l="l" t="t" r="r" b="b"/>
            <a:pathLst>
              <a:path w="849630" h="142875">
                <a:moveTo>
                  <a:pt x="0" y="0"/>
                </a:moveTo>
                <a:lnTo>
                  <a:pt x="849192" y="0"/>
                </a:lnTo>
                <a:lnTo>
                  <a:pt x="752466" y="142345"/>
                </a:lnTo>
                <a:lnTo>
                  <a:pt x="0" y="142345"/>
                </a:lnTo>
                <a:lnTo>
                  <a:pt x="0" y="0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/>
          <p:nvPr/>
        </p:nvSpPr>
        <p:spPr>
          <a:xfrm>
            <a:off x="0" y="2654015"/>
            <a:ext cx="124460" cy="201930"/>
          </a:xfrm>
          <a:custGeom>
            <a:avLst/>
            <a:gdLst/>
            <a:ahLst/>
            <a:cxnLst/>
            <a:rect l="l" t="t" r="r" b="b"/>
            <a:pathLst>
              <a:path w="124460" h="201930">
                <a:moveTo>
                  <a:pt x="0" y="0"/>
                </a:moveTo>
                <a:lnTo>
                  <a:pt x="124391" y="0"/>
                </a:lnTo>
                <a:lnTo>
                  <a:pt x="0" y="201770"/>
                </a:lnTo>
                <a:lnTo>
                  <a:pt x="0" y="0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1482178" y="2159092"/>
            <a:ext cx="3028315" cy="663575"/>
          </a:xfrm>
          <a:custGeom>
            <a:avLst/>
            <a:gdLst/>
            <a:ahLst/>
            <a:cxnLst/>
            <a:rect l="l" t="t" r="r" b="b"/>
            <a:pathLst>
              <a:path w="3028315" h="663575">
                <a:moveTo>
                  <a:pt x="2856528" y="663354"/>
                </a:moveTo>
                <a:lnTo>
                  <a:pt x="171450" y="663354"/>
                </a:lnTo>
                <a:lnTo>
                  <a:pt x="125871" y="657230"/>
                </a:lnTo>
                <a:lnTo>
                  <a:pt x="84915" y="639946"/>
                </a:lnTo>
                <a:lnTo>
                  <a:pt x="50216" y="613138"/>
                </a:lnTo>
                <a:lnTo>
                  <a:pt x="23407" y="578438"/>
                </a:lnTo>
                <a:lnTo>
                  <a:pt x="6124" y="537482"/>
                </a:lnTo>
                <a:lnTo>
                  <a:pt x="0" y="491904"/>
                </a:lnTo>
                <a:lnTo>
                  <a:pt x="0" y="171449"/>
                </a:lnTo>
                <a:lnTo>
                  <a:pt x="6124" y="125871"/>
                </a:lnTo>
                <a:lnTo>
                  <a:pt x="23407" y="84915"/>
                </a:lnTo>
                <a:lnTo>
                  <a:pt x="50216" y="50216"/>
                </a:lnTo>
                <a:lnTo>
                  <a:pt x="84915" y="23407"/>
                </a:lnTo>
                <a:lnTo>
                  <a:pt x="125871" y="6124"/>
                </a:lnTo>
                <a:lnTo>
                  <a:pt x="171450" y="0"/>
                </a:lnTo>
                <a:lnTo>
                  <a:pt x="2856528" y="0"/>
                </a:lnTo>
                <a:lnTo>
                  <a:pt x="2902106" y="6124"/>
                </a:lnTo>
                <a:lnTo>
                  <a:pt x="2943062" y="23407"/>
                </a:lnTo>
                <a:lnTo>
                  <a:pt x="2977761" y="50216"/>
                </a:lnTo>
                <a:lnTo>
                  <a:pt x="3004569" y="84915"/>
                </a:lnTo>
                <a:lnTo>
                  <a:pt x="3021853" y="125871"/>
                </a:lnTo>
                <a:lnTo>
                  <a:pt x="3027977" y="171449"/>
                </a:lnTo>
                <a:lnTo>
                  <a:pt x="3027977" y="491904"/>
                </a:lnTo>
                <a:lnTo>
                  <a:pt x="3021853" y="537482"/>
                </a:lnTo>
                <a:lnTo>
                  <a:pt x="3004569" y="578438"/>
                </a:lnTo>
                <a:lnTo>
                  <a:pt x="2977761" y="613138"/>
                </a:lnTo>
                <a:lnTo>
                  <a:pt x="2943062" y="639946"/>
                </a:lnTo>
                <a:lnTo>
                  <a:pt x="2902106" y="657230"/>
                </a:lnTo>
                <a:lnTo>
                  <a:pt x="2856528" y="663354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 txBox="1"/>
          <p:nvPr/>
        </p:nvSpPr>
        <p:spPr>
          <a:xfrm>
            <a:off x="1848692" y="2248024"/>
            <a:ext cx="2193925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-10" b="1">
                <a:solidFill>
                  <a:srgbClr val="FFFFFF"/>
                </a:solidFill>
                <a:latin typeface="Tahoma"/>
                <a:cs typeface="Tahoma"/>
              </a:rPr>
              <a:t>Objective01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13" name="object 13" descr=""/>
          <p:cNvSpPr/>
          <p:nvPr/>
        </p:nvSpPr>
        <p:spPr>
          <a:xfrm>
            <a:off x="1376238" y="3498711"/>
            <a:ext cx="3134360" cy="697230"/>
          </a:xfrm>
          <a:custGeom>
            <a:avLst/>
            <a:gdLst/>
            <a:ahLst/>
            <a:cxnLst/>
            <a:rect l="l" t="t" r="r" b="b"/>
            <a:pathLst>
              <a:path w="3134360" h="697229">
                <a:moveTo>
                  <a:pt x="2962468" y="697194"/>
                </a:moveTo>
                <a:lnTo>
                  <a:pt x="171450" y="697194"/>
                </a:lnTo>
                <a:lnTo>
                  <a:pt x="125871" y="691069"/>
                </a:lnTo>
                <a:lnTo>
                  <a:pt x="84915" y="673786"/>
                </a:lnTo>
                <a:lnTo>
                  <a:pt x="50216" y="646977"/>
                </a:lnTo>
                <a:lnTo>
                  <a:pt x="23407" y="612278"/>
                </a:lnTo>
                <a:lnTo>
                  <a:pt x="6124" y="571322"/>
                </a:lnTo>
                <a:lnTo>
                  <a:pt x="0" y="525744"/>
                </a:lnTo>
                <a:lnTo>
                  <a:pt x="0" y="171450"/>
                </a:lnTo>
                <a:lnTo>
                  <a:pt x="6124" y="125871"/>
                </a:lnTo>
                <a:lnTo>
                  <a:pt x="23407" y="84915"/>
                </a:lnTo>
                <a:lnTo>
                  <a:pt x="50216" y="50216"/>
                </a:lnTo>
                <a:lnTo>
                  <a:pt x="84915" y="23407"/>
                </a:lnTo>
                <a:lnTo>
                  <a:pt x="125871" y="6124"/>
                </a:lnTo>
                <a:lnTo>
                  <a:pt x="171450" y="0"/>
                </a:lnTo>
                <a:lnTo>
                  <a:pt x="2962468" y="0"/>
                </a:lnTo>
                <a:lnTo>
                  <a:pt x="3008046" y="6124"/>
                </a:lnTo>
                <a:lnTo>
                  <a:pt x="3049002" y="23407"/>
                </a:lnTo>
                <a:lnTo>
                  <a:pt x="3083701" y="50216"/>
                </a:lnTo>
                <a:lnTo>
                  <a:pt x="3110509" y="84915"/>
                </a:lnTo>
                <a:lnTo>
                  <a:pt x="3127793" y="125871"/>
                </a:lnTo>
                <a:lnTo>
                  <a:pt x="3133917" y="171450"/>
                </a:lnTo>
                <a:lnTo>
                  <a:pt x="3133917" y="525744"/>
                </a:lnTo>
                <a:lnTo>
                  <a:pt x="3127793" y="571322"/>
                </a:lnTo>
                <a:lnTo>
                  <a:pt x="3110509" y="612278"/>
                </a:lnTo>
                <a:lnTo>
                  <a:pt x="3083701" y="646977"/>
                </a:lnTo>
                <a:lnTo>
                  <a:pt x="3049002" y="673786"/>
                </a:lnTo>
                <a:lnTo>
                  <a:pt x="3008046" y="691069"/>
                </a:lnTo>
                <a:lnTo>
                  <a:pt x="2962468" y="697194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 txBox="1"/>
          <p:nvPr/>
        </p:nvSpPr>
        <p:spPr>
          <a:xfrm>
            <a:off x="1498996" y="2988179"/>
            <a:ext cx="7088505" cy="187198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1292860" algn="l"/>
                <a:tab pos="1804035" algn="l"/>
                <a:tab pos="3706495" algn="l"/>
                <a:tab pos="5838825" algn="l"/>
              </a:tabLst>
            </a:pPr>
            <a:r>
              <a:rPr dirty="0" sz="2250" spc="195" b="1">
                <a:solidFill>
                  <a:srgbClr val="231F20"/>
                </a:solidFill>
                <a:latin typeface="Tahoma"/>
                <a:cs typeface="Tahoma"/>
              </a:rPr>
              <a:t>Design</a:t>
            </a:r>
            <a:r>
              <a:rPr dirty="0" sz="2250" b="1">
                <a:solidFill>
                  <a:srgbClr val="231F20"/>
                </a:solidFill>
                <a:latin typeface="Tahoma"/>
                <a:cs typeface="Tahoma"/>
              </a:rPr>
              <a:t>	</a:t>
            </a:r>
            <a:r>
              <a:rPr dirty="0" sz="2250" spc="45" b="1">
                <a:solidFill>
                  <a:srgbClr val="231F20"/>
                </a:solidFill>
                <a:latin typeface="Tahoma"/>
                <a:cs typeface="Tahoma"/>
              </a:rPr>
              <a:t>an</a:t>
            </a:r>
            <a:r>
              <a:rPr dirty="0" sz="2250" b="1">
                <a:solidFill>
                  <a:srgbClr val="231F20"/>
                </a:solidFill>
                <a:latin typeface="Tahoma"/>
                <a:cs typeface="Tahoma"/>
              </a:rPr>
              <a:t>	</a:t>
            </a:r>
            <a:r>
              <a:rPr dirty="0" sz="2250" spc="150" b="1">
                <a:solidFill>
                  <a:srgbClr val="231F20"/>
                </a:solidFill>
                <a:latin typeface="Tahoma"/>
                <a:cs typeface="Tahoma"/>
              </a:rPr>
              <a:t>Integrated</a:t>
            </a:r>
            <a:r>
              <a:rPr dirty="0" sz="2250" b="1">
                <a:solidFill>
                  <a:srgbClr val="231F20"/>
                </a:solidFill>
                <a:latin typeface="Tahoma"/>
                <a:cs typeface="Tahoma"/>
              </a:rPr>
              <a:t>	</a:t>
            </a:r>
            <a:r>
              <a:rPr dirty="0" sz="2250" spc="204" b="1">
                <a:solidFill>
                  <a:srgbClr val="231F20"/>
                </a:solidFill>
                <a:latin typeface="Tahoma"/>
                <a:cs typeface="Tahoma"/>
              </a:rPr>
              <a:t>Sustainable</a:t>
            </a:r>
            <a:r>
              <a:rPr dirty="0" sz="2250" b="1">
                <a:solidFill>
                  <a:srgbClr val="231F20"/>
                </a:solidFill>
                <a:latin typeface="Tahoma"/>
                <a:cs typeface="Tahoma"/>
              </a:rPr>
              <a:t>	</a:t>
            </a:r>
            <a:r>
              <a:rPr dirty="0" sz="2250" spc="215" b="1">
                <a:solidFill>
                  <a:srgbClr val="231F20"/>
                </a:solidFill>
                <a:latin typeface="Tahoma"/>
                <a:cs typeface="Tahoma"/>
              </a:rPr>
              <a:t>System</a:t>
            </a:r>
            <a:endParaRPr sz="2250">
              <a:latin typeface="Tahoma"/>
              <a:cs typeface="Tahoma"/>
            </a:endParaRPr>
          </a:p>
          <a:p>
            <a:pPr marL="273685">
              <a:lnSpc>
                <a:spcPct val="100000"/>
              </a:lnSpc>
              <a:spcBef>
                <a:spcPts val="2135"/>
              </a:spcBef>
            </a:pPr>
            <a:r>
              <a:rPr dirty="0" sz="2800" spc="40" b="1">
                <a:solidFill>
                  <a:srgbClr val="FFFFFF"/>
                </a:solidFill>
                <a:latin typeface="Tahoma"/>
                <a:cs typeface="Tahoma"/>
              </a:rPr>
              <a:t>Objective02</a:t>
            </a:r>
            <a:endParaRPr sz="2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15"/>
              </a:spcBef>
            </a:pPr>
            <a:endParaRPr sz="2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tabLst>
                <a:tab pos="1915160" algn="l"/>
                <a:tab pos="4536440" algn="l"/>
                <a:tab pos="5647055" algn="l"/>
              </a:tabLst>
            </a:pPr>
            <a:r>
              <a:rPr dirty="0" sz="2250" spc="135" b="1">
                <a:solidFill>
                  <a:srgbClr val="231F20"/>
                </a:solidFill>
                <a:latin typeface="Tahoma"/>
                <a:cs typeface="Tahoma"/>
              </a:rPr>
              <a:t>Implement</a:t>
            </a:r>
            <a:r>
              <a:rPr dirty="0" sz="2250" b="1">
                <a:solidFill>
                  <a:srgbClr val="231F20"/>
                </a:solidFill>
                <a:latin typeface="Tahoma"/>
                <a:cs typeface="Tahoma"/>
              </a:rPr>
              <a:t>	</a:t>
            </a:r>
            <a:r>
              <a:rPr dirty="0" sz="2250" spc="165" b="1">
                <a:solidFill>
                  <a:srgbClr val="231F20"/>
                </a:solidFill>
                <a:latin typeface="Tahoma"/>
                <a:cs typeface="Tahoma"/>
              </a:rPr>
              <a:t>Arduino-</a:t>
            </a:r>
            <a:r>
              <a:rPr dirty="0" sz="2250" spc="-42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250" spc="240" b="1">
                <a:solidFill>
                  <a:srgbClr val="231F20"/>
                </a:solidFill>
                <a:latin typeface="Tahoma"/>
                <a:cs typeface="Tahoma"/>
              </a:rPr>
              <a:t>Based</a:t>
            </a:r>
            <a:r>
              <a:rPr dirty="0" sz="2250" b="1">
                <a:solidFill>
                  <a:srgbClr val="231F20"/>
                </a:solidFill>
                <a:latin typeface="Tahoma"/>
                <a:cs typeface="Tahoma"/>
              </a:rPr>
              <a:t>	</a:t>
            </a:r>
            <a:r>
              <a:rPr dirty="0" sz="2250" spc="145" b="1">
                <a:solidFill>
                  <a:srgbClr val="231F20"/>
                </a:solidFill>
                <a:latin typeface="Tahoma"/>
                <a:cs typeface="Tahoma"/>
              </a:rPr>
              <a:t>Smart</a:t>
            </a:r>
            <a:r>
              <a:rPr dirty="0" sz="2250" b="1">
                <a:solidFill>
                  <a:srgbClr val="231F20"/>
                </a:solidFill>
                <a:latin typeface="Tahoma"/>
                <a:cs typeface="Tahoma"/>
              </a:rPr>
              <a:t>	</a:t>
            </a:r>
            <a:r>
              <a:rPr dirty="0" sz="2250" spc="210" b="1">
                <a:solidFill>
                  <a:srgbClr val="231F20"/>
                </a:solidFill>
                <a:latin typeface="Tahoma"/>
                <a:cs typeface="Tahoma"/>
              </a:rPr>
              <a:t>Control</a:t>
            </a:r>
            <a:endParaRPr sz="2250">
              <a:latin typeface="Tahoma"/>
              <a:cs typeface="Tahoma"/>
            </a:endParaRPr>
          </a:p>
        </p:txBody>
      </p:sp>
      <p:sp>
        <p:nvSpPr>
          <p:cNvPr id="15" name="object 15" descr=""/>
          <p:cNvSpPr/>
          <p:nvPr/>
        </p:nvSpPr>
        <p:spPr>
          <a:xfrm>
            <a:off x="1376238" y="5228811"/>
            <a:ext cx="3028315" cy="663575"/>
          </a:xfrm>
          <a:custGeom>
            <a:avLst/>
            <a:gdLst/>
            <a:ahLst/>
            <a:cxnLst/>
            <a:rect l="l" t="t" r="r" b="b"/>
            <a:pathLst>
              <a:path w="3028315" h="663575">
                <a:moveTo>
                  <a:pt x="2856528" y="663354"/>
                </a:moveTo>
                <a:lnTo>
                  <a:pt x="171449" y="663354"/>
                </a:lnTo>
                <a:lnTo>
                  <a:pt x="125871" y="657230"/>
                </a:lnTo>
                <a:lnTo>
                  <a:pt x="84915" y="639946"/>
                </a:lnTo>
                <a:lnTo>
                  <a:pt x="50216" y="613138"/>
                </a:lnTo>
                <a:lnTo>
                  <a:pt x="23407" y="578438"/>
                </a:lnTo>
                <a:lnTo>
                  <a:pt x="6124" y="537482"/>
                </a:lnTo>
                <a:lnTo>
                  <a:pt x="0" y="491904"/>
                </a:lnTo>
                <a:lnTo>
                  <a:pt x="0" y="171449"/>
                </a:lnTo>
                <a:lnTo>
                  <a:pt x="6124" y="125871"/>
                </a:lnTo>
                <a:lnTo>
                  <a:pt x="23407" y="84915"/>
                </a:lnTo>
                <a:lnTo>
                  <a:pt x="50216" y="50216"/>
                </a:lnTo>
                <a:lnTo>
                  <a:pt x="84915" y="23407"/>
                </a:lnTo>
                <a:lnTo>
                  <a:pt x="125871" y="6124"/>
                </a:lnTo>
                <a:lnTo>
                  <a:pt x="171449" y="0"/>
                </a:lnTo>
                <a:lnTo>
                  <a:pt x="2856528" y="0"/>
                </a:lnTo>
                <a:lnTo>
                  <a:pt x="2902106" y="6124"/>
                </a:lnTo>
                <a:lnTo>
                  <a:pt x="2943062" y="23407"/>
                </a:lnTo>
                <a:lnTo>
                  <a:pt x="2977761" y="50216"/>
                </a:lnTo>
                <a:lnTo>
                  <a:pt x="3004569" y="84915"/>
                </a:lnTo>
                <a:lnTo>
                  <a:pt x="3021853" y="125871"/>
                </a:lnTo>
                <a:lnTo>
                  <a:pt x="3027977" y="171449"/>
                </a:lnTo>
                <a:lnTo>
                  <a:pt x="3027977" y="491904"/>
                </a:lnTo>
                <a:lnTo>
                  <a:pt x="3021853" y="537482"/>
                </a:lnTo>
                <a:lnTo>
                  <a:pt x="3004569" y="578438"/>
                </a:lnTo>
                <a:lnTo>
                  <a:pt x="2977761" y="613138"/>
                </a:lnTo>
                <a:lnTo>
                  <a:pt x="2943062" y="639946"/>
                </a:lnTo>
                <a:lnTo>
                  <a:pt x="2902106" y="657230"/>
                </a:lnTo>
                <a:lnTo>
                  <a:pt x="2856528" y="663354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 txBox="1"/>
          <p:nvPr/>
        </p:nvSpPr>
        <p:spPr>
          <a:xfrm>
            <a:off x="1707182" y="5317744"/>
            <a:ext cx="2265045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40" b="1">
                <a:solidFill>
                  <a:srgbClr val="FFFFFF"/>
                </a:solidFill>
                <a:latin typeface="Tahoma"/>
                <a:cs typeface="Tahoma"/>
              </a:rPr>
              <a:t>Objective03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17" name="object 17" descr=""/>
          <p:cNvSpPr/>
          <p:nvPr/>
        </p:nvSpPr>
        <p:spPr>
          <a:xfrm>
            <a:off x="1376238" y="6841787"/>
            <a:ext cx="3028315" cy="663575"/>
          </a:xfrm>
          <a:custGeom>
            <a:avLst/>
            <a:gdLst/>
            <a:ahLst/>
            <a:cxnLst/>
            <a:rect l="l" t="t" r="r" b="b"/>
            <a:pathLst>
              <a:path w="3028315" h="663575">
                <a:moveTo>
                  <a:pt x="2856528" y="663354"/>
                </a:moveTo>
                <a:lnTo>
                  <a:pt x="171449" y="663354"/>
                </a:lnTo>
                <a:lnTo>
                  <a:pt x="125871" y="657229"/>
                </a:lnTo>
                <a:lnTo>
                  <a:pt x="84915" y="639946"/>
                </a:lnTo>
                <a:lnTo>
                  <a:pt x="50216" y="613137"/>
                </a:lnTo>
                <a:lnTo>
                  <a:pt x="23407" y="578438"/>
                </a:lnTo>
                <a:lnTo>
                  <a:pt x="6124" y="537482"/>
                </a:lnTo>
                <a:lnTo>
                  <a:pt x="0" y="491904"/>
                </a:lnTo>
                <a:lnTo>
                  <a:pt x="0" y="171449"/>
                </a:lnTo>
                <a:lnTo>
                  <a:pt x="6124" y="125871"/>
                </a:lnTo>
                <a:lnTo>
                  <a:pt x="23407" y="84915"/>
                </a:lnTo>
                <a:lnTo>
                  <a:pt x="50216" y="50216"/>
                </a:lnTo>
                <a:lnTo>
                  <a:pt x="84915" y="23407"/>
                </a:lnTo>
                <a:lnTo>
                  <a:pt x="125871" y="6124"/>
                </a:lnTo>
                <a:lnTo>
                  <a:pt x="171449" y="0"/>
                </a:lnTo>
                <a:lnTo>
                  <a:pt x="2856528" y="0"/>
                </a:lnTo>
                <a:lnTo>
                  <a:pt x="2902106" y="6124"/>
                </a:lnTo>
                <a:lnTo>
                  <a:pt x="2943062" y="23407"/>
                </a:lnTo>
                <a:lnTo>
                  <a:pt x="2977761" y="50216"/>
                </a:lnTo>
                <a:lnTo>
                  <a:pt x="3004569" y="84915"/>
                </a:lnTo>
                <a:lnTo>
                  <a:pt x="3021853" y="125871"/>
                </a:lnTo>
                <a:lnTo>
                  <a:pt x="3027977" y="171449"/>
                </a:lnTo>
                <a:lnTo>
                  <a:pt x="3027977" y="491904"/>
                </a:lnTo>
                <a:lnTo>
                  <a:pt x="3021853" y="537482"/>
                </a:lnTo>
                <a:lnTo>
                  <a:pt x="3004569" y="578438"/>
                </a:lnTo>
                <a:lnTo>
                  <a:pt x="2977761" y="613137"/>
                </a:lnTo>
                <a:lnTo>
                  <a:pt x="2943062" y="639946"/>
                </a:lnTo>
                <a:lnTo>
                  <a:pt x="2902106" y="657229"/>
                </a:lnTo>
                <a:lnTo>
                  <a:pt x="2856528" y="663354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/>
          <p:nvPr/>
        </p:nvSpPr>
        <p:spPr>
          <a:xfrm>
            <a:off x="1376238" y="8301498"/>
            <a:ext cx="3028315" cy="663575"/>
          </a:xfrm>
          <a:custGeom>
            <a:avLst/>
            <a:gdLst/>
            <a:ahLst/>
            <a:cxnLst/>
            <a:rect l="l" t="t" r="r" b="b"/>
            <a:pathLst>
              <a:path w="3028315" h="663575">
                <a:moveTo>
                  <a:pt x="2856528" y="663354"/>
                </a:moveTo>
                <a:lnTo>
                  <a:pt x="171449" y="663354"/>
                </a:lnTo>
                <a:lnTo>
                  <a:pt x="125871" y="657230"/>
                </a:lnTo>
                <a:lnTo>
                  <a:pt x="84915" y="639946"/>
                </a:lnTo>
                <a:lnTo>
                  <a:pt x="50216" y="613138"/>
                </a:lnTo>
                <a:lnTo>
                  <a:pt x="23407" y="578438"/>
                </a:lnTo>
                <a:lnTo>
                  <a:pt x="6124" y="537482"/>
                </a:lnTo>
                <a:lnTo>
                  <a:pt x="0" y="491904"/>
                </a:lnTo>
                <a:lnTo>
                  <a:pt x="0" y="171449"/>
                </a:lnTo>
                <a:lnTo>
                  <a:pt x="6124" y="125871"/>
                </a:lnTo>
                <a:lnTo>
                  <a:pt x="23407" y="84915"/>
                </a:lnTo>
                <a:lnTo>
                  <a:pt x="50216" y="50216"/>
                </a:lnTo>
                <a:lnTo>
                  <a:pt x="84915" y="23407"/>
                </a:lnTo>
                <a:lnTo>
                  <a:pt x="125871" y="6124"/>
                </a:lnTo>
                <a:lnTo>
                  <a:pt x="171449" y="0"/>
                </a:lnTo>
                <a:lnTo>
                  <a:pt x="2856528" y="0"/>
                </a:lnTo>
                <a:lnTo>
                  <a:pt x="2902106" y="6124"/>
                </a:lnTo>
                <a:lnTo>
                  <a:pt x="2943062" y="23407"/>
                </a:lnTo>
                <a:lnTo>
                  <a:pt x="2977761" y="50216"/>
                </a:lnTo>
                <a:lnTo>
                  <a:pt x="3004569" y="84915"/>
                </a:lnTo>
                <a:lnTo>
                  <a:pt x="3021853" y="125871"/>
                </a:lnTo>
                <a:lnTo>
                  <a:pt x="3027977" y="171449"/>
                </a:lnTo>
                <a:lnTo>
                  <a:pt x="3027977" y="491904"/>
                </a:lnTo>
                <a:lnTo>
                  <a:pt x="3021853" y="537482"/>
                </a:lnTo>
                <a:lnTo>
                  <a:pt x="3004569" y="578438"/>
                </a:lnTo>
                <a:lnTo>
                  <a:pt x="2977761" y="613138"/>
                </a:lnTo>
                <a:lnTo>
                  <a:pt x="2943062" y="639946"/>
                </a:lnTo>
                <a:lnTo>
                  <a:pt x="2902106" y="657230"/>
                </a:lnTo>
                <a:lnTo>
                  <a:pt x="2856528" y="663354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 txBox="1"/>
          <p:nvPr/>
        </p:nvSpPr>
        <p:spPr>
          <a:xfrm>
            <a:off x="1469478" y="6238873"/>
            <a:ext cx="6284595" cy="336931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1564640" algn="l"/>
                <a:tab pos="2849245" algn="l"/>
              </a:tabLst>
            </a:pPr>
            <a:r>
              <a:rPr dirty="0" sz="2250" spc="204" b="1">
                <a:solidFill>
                  <a:srgbClr val="231F20"/>
                </a:solidFill>
                <a:latin typeface="Tahoma"/>
                <a:cs typeface="Tahoma"/>
              </a:rPr>
              <a:t>Enhance</a:t>
            </a:r>
            <a:r>
              <a:rPr dirty="0" sz="2250" b="1">
                <a:solidFill>
                  <a:srgbClr val="231F20"/>
                </a:solidFill>
                <a:latin typeface="Tahoma"/>
                <a:cs typeface="Tahoma"/>
              </a:rPr>
              <a:t>	</a:t>
            </a:r>
            <a:r>
              <a:rPr dirty="0" sz="2250" spc="180" b="1">
                <a:solidFill>
                  <a:srgbClr val="231F20"/>
                </a:solidFill>
                <a:latin typeface="Tahoma"/>
                <a:cs typeface="Tahoma"/>
              </a:rPr>
              <a:t>Energy</a:t>
            </a:r>
            <a:r>
              <a:rPr dirty="0" sz="2250" b="1">
                <a:solidFill>
                  <a:srgbClr val="231F20"/>
                </a:solidFill>
                <a:latin typeface="Tahoma"/>
                <a:cs typeface="Tahoma"/>
              </a:rPr>
              <a:t>	</a:t>
            </a:r>
            <a:r>
              <a:rPr dirty="0" sz="2250" spc="215" b="1">
                <a:solidFill>
                  <a:srgbClr val="231F20"/>
                </a:solidFill>
                <a:latin typeface="Tahoma"/>
                <a:cs typeface="Tahoma"/>
              </a:rPr>
              <a:t>Efficiency</a:t>
            </a:r>
            <a:endParaRPr sz="2250">
              <a:latin typeface="Tahoma"/>
              <a:cs typeface="Tahoma"/>
            </a:endParaRPr>
          </a:p>
          <a:p>
            <a:pPr marL="233045">
              <a:lnSpc>
                <a:spcPct val="100000"/>
              </a:lnSpc>
              <a:spcBef>
                <a:spcPts val="2710"/>
              </a:spcBef>
            </a:pPr>
            <a:r>
              <a:rPr dirty="0" sz="2800" spc="65" b="1">
                <a:solidFill>
                  <a:srgbClr val="FFFFFF"/>
                </a:solidFill>
                <a:latin typeface="Tahoma"/>
                <a:cs typeface="Tahoma"/>
              </a:rPr>
              <a:t>Objective04</a:t>
            </a:r>
            <a:endParaRPr sz="2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340"/>
              </a:spcBef>
              <a:tabLst>
                <a:tab pos="2319020" algn="l"/>
                <a:tab pos="4860290" algn="l"/>
              </a:tabLst>
            </a:pPr>
            <a:r>
              <a:rPr dirty="0" sz="2250" spc="195" b="1">
                <a:solidFill>
                  <a:srgbClr val="231F20"/>
                </a:solidFill>
                <a:latin typeface="Tahoma"/>
                <a:cs typeface="Tahoma"/>
              </a:rPr>
              <a:t>Demonstrate</a:t>
            </a:r>
            <a:r>
              <a:rPr dirty="0" sz="2250" b="1">
                <a:solidFill>
                  <a:srgbClr val="231F20"/>
                </a:solidFill>
                <a:latin typeface="Tahoma"/>
                <a:cs typeface="Tahoma"/>
              </a:rPr>
              <a:t>	</a:t>
            </a:r>
            <a:r>
              <a:rPr dirty="0" sz="2250" spc="170" b="1">
                <a:solidFill>
                  <a:srgbClr val="231F20"/>
                </a:solidFill>
                <a:latin typeface="Tahoma"/>
                <a:cs typeface="Tahoma"/>
              </a:rPr>
              <a:t>Environmental</a:t>
            </a:r>
            <a:r>
              <a:rPr dirty="0" sz="2250" b="1">
                <a:solidFill>
                  <a:srgbClr val="231F20"/>
                </a:solidFill>
                <a:latin typeface="Tahoma"/>
                <a:cs typeface="Tahoma"/>
              </a:rPr>
              <a:t>	</a:t>
            </a:r>
            <a:r>
              <a:rPr dirty="0" sz="2250" spc="204" b="1">
                <a:solidFill>
                  <a:srgbClr val="231F20"/>
                </a:solidFill>
                <a:latin typeface="Tahoma"/>
                <a:cs typeface="Tahoma"/>
              </a:rPr>
              <a:t>Benefits</a:t>
            </a:r>
            <a:endParaRPr sz="2250">
              <a:latin typeface="Tahoma"/>
              <a:cs typeface="Tahoma"/>
            </a:endParaRPr>
          </a:p>
          <a:p>
            <a:pPr marL="249554">
              <a:lnSpc>
                <a:spcPct val="100000"/>
              </a:lnSpc>
              <a:spcBef>
                <a:spcPts val="2095"/>
              </a:spcBef>
            </a:pPr>
            <a:r>
              <a:rPr dirty="0" sz="2800" spc="40" b="1">
                <a:solidFill>
                  <a:srgbClr val="FFFFFF"/>
                </a:solidFill>
                <a:latin typeface="Tahoma"/>
                <a:cs typeface="Tahoma"/>
              </a:rPr>
              <a:t>Objective05</a:t>
            </a:r>
            <a:endParaRPr sz="2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315"/>
              </a:spcBef>
              <a:tabLst>
                <a:tab pos="1821180" algn="l"/>
                <a:tab pos="4183379" algn="l"/>
                <a:tab pos="4909820" algn="l"/>
              </a:tabLst>
            </a:pPr>
            <a:r>
              <a:rPr dirty="0" sz="2250" spc="204" b="1">
                <a:solidFill>
                  <a:srgbClr val="231F20"/>
                </a:solidFill>
                <a:latin typeface="Tahoma"/>
                <a:cs typeface="Tahoma"/>
              </a:rPr>
              <a:t>Prototype</a:t>
            </a:r>
            <a:r>
              <a:rPr dirty="0" sz="2250" b="1">
                <a:solidFill>
                  <a:srgbClr val="231F20"/>
                </a:solidFill>
                <a:latin typeface="Tahoma"/>
                <a:cs typeface="Tahoma"/>
              </a:rPr>
              <a:t>	</a:t>
            </a:r>
            <a:r>
              <a:rPr dirty="0" sz="2250" spc="210" b="1">
                <a:solidFill>
                  <a:srgbClr val="231F20"/>
                </a:solidFill>
                <a:latin typeface="Tahoma"/>
                <a:cs typeface="Tahoma"/>
              </a:rPr>
              <a:t>Development</a:t>
            </a:r>
            <a:r>
              <a:rPr dirty="0" sz="2250" b="1">
                <a:solidFill>
                  <a:srgbClr val="231F20"/>
                </a:solidFill>
                <a:latin typeface="Tahoma"/>
                <a:cs typeface="Tahoma"/>
              </a:rPr>
              <a:t>	</a:t>
            </a:r>
            <a:r>
              <a:rPr dirty="0" sz="2250" spc="120" b="1">
                <a:solidFill>
                  <a:srgbClr val="231F20"/>
                </a:solidFill>
                <a:latin typeface="Tahoma"/>
                <a:cs typeface="Tahoma"/>
              </a:rPr>
              <a:t>and</a:t>
            </a:r>
            <a:r>
              <a:rPr dirty="0" sz="2250" b="1">
                <a:solidFill>
                  <a:srgbClr val="231F20"/>
                </a:solidFill>
                <a:latin typeface="Tahoma"/>
                <a:cs typeface="Tahoma"/>
              </a:rPr>
              <a:t>	</a:t>
            </a:r>
            <a:r>
              <a:rPr dirty="0" sz="2250" spc="200" b="1">
                <a:solidFill>
                  <a:srgbClr val="231F20"/>
                </a:solidFill>
                <a:latin typeface="Tahoma"/>
                <a:cs typeface="Tahoma"/>
              </a:rPr>
              <a:t>Testing</a:t>
            </a:r>
            <a:endParaRPr sz="225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3448" y="374453"/>
              <a:ext cx="16622682" cy="207277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8724703"/>
              <a:ext cx="10283190" cy="1562735"/>
            </a:xfrm>
            <a:custGeom>
              <a:avLst/>
              <a:gdLst/>
              <a:ahLst/>
              <a:cxnLst/>
              <a:rect l="l" t="t" r="r" b="b"/>
              <a:pathLst>
                <a:path w="10283190" h="1562734">
                  <a:moveTo>
                    <a:pt x="10282893" y="0"/>
                  </a:moveTo>
                  <a:lnTo>
                    <a:pt x="10282893" y="1562188"/>
                  </a:lnTo>
                  <a:lnTo>
                    <a:pt x="0" y="1562188"/>
                  </a:lnTo>
                  <a:lnTo>
                    <a:pt x="0" y="0"/>
                  </a:lnTo>
                  <a:lnTo>
                    <a:pt x="10282893" y="0"/>
                  </a:lnTo>
                  <a:close/>
                </a:path>
              </a:pathLst>
            </a:custGeom>
            <a:solidFill>
              <a:srgbClr val="1B573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98719" y="676656"/>
              <a:ext cx="7912607" cy="1322831"/>
            </a:xfrm>
            <a:prstGeom prst="rect">
              <a:avLst/>
            </a:prstGeom>
          </p:spPr>
        </p:pic>
      </p:grpSp>
      <p:sp>
        <p:nvSpPr>
          <p:cNvPr id="6" name="object 6" descr=""/>
          <p:cNvSpPr txBox="1"/>
          <p:nvPr/>
        </p:nvSpPr>
        <p:spPr>
          <a:xfrm>
            <a:off x="544701" y="3305929"/>
            <a:ext cx="17164685" cy="33591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3599"/>
              </a:lnSpc>
              <a:spcBef>
                <a:spcPts val="100"/>
              </a:spcBef>
            </a:pPr>
            <a:r>
              <a:rPr dirty="0" sz="2750" spc="-355" b="1">
                <a:solidFill>
                  <a:srgbClr val="231F20"/>
                </a:solidFill>
                <a:latin typeface="Tahoma"/>
                <a:cs typeface="Tahoma"/>
              </a:rPr>
              <a:t>"</a:t>
            </a:r>
            <a:r>
              <a:rPr dirty="0" sz="2750" spc="-54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75" b="1">
                <a:solidFill>
                  <a:srgbClr val="231F20"/>
                </a:solidFill>
                <a:latin typeface="Tahoma"/>
                <a:cs typeface="Tahoma"/>
              </a:rPr>
              <a:t>With</a:t>
            </a:r>
            <a:r>
              <a:rPr dirty="0" sz="2750" spc="98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45" b="1">
                <a:solidFill>
                  <a:srgbClr val="231F20"/>
                </a:solidFill>
                <a:latin typeface="Tahoma"/>
                <a:cs typeface="Tahoma"/>
              </a:rPr>
              <a:t>the</a:t>
            </a:r>
            <a:r>
              <a:rPr dirty="0" sz="2750" spc="98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29" b="1">
                <a:solidFill>
                  <a:srgbClr val="231F20"/>
                </a:solidFill>
                <a:latin typeface="Tahoma"/>
                <a:cs typeface="Tahoma"/>
              </a:rPr>
              <a:t>increasing</a:t>
            </a:r>
            <a:r>
              <a:rPr dirty="0" sz="2750" spc="98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35" b="1">
                <a:solidFill>
                  <a:srgbClr val="231F20"/>
                </a:solidFill>
                <a:latin typeface="Tahoma"/>
                <a:cs typeface="Tahoma"/>
              </a:rPr>
              <a:t>global</a:t>
            </a:r>
            <a:r>
              <a:rPr dirty="0" sz="2750" spc="98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00" b="1">
                <a:solidFill>
                  <a:srgbClr val="231F20"/>
                </a:solidFill>
                <a:latin typeface="Tahoma"/>
                <a:cs typeface="Tahoma"/>
              </a:rPr>
              <a:t>demand</a:t>
            </a:r>
            <a:r>
              <a:rPr dirty="0" sz="2750" spc="98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50" b="1">
                <a:solidFill>
                  <a:srgbClr val="231F20"/>
                </a:solidFill>
                <a:latin typeface="Tahoma"/>
                <a:cs typeface="Tahoma"/>
              </a:rPr>
              <a:t>for</a:t>
            </a:r>
            <a:r>
              <a:rPr dirty="0" sz="2750" spc="98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35" b="1">
                <a:solidFill>
                  <a:srgbClr val="231F20"/>
                </a:solidFill>
                <a:latin typeface="Tahoma"/>
                <a:cs typeface="Tahoma"/>
              </a:rPr>
              <a:t>sustainable</a:t>
            </a:r>
            <a:r>
              <a:rPr dirty="0" sz="2750" spc="98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15" b="1">
                <a:solidFill>
                  <a:srgbClr val="231F20"/>
                </a:solidFill>
                <a:latin typeface="Tahoma"/>
                <a:cs typeface="Tahoma"/>
              </a:rPr>
              <a:t>energy</a:t>
            </a:r>
            <a:r>
              <a:rPr dirty="0" sz="2750" spc="98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29" b="1">
                <a:solidFill>
                  <a:srgbClr val="231F20"/>
                </a:solidFill>
                <a:latin typeface="Tahoma"/>
                <a:cs typeface="Tahoma"/>
              </a:rPr>
              <a:t>solutions,</a:t>
            </a:r>
            <a:r>
              <a:rPr dirty="0" sz="2750" spc="98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85" b="1">
                <a:solidFill>
                  <a:srgbClr val="231F20"/>
                </a:solidFill>
                <a:latin typeface="Tahoma"/>
                <a:cs typeface="Tahoma"/>
              </a:rPr>
              <a:t>traditional</a:t>
            </a:r>
            <a:r>
              <a:rPr dirty="0" sz="275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80" b="1">
                <a:solidFill>
                  <a:srgbClr val="231F20"/>
                </a:solidFill>
                <a:latin typeface="Tahoma"/>
                <a:cs typeface="Tahoma"/>
              </a:rPr>
              <a:t>heating</a:t>
            </a:r>
            <a:r>
              <a:rPr dirty="0" sz="2750" spc="86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40" b="1">
                <a:solidFill>
                  <a:srgbClr val="231F20"/>
                </a:solidFill>
                <a:latin typeface="Tahoma"/>
                <a:cs typeface="Tahoma"/>
              </a:rPr>
              <a:t>and</a:t>
            </a:r>
            <a:r>
              <a:rPr dirty="0" sz="2750" spc="86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54" b="1">
                <a:solidFill>
                  <a:srgbClr val="231F20"/>
                </a:solidFill>
                <a:latin typeface="Tahoma"/>
                <a:cs typeface="Tahoma"/>
              </a:rPr>
              <a:t>cooling</a:t>
            </a:r>
            <a:r>
              <a:rPr dirty="0" sz="2750" spc="86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65" b="1">
                <a:solidFill>
                  <a:srgbClr val="231F20"/>
                </a:solidFill>
                <a:latin typeface="Tahoma"/>
                <a:cs typeface="Tahoma"/>
              </a:rPr>
              <a:t>systems</a:t>
            </a:r>
            <a:r>
              <a:rPr dirty="0" sz="2750" spc="86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60" b="1">
                <a:solidFill>
                  <a:srgbClr val="231F20"/>
                </a:solidFill>
                <a:latin typeface="Tahoma"/>
                <a:cs typeface="Tahoma"/>
              </a:rPr>
              <a:t>are</a:t>
            </a:r>
            <a:r>
              <a:rPr dirty="0" sz="2750" spc="86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20" b="1">
                <a:solidFill>
                  <a:srgbClr val="231F20"/>
                </a:solidFill>
                <a:latin typeface="Tahoma"/>
                <a:cs typeface="Tahoma"/>
              </a:rPr>
              <a:t>no</a:t>
            </a:r>
            <a:r>
              <a:rPr dirty="0" sz="2750" spc="86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20" b="1">
                <a:solidFill>
                  <a:srgbClr val="231F20"/>
                </a:solidFill>
                <a:latin typeface="Tahoma"/>
                <a:cs typeface="Tahoma"/>
              </a:rPr>
              <a:t>longer</a:t>
            </a:r>
            <a:r>
              <a:rPr dirty="0" sz="2750" spc="86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25" b="1">
                <a:solidFill>
                  <a:srgbClr val="231F20"/>
                </a:solidFill>
                <a:latin typeface="Tahoma"/>
                <a:cs typeface="Tahoma"/>
              </a:rPr>
              <a:t>efficient</a:t>
            </a:r>
            <a:r>
              <a:rPr dirty="0" sz="2750" spc="86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14" b="1">
                <a:solidFill>
                  <a:srgbClr val="231F20"/>
                </a:solidFill>
                <a:latin typeface="Tahoma"/>
                <a:cs typeface="Tahoma"/>
              </a:rPr>
              <a:t>or</a:t>
            </a:r>
            <a:r>
              <a:rPr dirty="0" sz="2750" spc="86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60" b="1">
                <a:solidFill>
                  <a:srgbClr val="231F20"/>
                </a:solidFill>
                <a:latin typeface="Tahoma"/>
                <a:cs typeface="Tahoma"/>
              </a:rPr>
              <a:t>eco-</a:t>
            </a:r>
            <a:r>
              <a:rPr dirty="0" sz="2750" spc="-54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80" b="1">
                <a:solidFill>
                  <a:srgbClr val="231F20"/>
                </a:solidFill>
                <a:latin typeface="Tahoma"/>
                <a:cs typeface="Tahoma"/>
              </a:rPr>
              <a:t>friendly.</a:t>
            </a:r>
            <a:r>
              <a:rPr dirty="0" sz="2750" spc="86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85" b="1">
                <a:solidFill>
                  <a:srgbClr val="231F20"/>
                </a:solidFill>
                <a:latin typeface="Tahoma"/>
                <a:cs typeface="Tahoma"/>
              </a:rPr>
              <a:t>This</a:t>
            </a:r>
            <a:r>
              <a:rPr dirty="0" sz="2750" spc="86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20" b="1">
                <a:solidFill>
                  <a:srgbClr val="231F20"/>
                </a:solidFill>
                <a:latin typeface="Tahoma"/>
                <a:cs typeface="Tahoma"/>
              </a:rPr>
              <a:t>project</a:t>
            </a:r>
            <a:r>
              <a:rPr dirty="0" sz="2750" spc="-6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45" b="1">
                <a:solidFill>
                  <a:srgbClr val="231F20"/>
                </a:solidFill>
                <a:latin typeface="Tahoma"/>
                <a:cs typeface="Tahoma"/>
              </a:rPr>
              <a:t>introduces</a:t>
            </a:r>
            <a:r>
              <a:rPr dirty="0" sz="2750" spc="139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60" b="1">
                <a:solidFill>
                  <a:srgbClr val="231F20"/>
                </a:solidFill>
                <a:latin typeface="Tahoma"/>
                <a:cs typeface="Tahoma"/>
              </a:rPr>
              <a:t>an</a:t>
            </a:r>
            <a:r>
              <a:rPr dirty="0" sz="2750" spc="139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80" b="1">
                <a:solidFill>
                  <a:srgbClr val="231F20"/>
                </a:solidFill>
                <a:latin typeface="Tahoma"/>
                <a:cs typeface="Tahoma"/>
              </a:rPr>
              <a:t>innovative</a:t>
            </a:r>
            <a:r>
              <a:rPr dirty="0" sz="2750" spc="139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45" b="1">
                <a:solidFill>
                  <a:srgbClr val="231F20"/>
                </a:solidFill>
                <a:latin typeface="Tahoma"/>
                <a:cs typeface="Tahoma"/>
              </a:rPr>
              <a:t>approach</a:t>
            </a:r>
            <a:r>
              <a:rPr dirty="0" sz="2750" spc="139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14" b="1">
                <a:solidFill>
                  <a:srgbClr val="231F20"/>
                </a:solidFill>
                <a:latin typeface="Tahoma"/>
                <a:cs typeface="Tahoma"/>
              </a:rPr>
              <a:t>by</a:t>
            </a:r>
            <a:r>
              <a:rPr dirty="0" sz="2750" spc="139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85" b="1">
                <a:solidFill>
                  <a:srgbClr val="231F20"/>
                </a:solidFill>
                <a:latin typeface="Tahoma"/>
                <a:cs typeface="Tahoma"/>
              </a:rPr>
              <a:t>integrating</a:t>
            </a:r>
            <a:r>
              <a:rPr dirty="0" sz="2750" spc="139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20" b="1">
                <a:solidFill>
                  <a:srgbClr val="231F20"/>
                </a:solidFill>
                <a:latin typeface="Tahoma"/>
                <a:cs typeface="Tahoma"/>
              </a:rPr>
              <a:t>geothermal</a:t>
            </a:r>
            <a:r>
              <a:rPr dirty="0" sz="2750" spc="139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70" b="1">
                <a:solidFill>
                  <a:srgbClr val="231F20"/>
                </a:solidFill>
                <a:latin typeface="Tahoma"/>
                <a:cs typeface="Tahoma"/>
              </a:rPr>
              <a:t>heat</a:t>
            </a:r>
            <a:r>
              <a:rPr dirty="0" sz="2750" spc="139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00" b="1">
                <a:solidFill>
                  <a:srgbClr val="231F20"/>
                </a:solidFill>
                <a:latin typeface="Tahoma"/>
                <a:cs typeface="Tahoma"/>
              </a:rPr>
              <a:t>pumps</a:t>
            </a:r>
            <a:r>
              <a:rPr dirty="0" sz="2750" spc="139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80" b="1">
                <a:solidFill>
                  <a:srgbClr val="231F20"/>
                </a:solidFill>
                <a:latin typeface="Tahoma"/>
                <a:cs typeface="Tahoma"/>
              </a:rPr>
              <a:t>with</a:t>
            </a:r>
            <a:r>
              <a:rPr dirty="0" sz="2750" spc="-5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25" b="1">
                <a:solidFill>
                  <a:srgbClr val="231F20"/>
                </a:solidFill>
                <a:latin typeface="Tahoma"/>
                <a:cs typeface="Tahoma"/>
              </a:rPr>
              <a:t>solar</a:t>
            </a:r>
            <a:r>
              <a:rPr dirty="0" sz="2750" spc="58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04" b="1">
                <a:solidFill>
                  <a:srgbClr val="231F20"/>
                </a:solidFill>
                <a:latin typeface="Tahoma"/>
                <a:cs typeface="Tahoma"/>
              </a:rPr>
              <a:t>energy,</a:t>
            </a:r>
            <a:r>
              <a:rPr dirty="0" sz="2750" spc="58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60" b="1">
                <a:solidFill>
                  <a:srgbClr val="231F20"/>
                </a:solidFill>
                <a:latin typeface="Tahoma"/>
                <a:cs typeface="Tahoma"/>
              </a:rPr>
              <a:t>controlled</a:t>
            </a:r>
            <a:r>
              <a:rPr dirty="0" sz="2750" spc="58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90" b="1">
                <a:solidFill>
                  <a:srgbClr val="231F20"/>
                </a:solidFill>
                <a:latin typeface="Tahoma"/>
                <a:cs typeface="Tahoma"/>
              </a:rPr>
              <a:t>via</a:t>
            </a:r>
            <a:r>
              <a:rPr dirty="0" sz="2750" spc="58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85" b="1">
                <a:solidFill>
                  <a:srgbClr val="231F20"/>
                </a:solidFill>
                <a:latin typeface="Tahoma"/>
                <a:cs typeface="Tahoma"/>
              </a:rPr>
              <a:t>Arduino</a:t>
            </a:r>
            <a:r>
              <a:rPr dirty="0" sz="2750" spc="58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40" b="1">
                <a:solidFill>
                  <a:srgbClr val="231F20"/>
                </a:solidFill>
                <a:latin typeface="Tahoma"/>
                <a:cs typeface="Tahoma"/>
              </a:rPr>
              <a:t>technology.</a:t>
            </a:r>
            <a:r>
              <a:rPr dirty="0" sz="2750" spc="58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35" b="1">
                <a:solidFill>
                  <a:srgbClr val="231F20"/>
                </a:solidFill>
                <a:latin typeface="Tahoma"/>
                <a:cs typeface="Tahoma"/>
              </a:rPr>
              <a:t>As</a:t>
            </a:r>
            <a:r>
              <a:rPr dirty="0" sz="2750" spc="58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45" b="1">
                <a:solidFill>
                  <a:srgbClr val="231F20"/>
                </a:solidFill>
                <a:latin typeface="Tahoma"/>
                <a:cs typeface="Tahoma"/>
              </a:rPr>
              <a:t>the</a:t>
            </a:r>
            <a:r>
              <a:rPr dirty="0" sz="2750" spc="58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-45" b="1">
                <a:solidFill>
                  <a:srgbClr val="231F20"/>
                </a:solidFill>
                <a:latin typeface="Tahoma"/>
                <a:cs typeface="Tahoma"/>
              </a:rPr>
              <a:t>f</a:t>
            </a:r>
            <a:r>
              <a:rPr dirty="0" sz="2750" spc="-54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50" b="1">
                <a:solidFill>
                  <a:srgbClr val="231F20"/>
                </a:solidFill>
                <a:latin typeface="Tahoma"/>
                <a:cs typeface="Tahoma"/>
              </a:rPr>
              <a:t>irst</a:t>
            </a:r>
            <a:r>
              <a:rPr dirty="0" sz="2750" spc="58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20" b="1">
                <a:solidFill>
                  <a:srgbClr val="231F20"/>
                </a:solidFill>
                <a:latin typeface="Tahoma"/>
                <a:cs typeface="Tahoma"/>
              </a:rPr>
              <a:t>geothermal</a:t>
            </a:r>
            <a:r>
              <a:rPr dirty="0" sz="2750" spc="58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20" b="1">
                <a:solidFill>
                  <a:srgbClr val="231F20"/>
                </a:solidFill>
                <a:latin typeface="Tahoma"/>
                <a:cs typeface="Tahoma"/>
              </a:rPr>
              <a:t>project</a:t>
            </a:r>
            <a:r>
              <a:rPr dirty="0" sz="2750" spc="58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5" b="1">
                <a:solidFill>
                  <a:srgbClr val="231F20"/>
                </a:solidFill>
                <a:latin typeface="Tahoma"/>
                <a:cs typeface="Tahoma"/>
              </a:rPr>
              <a:t>in</a:t>
            </a:r>
            <a:r>
              <a:rPr dirty="0" sz="2750" spc="-5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29" b="1">
                <a:solidFill>
                  <a:srgbClr val="231F20"/>
                </a:solidFill>
                <a:latin typeface="Tahoma"/>
                <a:cs typeface="Tahoma"/>
              </a:rPr>
              <a:t>Palestine,</a:t>
            </a:r>
            <a:r>
              <a:rPr dirty="0" sz="2750" spc="55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5" b="1">
                <a:solidFill>
                  <a:srgbClr val="231F20"/>
                </a:solidFill>
                <a:latin typeface="Tahoma"/>
                <a:cs typeface="Tahoma"/>
              </a:rPr>
              <a:t>it</a:t>
            </a:r>
            <a:r>
              <a:rPr dirty="0" sz="2750" spc="55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55" b="1">
                <a:solidFill>
                  <a:srgbClr val="231F20"/>
                </a:solidFill>
                <a:latin typeface="Tahoma"/>
                <a:cs typeface="Tahoma"/>
              </a:rPr>
              <a:t>aims</a:t>
            </a:r>
            <a:r>
              <a:rPr dirty="0" sz="2750" spc="55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25" b="1">
                <a:solidFill>
                  <a:srgbClr val="231F20"/>
                </a:solidFill>
                <a:latin typeface="Tahoma"/>
                <a:cs typeface="Tahoma"/>
              </a:rPr>
              <a:t>to</a:t>
            </a:r>
            <a:r>
              <a:rPr dirty="0" sz="2750" spc="55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29" b="1">
                <a:solidFill>
                  <a:srgbClr val="231F20"/>
                </a:solidFill>
                <a:latin typeface="Tahoma"/>
                <a:cs typeface="Tahoma"/>
              </a:rPr>
              <a:t>demonstrate</a:t>
            </a:r>
            <a:r>
              <a:rPr dirty="0" sz="2750" spc="55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45" b="1">
                <a:solidFill>
                  <a:srgbClr val="231F20"/>
                </a:solidFill>
                <a:latin typeface="Tahoma"/>
                <a:cs typeface="Tahoma"/>
              </a:rPr>
              <a:t>the</a:t>
            </a:r>
            <a:r>
              <a:rPr dirty="0" sz="2750" spc="55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10" b="1">
                <a:solidFill>
                  <a:srgbClr val="231F20"/>
                </a:solidFill>
                <a:latin typeface="Tahoma"/>
                <a:cs typeface="Tahoma"/>
              </a:rPr>
              <a:t>feasibility</a:t>
            </a:r>
            <a:r>
              <a:rPr dirty="0" sz="2750" spc="55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40" b="1">
                <a:solidFill>
                  <a:srgbClr val="231F20"/>
                </a:solidFill>
                <a:latin typeface="Tahoma"/>
                <a:cs typeface="Tahoma"/>
              </a:rPr>
              <a:t>and</a:t>
            </a:r>
            <a:r>
              <a:rPr dirty="0" sz="2750" spc="55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35" b="1">
                <a:solidFill>
                  <a:srgbClr val="231F20"/>
                </a:solidFill>
                <a:latin typeface="Tahoma"/>
                <a:cs typeface="Tahoma"/>
              </a:rPr>
              <a:t>benefits</a:t>
            </a:r>
            <a:r>
              <a:rPr dirty="0" sz="2750" spc="55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50" b="1">
                <a:solidFill>
                  <a:srgbClr val="231F20"/>
                </a:solidFill>
                <a:latin typeface="Tahoma"/>
                <a:cs typeface="Tahoma"/>
              </a:rPr>
              <a:t>of</a:t>
            </a:r>
            <a:r>
              <a:rPr dirty="0" sz="2750" spc="55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29" b="1">
                <a:solidFill>
                  <a:srgbClr val="231F20"/>
                </a:solidFill>
                <a:latin typeface="Tahoma"/>
                <a:cs typeface="Tahoma"/>
              </a:rPr>
              <a:t>renewable</a:t>
            </a:r>
            <a:r>
              <a:rPr dirty="0" sz="2750" spc="55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04" b="1">
                <a:solidFill>
                  <a:srgbClr val="231F20"/>
                </a:solidFill>
                <a:latin typeface="Tahoma"/>
                <a:cs typeface="Tahoma"/>
              </a:rPr>
              <a:t>energy,</a:t>
            </a:r>
            <a:r>
              <a:rPr dirty="0" sz="2750" spc="-10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25" b="1">
                <a:solidFill>
                  <a:srgbClr val="231F20"/>
                </a:solidFill>
                <a:latin typeface="Tahoma"/>
                <a:cs typeface="Tahoma"/>
              </a:rPr>
              <a:t>reducing</a:t>
            </a:r>
            <a:r>
              <a:rPr dirty="0" sz="2750" spc="212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320" b="1">
                <a:solidFill>
                  <a:srgbClr val="231F20"/>
                </a:solidFill>
                <a:latin typeface="Tahoma"/>
                <a:cs typeface="Tahoma"/>
              </a:rPr>
              <a:t>costs</a:t>
            </a:r>
            <a:r>
              <a:rPr dirty="0" sz="2750" spc="212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40" b="1">
                <a:solidFill>
                  <a:srgbClr val="231F20"/>
                </a:solidFill>
                <a:latin typeface="Tahoma"/>
                <a:cs typeface="Tahoma"/>
              </a:rPr>
              <a:t>and</a:t>
            </a:r>
            <a:r>
              <a:rPr dirty="0" sz="2750" spc="212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95" b="1">
                <a:solidFill>
                  <a:srgbClr val="231F20"/>
                </a:solidFill>
                <a:latin typeface="Tahoma"/>
                <a:cs typeface="Tahoma"/>
              </a:rPr>
              <a:t>environmental</a:t>
            </a:r>
            <a:r>
              <a:rPr dirty="0" sz="2750" spc="212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00" b="1">
                <a:solidFill>
                  <a:srgbClr val="231F20"/>
                </a:solidFill>
                <a:latin typeface="Tahoma"/>
                <a:cs typeface="Tahoma"/>
              </a:rPr>
              <a:t>impact</a:t>
            </a:r>
            <a:r>
              <a:rPr dirty="0" sz="2750" spc="212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55" b="1">
                <a:solidFill>
                  <a:srgbClr val="231F20"/>
                </a:solidFill>
                <a:latin typeface="Tahoma"/>
                <a:cs typeface="Tahoma"/>
              </a:rPr>
              <a:t>while</a:t>
            </a:r>
            <a:r>
              <a:rPr dirty="0" sz="2750" spc="212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70" b="1">
                <a:solidFill>
                  <a:srgbClr val="231F20"/>
                </a:solidFill>
                <a:latin typeface="Tahoma"/>
                <a:cs typeface="Tahoma"/>
              </a:rPr>
              <a:t>paving</a:t>
            </a:r>
            <a:r>
              <a:rPr dirty="0" sz="2750" spc="212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45" b="1">
                <a:solidFill>
                  <a:srgbClr val="231F20"/>
                </a:solidFill>
                <a:latin typeface="Tahoma"/>
                <a:cs typeface="Tahoma"/>
              </a:rPr>
              <a:t>the</a:t>
            </a:r>
            <a:r>
              <a:rPr dirty="0" sz="2750" spc="212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00" b="1">
                <a:solidFill>
                  <a:srgbClr val="231F20"/>
                </a:solidFill>
                <a:latin typeface="Tahoma"/>
                <a:cs typeface="Tahoma"/>
              </a:rPr>
              <a:t>way</a:t>
            </a:r>
            <a:r>
              <a:rPr dirty="0" sz="2750" spc="2120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50" b="1">
                <a:solidFill>
                  <a:srgbClr val="231F20"/>
                </a:solidFill>
                <a:latin typeface="Tahoma"/>
                <a:cs typeface="Tahoma"/>
              </a:rPr>
              <a:t>for</a:t>
            </a:r>
            <a:r>
              <a:rPr dirty="0" sz="2750" spc="212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60" b="1">
                <a:solidFill>
                  <a:srgbClr val="231F20"/>
                </a:solidFill>
                <a:latin typeface="Tahoma"/>
                <a:cs typeface="Tahoma"/>
              </a:rPr>
              <a:t>future</a:t>
            </a:r>
            <a:r>
              <a:rPr dirty="0" sz="2750" spc="5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35" b="1">
                <a:solidFill>
                  <a:srgbClr val="231F20"/>
                </a:solidFill>
                <a:latin typeface="Tahoma"/>
                <a:cs typeface="Tahoma"/>
              </a:rPr>
              <a:t>sustainable</a:t>
            </a:r>
            <a:r>
              <a:rPr dirty="0" sz="2750" spc="459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04" b="1">
                <a:solidFill>
                  <a:srgbClr val="231F20"/>
                </a:solidFill>
                <a:latin typeface="Tahoma"/>
                <a:cs typeface="Tahoma"/>
              </a:rPr>
              <a:t>infrastructure</a:t>
            </a:r>
            <a:r>
              <a:rPr dirty="0" sz="2750" spc="459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5" b="1">
                <a:solidFill>
                  <a:srgbClr val="231F20"/>
                </a:solidFill>
                <a:latin typeface="Tahoma"/>
                <a:cs typeface="Tahoma"/>
              </a:rPr>
              <a:t>in</a:t>
            </a:r>
            <a:r>
              <a:rPr dirty="0" sz="2750" spc="459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45" b="1">
                <a:solidFill>
                  <a:srgbClr val="231F20"/>
                </a:solidFill>
                <a:latin typeface="Tahoma"/>
                <a:cs typeface="Tahoma"/>
              </a:rPr>
              <a:t>the</a:t>
            </a:r>
            <a:r>
              <a:rPr dirty="0" sz="2750" spc="459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145" b="1">
                <a:solidFill>
                  <a:srgbClr val="231F20"/>
                </a:solidFill>
                <a:latin typeface="Tahoma"/>
                <a:cs typeface="Tahoma"/>
              </a:rPr>
              <a:t>region."</a:t>
            </a:r>
            <a:endParaRPr sz="2750">
              <a:latin typeface="Tahoma"/>
              <a:cs typeface="Tahoma"/>
            </a:endParaRPr>
          </a:p>
        </p:txBody>
      </p:sp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940441" y="8746770"/>
            <a:ext cx="7313717" cy="127767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9905" cy="10287000"/>
            <a:chOff x="0" y="0"/>
            <a:chExt cx="18289905" cy="10287000"/>
          </a:xfrm>
        </p:grpSpPr>
        <p:sp>
          <p:nvSpPr>
            <p:cNvPr id="3" name="object 3" descr=""/>
            <p:cNvSpPr/>
            <p:nvPr/>
          </p:nvSpPr>
          <p:spPr>
            <a:xfrm>
              <a:off x="0" y="0"/>
              <a:ext cx="18288000" cy="1706245"/>
            </a:xfrm>
            <a:custGeom>
              <a:avLst/>
              <a:gdLst/>
              <a:ahLst/>
              <a:cxnLst/>
              <a:rect l="l" t="t" r="r" b="b"/>
              <a:pathLst>
                <a:path w="18288000" h="1706245">
                  <a:moveTo>
                    <a:pt x="18287999" y="1705984"/>
                  </a:moveTo>
                  <a:lnTo>
                    <a:pt x="0" y="1705984"/>
                  </a:lnTo>
                  <a:lnTo>
                    <a:pt x="0" y="0"/>
                  </a:lnTo>
                  <a:lnTo>
                    <a:pt x="18287999" y="0"/>
                  </a:lnTo>
                  <a:lnTo>
                    <a:pt x="18287999" y="1705984"/>
                  </a:lnTo>
                  <a:close/>
                </a:path>
              </a:pathLst>
            </a:custGeom>
            <a:solidFill>
              <a:srgbClr val="1B573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410975" y="0"/>
              <a:ext cx="2878906" cy="196271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181523"/>
              <a:ext cx="609034" cy="2297590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1963202"/>
              <a:ext cx="9439274" cy="8048624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147797" y="1963203"/>
              <a:ext cx="8140201" cy="8048624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658495">
              <a:lnSpc>
                <a:spcPct val="100000"/>
              </a:lnSpc>
              <a:spcBef>
                <a:spcPts val="135"/>
              </a:spcBef>
              <a:tabLst>
                <a:tab pos="6313805" algn="l"/>
              </a:tabLst>
            </a:pPr>
            <a:r>
              <a:rPr dirty="0" sz="7850" spc="670">
                <a:solidFill>
                  <a:srgbClr val="FFFFFF"/>
                </a:solidFill>
              </a:rPr>
              <a:t>Propose</a:t>
            </a:r>
            <a:r>
              <a:rPr dirty="0" sz="7850" spc="-100">
                <a:solidFill>
                  <a:srgbClr val="FFFFFF"/>
                </a:solidFill>
              </a:rPr>
              <a:t>d</a:t>
            </a:r>
            <a:r>
              <a:rPr dirty="0" sz="7850">
                <a:solidFill>
                  <a:srgbClr val="FFFFFF"/>
                </a:solidFill>
              </a:rPr>
              <a:t>	</a:t>
            </a:r>
            <a:r>
              <a:rPr dirty="0" sz="7850" spc="770">
                <a:solidFill>
                  <a:srgbClr val="FFFFFF"/>
                </a:solidFill>
              </a:rPr>
              <a:t>syste</a:t>
            </a:r>
            <a:r>
              <a:rPr dirty="0" sz="7850">
                <a:solidFill>
                  <a:srgbClr val="FFFFFF"/>
                </a:solidFill>
              </a:rPr>
              <a:t>m</a:t>
            </a:r>
            <a:endParaRPr sz="7850"/>
          </a:p>
        </p:txBody>
      </p:sp>
      <p:sp>
        <p:nvSpPr>
          <p:cNvPr id="9" name="object 9" descr=""/>
          <p:cNvSpPr txBox="1"/>
          <p:nvPr/>
        </p:nvSpPr>
        <p:spPr>
          <a:xfrm>
            <a:off x="4705775" y="5423387"/>
            <a:ext cx="930910" cy="4076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500" spc="-85">
                <a:solidFill>
                  <a:srgbClr val="FFFFFF"/>
                </a:solidFill>
                <a:latin typeface="Arial Black"/>
                <a:cs typeface="Arial Black"/>
              </a:rPr>
              <a:t>pump</a:t>
            </a:r>
            <a:endParaRPr sz="25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8918949"/>
              <a:ext cx="4178824" cy="136804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849703" y="0"/>
              <a:ext cx="7438295" cy="2939745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pc="185"/>
              <a:t>System</a:t>
            </a:r>
            <a:r>
              <a:rPr dirty="0" spc="195"/>
              <a:t> </a:t>
            </a:r>
            <a:r>
              <a:rPr dirty="0" spc="125"/>
              <a:t>Design</a:t>
            </a:r>
          </a:p>
        </p:txBody>
      </p:sp>
      <p:sp>
        <p:nvSpPr>
          <p:cNvPr id="6" name="object 6" descr=""/>
          <p:cNvSpPr txBox="1"/>
          <p:nvPr/>
        </p:nvSpPr>
        <p:spPr>
          <a:xfrm>
            <a:off x="449135" y="2318448"/>
            <a:ext cx="16979900" cy="55003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 spc="-25" b="1">
                <a:solidFill>
                  <a:srgbClr val="040405"/>
                </a:solidFill>
                <a:latin typeface="Tahoma"/>
                <a:cs typeface="Tahoma"/>
              </a:rPr>
              <a:t>Overview</a:t>
            </a:r>
            <a:r>
              <a:rPr dirty="0" sz="3200" spc="-85" b="1">
                <a:solidFill>
                  <a:srgbClr val="040405"/>
                </a:solidFill>
                <a:latin typeface="Tahoma"/>
                <a:cs typeface="Tahoma"/>
              </a:rPr>
              <a:t> </a:t>
            </a:r>
            <a:r>
              <a:rPr dirty="0" sz="3200" b="1">
                <a:solidFill>
                  <a:srgbClr val="040405"/>
                </a:solidFill>
                <a:latin typeface="Tahoma"/>
                <a:cs typeface="Tahoma"/>
              </a:rPr>
              <a:t>of</a:t>
            </a:r>
            <a:r>
              <a:rPr dirty="0" sz="3200" spc="-85" b="1">
                <a:solidFill>
                  <a:srgbClr val="040405"/>
                </a:solidFill>
                <a:latin typeface="Tahoma"/>
                <a:cs typeface="Tahoma"/>
              </a:rPr>
              <a:t> </a:t>
            </a:r>
            <a:r>
              <a:rPr dirty="0" sz="3200" b="1">
                <a:solidFill>
                  <a:srgbClr val="040405"/>
                </a:solidFill>
                <a:latin typeface="Tahoma"/>
                <a:cs typeface="Tahoma"/>
              </a:rPr>
              <a:t>the</a:t>
            </a:r>
            <a:r>
              <a:rPr dirty="0" sz="3200" spc="-80" b="1">
                <a:solidFill>
                  <a:srgbClr val="040405"/>
                </a:solidFill>
                <a:latin typeface="Tahoma"/>
                <a:cs typeface="Tahoma"/>
              </a:rPr>
              <a:t> </a:t>
            </a:r>
            <a:r>
              <a:rPr dirty="0" sz="3200" spc="-90" b="1">
                <a:solidFill>
                  <a:srgbClr val="040405"/>
                </a:solidFill>
                <a:latin typeface="Tahoma"/>
                <a:cs typeface="Tahoma"/>
              </a:rPr>
              <a:t>Integrated</a:t>
            </a:r>
            <a:r>
              <a:rPr dirty="0" sz="3200" spc="-85" b="1">
                <a:solidFill>
                  <a:srgbClr val="040405"/>
                </a:solidFill>
                <a:latin typeface="Tahoma"/>
                <a:cs typeface="Tahoma"/>
              </a:rPr>
              <a:t> </a:t>
            </a:r>
            <a:r>
              <a:rPr dirty="0" sz="3200" b="1">
                <a:solidFill>
                  <a:srgbClr val="040405"/>
                </a:solidFill>
                <a:latin typeface="Tahoma"/>
                <a:cs typeface="Tahoma"/>
              </a:rPr>
              <a:t>System</a:t>
            </a:r>
            <a:r>
              <a:rPr dirty="0" sz="3200" spc="-80" b="1">
                <a:solidFill>
                  <a:srgbClr val="040405"/>
                </a:solidFill>
                <a:latin typeface="Tahoma"/>
                <a:cs typeface="Tahoma"/>
              </a:rPr>
              <a:t> </a:t>
            </a:r>
            <a:r>
              <a:rPr dirty="0" sz="3200" spc="-10" b="1">
                <a:solidFill>
                  <a:srgbClr val="040405"/>
                </a:solidFill>
                <a:latin typeface="Tahoma"/>
                <a:cs typeface="Tahoma"/>
              </a:rPr>
              <a:t>Components:</a:t>
            </a:r>
            <a:endParaRPr sz="3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850"/>
              </a:spcBef>
            </a:pPr>
            <a:endParaRPr sz="3200">
              <a:latin typeface="Tahoma"/>
              <a:cs typeface="Tahoma"/>
            </a:endParaRPr>
          </a:p>
          <a:p>
            <a:pPr marL="346710">
              <a:lnSpc>
                <a:spcPct val="100000"/>
              </a:lnSpc>
              <a:spcBef>
                <a:spcPts val="5"/>
              </a:spcBef>
            </a:pPr>
            <a:r>
              <a:rPr dirty="0" sz="2650" spc="1085">
                <a:solidFill>
                  <a:srgbClr val="040405"/>
                </a:solidFill>
                <a:latin typeface="Times New Roman"/>
                <a:cs typeface="Times New Roman"/>
              </a:rPr>
              <a:t>🔹</a:t>
            </a:r>
            <a:r>
              <a:rPr dirty="0" sz="2650" spc="160">
                <a:solidFill>
                  <a:srgbClr val="040405"/>
                </a:solidFill>
                <a:latin typeface="Times New Roman"/>
                <a:cs typeface="Times New Roman"/>
              </a:rPr>
              <a:t> </a:t>
            </a:r>
            <a:r>
              <a:rPr dirty="0" sz="2900" spc="-55">
                <a:solidFill>
                  <a:srgbClr val="040405"/>
                </a:solidFill>
                <a:latin typeface="Verdana"/>
                <a:cs typeface="Verdana"/>
              </a:rPr>
              <a:t>Solar</a:t>
            </a:r>
            <a:r>
              <a:rPr dirty="0" sz="2900" spc="-195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>
                <a:solidFill>
                  <a:srgbClr val="040405"/>
                </a:solidFill>
                <a:latin typeface="Verdana"/>
                <a:cs typeface="Verdana"/>
              </a:rPr>
              <a:t>Panels</a:t>
            </a:r>
            <a:r>
              <a:rPr dirty="0" sz="2900" spc="-195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260">
                <a:solidFill>
                  <a:srgbClr val="040405"/>
                </a:solidFill>
                <a:latin typeface="Verdana"/>
                <a:cs typeface="Verdana"/>
              </a:rPr>
              <a:t>–</a:t>
            </a:r>
            <a:r>
              <a:rPr dirty="0" sz="2900" spc="-195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45">
                <a:solidFill>
                  <a:srgbClr val="040405"/>
                </a:solidFill>
                <a:latin typeface="Verdana"/>
                <a:cs typeface="Verdana"/>
              </a:rPr>
              <a:t>Capture</a:t>
            </a:r>
            <a:r>
              <a:rPr dirty="0" sz="2900" spc="-195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20">
                <a:solidFill>
                  <a:srgbClr val="040405"/>
                </a:solidFill>
                <a:latin typeface="Verdana"/>
                <a:cs typeface="Verdana"/>
              </a:rPr>
              <a:t>solar</a:t>
            </a:r>
            <a:r>
              <a:rPr dirty="0" sz="2900" spc="-195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65">
                <a:solidFill>
                  <a:srgbClr val="040405"/>
                </a:solidFill>
                <a:latin typeface="Verdana"/>
                <a:cs typeface="Verdana"/>
              </a:rPr>
              <a:t>energy</a:t>
            </a:r>
            <a:r>
              <a:rPr dirty="0" sz="2900" spc="-195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90">
                <a:solidFill>
                  <a:srgbClr val="040405"/>
                </a:solidFill>
                <a:latin typeface="Verdana"/>
                <a:cs typeface="Verdana"/>
              </a:rPr>
              <a:t>and</a:t>
            </a:r>
            <a:r>
              <a:rPr dirty="0" sz="2900" spc="-195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>
                <a:solidFill>
                  <a:srgbClr val="040405"/>
                </a:solidFill>
                <a:latin typeface="Verdana"/>
                <a:cs typeface="Verdana"/>
              </a:rPr>
              <a:t>power</a:t>
            </a:r>
            <a:r>
              <a:rPr dirty="0" sz="2900" spc="-195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65">
                <a:solidFill>
                  <a:srgbClr val="040405"/>
                </a:solidFill>
                <a:latin typeface="Verdana"/>
                <a:cs typeface="Verdana"/>
              </a:rPr>
              <a:t>the</a:t>
            </a:r>
            <a:r>
              <a:rPr dirty="0" sz="2900" spc="-190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10">
                <a:solidFill>
                  <a:srgbClr val="040405"/>
                </a:solidFill>
                <a:latin typeface="Verdana"/>
                <a:cs typeface="Verdana"/>
              </a:rPr>
              <a:t>system.</a:t>
            </a:r>
            <a:endParaRPr sz="29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90"/>
              </a:spcBef>
            </a:pPr>
            <a:endParaRPr sz="2900">
              <a:latin typeface="Verdana"/>
              <a:cs typeface="Verdana"/>
            </a:endParaRPr>
          </a:p>
          <a:p>
            <a:pPr marL="346710">
              <a:lnSpc>
                <a:spcPct val="100000"/>
              </a:lnSpc>
              <a:spcBef>
                <a:spcPts val="5"/>
              </a:spcBef>
            </a:pPr>
            <a:r>
              <a:rPr dirty="0" sz="2650" spc="1085">
                <a:solidFill>
                  <a:srgbClr val="040405"/>
                </a:solidFill>
                <a:latin typeface="Times New Roman"/>
                <a:cs typeface="Times New Roman"/>
              </a:rPr>
              <a:t>🔹</a:t>
            </a:r>
            <a:r>
              <a:rPr dirty="0" sz="2650" spc="160">
                <a:solidFill>
                  <a:srgbClr val="040405"/>
                </a:solidFill>
                <a:latin typeface="Times New Roman"/>
                <a:cs typeface="Times New Roman"/>
              </a:rPr>
              <a:t> </a:t>
            </a:r>
            <a:r>
              <a:rPr dirty="0" sz="2900" spc="-45">
                <a:solidFill>
                  <a:srgbClr val="040405"/>
                </a:solidFill>
                <a:latin typeface="Verdana"/>
                <a:cs typeface="Verdana"/>
              </a:rPr>
              <a:t>Geothermal</a:t>
            </a:r>
            <a:r>
              <a:rPr dirty="0" sz="2900" spc="-190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50">
                <a:solidFill>
                  <a:srgbClr val="040405"/>
                </a:solidFill>
                <a:latin typeface="Verdana"/>
                <a:cs typeface="Verdana"/>
              </a:rPr>
              <a:t>Heat</a:t>
            </a:r>
            <a:r>
              <a:rPr dirty="0" sz="2900" spc="-190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80">
                <a:solidFill>
                  <a:srgbClr val="040405"/>
                </a:solidFill>
                <a:latin typeface="Verdana"/>
                <a:cs typeface="Verdana"/>
              </a:rPr>
              <a:t>Pump</a:t>
            </a:r>
            <a:r>
              <a:rPr dirty="0" sz="2900" spc="-195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260">
                <a:solidFill>
                  <a:srgbClr val="040405"/>
                </a:solidFill>
                <a:latin typeface="Verdana"/>
                <a:cs typeface="Verdana"/>
              </a:rPr>
              <a:t>–</a:t>
            </a:r>
            <a:r>
              <a:rPr dirty="0" sz="2900" spc="-190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35">
                <a:solidFill>
                  <a:srgbClr val="040405"/>
                </a:solidFill>
                <a:latin typeface="Verdana"/>
                <a:cs typeface="Verdana"/>
              </a:rPr>
              <a:t>Utilizes</a:t>
            </a:r>
            <a:r>
              <a:rPr dirty="0" sz="2900" spc="-190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85">
                <a:solidFill>
                  <a:srgbClr val="040405"/>
                </a:solidFill>
                <a:latin typeface="Verdana"/>
                <a:cs typeface="Verdana"/>
              </a:rPr>
              <a:t>underground</a:t>
            </a:r>
            <a:r>
              <a:rPr dirty="0" sz="2900" spc="-195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75">
                <a:solidFill>
                  <a:srgbClr val="040405"/>
                </a:solidFill>
                <a:latin typeface="Verdana"/>
                <a:cs typeface="Verdana"/>
              </a:rPr>
              <a:t>temperature</a:t>
            </a:r>
            <a:r>
              <a:rPr dirty="0" sz="2900" spc="-190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40">
                <a:solidFill>
                  <a:srgbClr val="040405"/>
                </a:solidFill>
                <a:latin typeface="Verdana"/>
                <a:cs typeface="Verdana"/>
              </a:rPr>
              <a:t>for</a:t>
            </a:r>
            <a:r>
              <a:rPr dirty="0" sz="2900" spc="-190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85">
                <a:solidFill>
                  <a:srgbClr val="040405"/>
                </a:solidFill>
                <a:latin typeface="Verdana"/>
                <a:cs typeface="Verdana"/>
              </a:rPr>
              <a:t>heating</a:t>
            </a:r>
            <a:r>
              <a:rPr dirty="0" sz="2900" spc="-195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90">
                <a:solidFill>
                  <a:srgbClr val="040405"/>
                </a:solidFill>
                <a:latin typeface="Verdana"/>
                <a:cs typeface="Verdana"/>
              </a:rPr>
              <a:t>and</a:t>
            </a:r>
            <a:r>
              <a:rPr dirty="0" sz="2900" spc="-190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10">
                <a:solidFill>
                  <a:srgbClr val="040405"/>
                </a:solidFill>
                <a:latin typeface="Verdana"/>
                <a:cs typeface="Verdana"/>
              </a:rPr>
              <a:t>cooling.</a:t>
            </a:r>
            <a:endParaRPr sz="29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95"/>
              </a:spcBef>
            </a:pPr>
            <a:endParaRPr sz="2900">
              <a:latin typeface="Verdana"/>
              <a:cs typeface="Verdana"/>
            </a:endParaRPr>
          </a:p>
          <a:p>
            <a:pPr marL="346710">
              <a:lnSpc>
                <a:spcPct val="100000"/>
              </a:lnSpc>
            </a:pPr>
            <a:r>
              <a:rPr dirty="0" sz="2650" spc="1085">
                <a:solidFill>
                  <a:srgbClr val="040405"/>
                </a:solidFill>
                <a:latin typeface="Times New Roman"/>
                <a:cs typeface="Times New Roman"/>
              </a:rPr>
              <a:t>🔹</a:t>
            </a:r>
            <a:r>
              <a:rPr dirty="0" sz="2650" spc="150">
                <a:solidFill>
                  <a:srgbClr val="040405"/>
                </a:solidFill>
                <a:latin typeface="Times New Roman"/>
                <a:cs typeface="Times New Roman"/>
              </a:rPr>
              <a:t> </a:t>
            </a:r>
            <a:r>
              <a:rPr dirty="0" sz="2900" spc="-85">
                <a:solidFill>
                  <a:srgbClr val="040405"/>
                </a:solidFill>
                <a:latin typeface="Verdana"/>
                <a:cs typeface="Verdana"/>
              </a:rPr>
              <a:t>Arduino</a:t>
            </a:r>
            <a:r>
              <a:rPr dirty="0" sz="2900" spc="-200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85">
                <a:solidFill>
                  <a:srgbClr val="040405"/>
                </a:solidFill>
                <a:latin typeface="Verdana"/>
                <a:cs typeface="Verdana"/>
              </a:rPr>
              <a:t>Automation</a:t>
            </a:r>
            <a:r>
              <a:rPr dirty="0" sz="2900" spc="-200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260">
                <a:solidFill>
                  <a:srgbClr val="040405"/>
                </a:solidFill>
                <a:latin typeface="Verdana"/>
                <a:cs typeface="Verdana"/>
              </a:rPr>
              <a:t>–</a:t>
            </a:r>
            <a:r>
              <a:rPr dirty="0" sz="2900" spc="-200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10">
                <a:solidFill>
                  <a:srgbClr val="040405"/>
                </a:solidFill>
                <a:latin typeface="Verdana"/>
                <a:cs typeface="Verdana"/>
              </a:rPr>
              <a:t>Controls</a:t>
            </a:r>
            <a:r>
              <a:rPr dirty="0" sz="2900" spc="-200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65">
                <a:solidFill>
                  <a:srgbClr val="040405"/>
                </a:solidFill>
                <a:latin typeface="Verdana"/>
                <a:cs typeface="Verdana"/>
              </a:rPr>
              <a:t>the</a:t>
            </a:r>
            <a:r>
              <a:rPr dirty="0" sz="2900" spc="-200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20">
                <a:solidFill>
                  <a:srgbClr val="040405"/>
                </a:solidFill>
                <a:latin typeface="Verdana"/>
                <a:cs typeface="Verdana"/>
              </a:rPr>
              <a:t>solar</a:t>
            </a:r>
            <a:r>
              <a:rPr dirty="0" sz="2900" spc="-200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85">
                <a:solidFill>
                  <a:srgbClr val="040405"/>
                </a:solidFill>
                <a:latin typeface="Verdana"/>
                <a:cs typeface="Verdana"/>
              </a:rPr>
              <a:t>tracker,</a:t>
            </a:r>
            <a:r>
              <a:rPr dirty="0" sz="2900" spc="-200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130">
                <a:solidFill>
                  <a:srgbClr val="040405"/>
                </a:solidFill>
                <a:latin typeface="Verdana"/>
                <a:cs typeface="Verdana"/>
              </a:rPr>
              <a:t>pump,</a:t>
            </a:r>
            <a:r>
              <a:rPr dirty="0" sz="2900" spc="-200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90">
                <a:solidFill>
                  <a:srgbClr val="040405"/>
                </a:solidFill>
                <a:latin typeface="Verdana"/>
                <a:cs typeface="Verdana"/>
              </a:rPr>
              <a:t>and</a:t>
            </a:r>
            <a:r>
              <a:rPr dirty="0" sz="2900" spc="-200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75">
                <a:solidFill>
                  <a:srgbClr val="040405"/>
                </a:solidFill>
                <a:latin typeface="Verdana"/>
                <a:cs typeface="Verdana"/>
              </a:rPr>
              <a:t>monitors</a:t>
            </a:r>
            <a:r>
              <a:rPr dirty="0" sz="2900" spc="-200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35">
                <a:solidFill>
                  <a:srgbClr val="040405"/>
                </a:solidFill>
                <a:latin typeface="Verdana"/>
                <a:cs typeface="Verdana"/>
              </a:rPr>
              <a:t>system</a:t>
            </a:r>
            <a:r>
              <a:rPr dirty="0" sz="2900" spc="-200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80">
                <a:solidFill>
                  <a:srgbClr val="040405"/>
                </a:solidFill>
                <a:latin typeface="Verdana"/>
                <a:cs typeface="Verdana"/>
              </a:rPr>
              <a:t>performance.</a:t>
            </a:r>
            <a:endParaRPr sz="29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95"/>
              </a:spcBef>
            </a:pPr>
            <a:endParaRPr sz="2900">
              <a:latin typeface="Verdana"/>
              <a:cs typeface="Verdana"/>
            </a:endParaRPr>
          </a:p>
          <a:p>
            <a:pPr marL="346710">
              <a:lnSpc>
                <a:spcPct val="100000"/>
              </a:lnSpc>
            </a:pPr>
            <a:r>
              <a:rPr dirty="0" sz="2650" spc="1085">
                <a:solidFill>
                  <a:srgbClr val="040405"/>
                </a:solidFill>
                <a:latin typeface="Times New Roman"/>
                <a:cs typeface="Times New Roman"/>
              </a:rPr>
              <a:t>🔹</a:t>
            </a:r>
            <a:r>
              <a:rPr dirty="0" sz="2650" spc="175">
                <a:solidFill>
                  <a:srgbClr val="040405"/>
                </a:solidFill>
                <a:latin typeface="Times New Roman"/>
                <a:cs typeface="Times New Roman"/>
              </a:rPr>
              <a:t> </a:t>
            </a:r>
            <a:r>
              <a:rPr dirty="0" sz="2900">
                <a:solidFill>
                  <a:srgbClr val="040405"/>
                </a:solidFill>
                <a:latin typeface="Verdana"/>
                <a:cs typeface="Verdana"/>
              </a:rPr>
              <a:t>MOSFET</a:t>
            </a:r>
            <a:r>
              <a:rPr dirty="0" sz="2900" spc="-180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25">
                <a:solidFill>
                  <a:srgbClr val="040405"/>
                </a:solidFill>
                <a:latin typeface="Verdana"/>
                <a:cs typeface="Verdana"/>
              </a:rPr>
              <a:t>Control</a:t>
            </a:r>
            <a:r>
              <a:rPr dirty="0" sz="2900" spc="-180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40">
                <a:solidFill>
                  <a:srgbClr val="040405"/>
                </a:solidFill>
                <a:latin typeface="Verdana"/>
                <a:cs typeface="Verdana"/>
              </a:rPr>
              <a:t>for</a:t>
            </a:r>
            <a:r>
              <a:rPr dirty="0" sz="2900" spc="-180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65">
                <a:solidFill>
                  <a:srgbClr val="040405"/>
                </a:solidFill>
                <a:latin typeface="Verdana"/>
                <a:cs typeface="Verdana"/>
              </a:rPr>
              <a:t>the</a:t>
            </a:r>
            <a:r>
              <a:rPr dirty="0" sz="2900" spc="-175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80">
                <a:solidFill>
                  <a:srgbClr val="040405"/>
                </a:solidFill>
                <a:latin typeface="Verdana"/>
                <a:cs typeface="Verdana"/>
              </a:rPr>
              <a:t>Pump</a:t>
            </a:r>
            <a:r>
              <a:rPr dirty="0" sz="2900" spc="-180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260">
                <a:solidFill>
                  <a:srgbClr val="040405"/>
                </a:solidFill>
                <a:latin typeface="Verdana"/>
                <a:cs typeface="Verdana"/>
              </a:rPr>
              <a:t>–</a:t>
            </a:r>
            <a:r>
              <a:rPr dirty="0" sz="2900" spc="-180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60">
                <a:solidFill>
                  <a:srgbClr val="040405"/>
                </a:solidFill>
                <a:latin typeface="Verdana"/>
                <a:cs typeface="Verdana"/>
              </a:rPr>
              <a:t>Ensures</a:t>
            </a:r>
            <a:r>
              <a:rPr dirty="0" sz="2900" spc="-180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25">
                <a:solidFill>
                  <a:srgbClr val="040405"/>
                </a:solidFill>
                <a:latin typeface="Verdana"/>
                <a:cs typeface="Verdana"/>
              </a:rPr>
              <a:t>efficient</a:t>
            </a:r>
            <a:r>
              <a:rPr dirty="0" sz="2900" spc="-175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>
                <a:solidFill>
                  <a:srgbClr val="040405"/>
                </a:solidFill>
                <a:latin typeface="Verdana"/>
                <a:cs typeface="Verdana"/>
              </a:rPr>
              <a:t>power</a:t>
            </a:r>
            <a:r>
              <a:rPr dirty="0" sz="2900" spc="-180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70">
                <a:solidFill>
                  <a:srgbClr val="040405"/>
                </a:solidFill>
                <a:latin typeface="Verdana"/>
                <a:cs typeface="Verdana"/>
              </a:rPr>
              <a:t>regulation</a:t>
            </a:r>
            <a:r>
              <a:rPr dirty="0" sz="2900" spc="-180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90">
                <a:solidFill>
                  <a:srgbClr val="040405"/>
                </a:solidFill>
                <a:latin typeface="Verdana"/>
                <a:cs typeface="Verdana"/>
              </a:rPr>
              <a:t>and</a:t>
            </a:r>
            <a:r>
              <a:rPr dirty="0" sz="2900" spc="-180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>
                <a:solidFill>
                  <a:srgbClr val="040405"/>
                </a:solidFill>
                <a:latin typeface="Verdana"/>
                <a:cs typeface="Verdana"/>
              </a:rPr>
              <a:t>flow</a:t>
            </a:r>
            <a:r>
              <a:rPr dirty="0" sz="2900" spc="-175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10">
                <a:solidFill>
                  <a:srgbClr val="040405"/>
                </a:solidFill>
                <a:latin typeface="Verdana"/>
                <a:cs typeface="Verdana"/>
              </a:rPr>
              <a:t>control.</a:t>
            </a:r>
            <a:endParaRPr sz="29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45"/>
              </a:spcBef>
            </a:pPr>
            <a:endParaRPr sz="2900">
              <a:latin typeface="Verdana"/>
              <a:cs typeface="Verdana"/>
            </a:endParaRPr>
          </a:p>
          <a:p>
            <a:pPr algn="ctr" marL="409575">
              <a:lnSpc>
                <a:spcPct val="100000"/>
              </a:lnSpc>
            </a:pPr>
            <a:r>
              <a:rPr dirty="0" sz="3250" spc="-360">
                <a:solidFill>
                  <a:srgbClr val="040405"/>
                </a:solidFill>
                <a:latin typeface="SimSun-ExtB"/>
                <a:cs typeface="SimSun-ExtB"/>
              </a:rPr>
              <a:t>✅</a:t>
            </a:r>
            <a:r>
              <a:rPr dirty="0" sz="3250" spc="-805">
                <a:solidFill>
                  <a:srgbClr val="040405"/>
                </a:solidFill>
                <a:latin typeface="SimSun-ExtB"/>
                <a:cs typeface="SimSun-ExtB"/>
              </a:rPr>
              <a:t> </a:t>
            </a:r>
            <a:r>
              <a:rPr dirty="0" sz="2900" spc="-45">
                <a:solidFill>
                  <a:srgbClr val="040405"/>
                </a:solidFill>
                <a:latin typeface="Verdana"/>
                <a:cs typeface="Verdana"/>
              </a:rPr>
              <a:t>Efficient</a:t>
            </a:r>
            <a:r>
              <a:rPr dirty="0" sz="2900" spc="-195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370">
                <a:solidFill>
                  <a:srgbClr val="040405"/>
                </a:solidFill>
                <a:latin typeface="Verdana"/>
                <a:cs typeface="Verdana"/>
              </a:rPr>
              <a:t>|</a:t>
            </a:r>
            <a:r>
              <a:rPr dirty="0" sz="2900" spc="-195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55">
                <a:solidFill>
                  <a:srgbClr val="040405"/>
                </a:solidFill>
                <a:latin typeface="Verdana"/>
                <a:cs typeface="Verdana"/>
              </a:rPr>
              <a:t>Automated</a:t>
            </a:r>
            <a:r>
              <a:rPr dirty="0" sz="2900" spc="-195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370">
                <a:solidFill>
                  <a:srgbClr val="040405"/>
                </a:solidFill>
                <a:latin typeface="Verdana"/>
                <a:cs typeface="Verdana"/>
              </a:rPr>
              <a:t>|</a:t>
            </a:r>
            <a:r>
              <a:rPr dirty="0" sz="2900" spc="-195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10">
                <a:solidFill>
                  <a:srgbClr val="040405"/>
                </a:solidFill>
                <a:latin typeface="Verdana"/>
                <a:cs typeface="Verdana"/>
              </a:rPr>
              <a:t>Renewable</a:t>
            </a:r>
            <a:r>
              <a:rPr dirty="0" sz="2900" spc="-195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90">
                <a:solidFill>
                  <a:srgbClr val="040405"/>
                </a:solidFill>
                <a:latin typeface="Verdana"/>
                <a:cs typeface="Verdana"/>
              </a:rPr>
              <a:t>Energy</a:t>
            </a:r>
            <a:r>
              <a:rPr dirty="0" sz="2900" spc="-195">
                <a:solidFill>
                  <a:srgbClr val="040405"/>
                </a:solidFill>
                <a:latin typeface="Verdana"/>
                <a:cs typeface="Verdana"/>
              </a:rPr>
              <a:t> </a:t>
            </a:r>
            <a:r>
              <a:rPr dirty="0" sz="2900" spc="-10">
                <a:solidFill>
                  <a:srgbClr val="040405"/>
                </a:solidFill>
                <a:latin typeface="Verdana"/>
                <a:cs typeface="Verdana"/>
              </a:rPr>
              <a:t>Integration</a:t>
            </a:r>
            <a:endParaRPr sz="29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91641" y="292575"/>
            <a:ext cx="4104640" cy="6654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200" spc="355">
                <a:solidFill>
                  <a:srgbClr val="FFFFFF"/>
                </a:solidFill>
              </a:rPr>
              <a:t>Methodology:</a:t>
            </a:r>
            <a:endParaRPr sz="4200"/>
          </a:p>
        </p:txBody>
      </p:sp>
      <p:grpSp>
        <p:nvGrpSpPr>
          <p:cNvPr id="3" name="object 3" descr=""/>
          <p:cNvGrpSpPr/>
          <p:nvPr/>
        </p:nvGrpSpPr>
        <p:grpSpPr>
          <a:xfrm>
            <a:off x="474381" y="2743581"/>
            <a:ext cx="123825" cy="1038225"/>
            <a:chOff x="474381" y="2743581"/>
            <a:chExt cx="123825" cy="1038225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4381" y="2743581"/>
              <a:ext cx="123825" cy="123824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4381" y="3657981"/>
              <a:ext cx="123825" cy="123824"/>
            </a:xfrm>
            <a:prstGeom prst="rect">
              <a:avLst/>
            </a:prstGeom>
          </p:spPr>
        </p:pic>
      </p:grpSp>
      <p:sp>
        <p:nvSpPr>
          <p:cNvPr id="6" name="object 6" descr=""/>
          <p:cNvSpPr txBox="1"/>
          <p:nvPr/>
        </p:nvSpPr>
        <p:spPr>
          <a:xfrm>
            <a:off x="156881" y="2069065"/>
            <a:ext cx="7684770" cy="18542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621030" marR="5080" indent="-608965">
              <a:lnSpc>
                <a:spcPct val="107100"/>
              </a:lnSpc>
              <a:spcBef>
                <a:spcPts val="95"/>
              </a:spcBef>
            </a:pPr>
            <a:r>
              <a:rPr dirty="0" sz="2800" spc="55" b="1">
                <a:solidFill>
                  <a:srgbClr val="387D59"/>
                </a:solidFill>
                <a:latin typeface="Tahoma"/>
                <a:cs typeface="Tahoma"/>
              </a:rPr>
              <a:t>Step</a:t>
            </a:r>
            <a:r>
              <a:rPr dirty="0" sz="2800" spc="-80" b="1">
                <a:solidFill>
                  <a:srgbClr val="387D59"/>
                </a:solidFill>
                <a:latin typeface="Tahoma"/>
                <a:cs typeface="Tahoma"/>
              </a:rPr>
              <a:t> </a:t>
            </a:r>
            <a:r>
              <a:rPr dirty="0" sz="2800" spc="-620" b="1">
                <a:solidFill>
                  <a:srgbClr val="387D59"/>
                </a:solidFill>
                <a:latin typeface="Tahoma"/>
                <a:cs typeface="Tahoma"/>
              </a:rPr>
              <a:t>1</a:t>
            </a:r>
            <a:r>
              <a:rPr dirty="0" sz="2800" spc="-620">
                <a:solidFill>
                  <a:srgbClr val="4E816F"/>
                </a:solidFill>
                <a:latin typeface="Verdana"/>
                <a:cs typeface="Verdana"/>
              </a:rPr>
              <a:t>:</a:t>
            </a:r>
            <a:r>
              <a:rPr dirty="0" sz="2800" spc="-195">
                <a:solidFill>
                  <a:srgbClr val="4E816F"/>
                </a:solidFill>
                <a:latin typeface="Verdana"/>
                <a:cs typeface="Verdana"/>
              </a:rPr>
              <a:t> </a:t>
            </a:r>
            <a:r>
              <a:rPr dirty="0" sz="2800" spc="-10">
                <a:latin typeface="Verdana"/>
                <a:cs typeface="Verdana"/>
              </a:rPr>
              <a:t>Prototype</a:t>
            </a:r>
            <a:r>
              <a:rPr dirty="0" sz="2800" spc="-200">
                <a:latin typeface="Verdana"/>
                <a:cs typeface="Verdana"/>
              </a:rPr>
              <a:t> </a:t>
            </a:r>
            <a:r>
              <a:rPr dirty="0" sz="2800" spc="-10">
                <a:latin typeface="Verdana"/>
                <a:cs typeface="Verdana"/>
              </a:rPr>
              <a:t>Testing</a:t>
            </a:r>
            <a:r>
              <a:rPr dirty="0" sz="2800" spc="-204">
                <a:latin typeface="Verdana"/>
                <a:cs typeface="Verdana"/>
              </a:rPr>
              <a:t> </a:t>
            </a:r>
            <a:r>
              <a:rPr dirty="0" sz="2800" spc="-155">
                <a:latin typeface="Verdana"/>
                <a:cs typeface="Verdana"/>
              </a:rPr>
              <a:t>in</a:t>
            </a:r>
            <a:r>
              <a:rPr dirty="0" sz="2800" spc="-200">
                <a:latin typeface="Verdana"/>
                <a:cs typeface="Verdana"/>
              </a:rPr>
              <a:t> </a:t>
            </a:r>
            <a:r>
              <a:rPr dirty="0" sz="2800" spc="-10">
                <a:latin typeface="Verdana"/>
                <a:cs typeface="Verdana"/>
              </a:rPr>
              <a:t>Palestine </a:t>
            </a:r>
            <a:r>
              <a:rPr dirty="0" sz="2800">
                <a:latin typeface="Verdana"/>
                <a:cs typeface="Verdana"/>
              </a:rPr>
              <a:t>Conducted</a:t>
            </a:r>
            <a:r>
              <a:rPr dirty="0" sz="2800" spc="-145">
                <a:latin typeface="Verdana"/>
                <a:cs typeface="Verdana"/>
              </a:rPr>
              <a:t> </a:t>
            </a:r>
            <a:r>
              <a:rPr dirty="0" sz="2800" spc="-100">
                <a:latin typeface="Verdana"/>
                <a:cs typeface="Verdana"/>
              </a:rPr>
              <a:t>real-</a:t>
            </a:r>
            <a:r>
              <a:rPr dirty="0" sz="2800">
                <a:latin typeface="Verdana"/>
                <a:cs typeface="Verdana"/>
              </a:rPr>
              <a:t>world</a:t>
            </a:r>
            <a:r>
              <a:rPr dirty="0" sz="2800" spc="-145">
                <a:latin typeface="Verdana"/>
                <a:cs typeface="Verdana"/>
              </a:rPr>
              <a:t> </a:t>
            </a:r>
            <a:r>
              <a:rPr dirty="0" sz="2800" spc="-40">
                <a:latin typeface="Verdana"/>
                <a:cs typeface="Verdana"/>
              </a:rPr>
              <a:t>testing</a:t>
            </a:r>
            <a:r>
              <a:rPr dirty="0" sz="2800" spc="-140">
                <a:latin typeface="Verdana"/>
                <a:cs typeface="Verdana"/>
              </a:rPr>
              <a:t> </a:t>
            </a:r>
            <a:r>
              <a:rPr dirty="0" sz="2800" spc="-155">
                <a:latin typeface="Verdana"/>
                <a:cs typeface="Verdana"/>
              </a:rPr>
              <a:t>in</a:t>
            </a:r>
            <a:r>
              <a:rPr dirty="0" sz="2800" spc="-145">
                <a:latin typeface="Verdana"/>
                <a:cs typeface="Verdana"/>
              </a:rPr>
              <a:t> </a:t>
            </a:r>
            <a:r>
              <a:rPr dirty="0" sz="2800" spc="-55">
                <a:latin typeface="Verdana"/>
                <a:cs typeface="Verdana"/>
              </a:rPr>
              <a:t>Arrabeh, </a:t>
            </a:r>
            <a:r>
              <a:rPr dirty="0" sz="2800" spc="-10">
                <a:latin typeface="Verdana"/>
                <a:cs typeface="Verdana"/>
              </a:rPr>
              <a:t>Palestine.</a:t>
            </a:r>
            <a:endParaRPr sz="2800">
              <a:latin typeface="Verdana"/>
              <a:cs typeface="Verdana"/>
            </a:endParaRPr>
          </a:p>
          <a:p>
            <a:pPr marL="621030">
              <a:lnSpc>
                <a:spcPct val="100000"/>
              </a:lnSpc>
              <a:spcBef>
                <a:spcPts val="240"/>
              </a:spcBef>
            </a:pPr>
            <a:r>
              <a:rPr dirty="0" sz="2800">
                <a:latin typeface="Verdana"/>
                <a:cs typeface="Verdana"/>
              </a:rPr>
              <a:t>use</a:t>
            </a:r>
            <a:r>
              <a:rPr dirty="0" sz="2800" spc="-125">
                <a:latin typeface="Verdana"/>
                <a:cs typeface="Verdana"/>
              </a:rPr>
              <a:t> </a:t>
            </a:r>
            <a:r>
              <a:rPr dirty="0" sz="2800" spc="-65">
                <a:latin typeface="Verdana"/>
                <a:cs typeface="Verdana"/>
              </a:rPr>
              <a:t>6m</a:t>
            </a:r>
            <a:r>
              <a:rPr dirty="0" sz="2800" spc="-120">
                <a:latin typeface="Verdana"/>
                <a:cs typeface="Verdana"/>
              </a:rPr>
              <a:t> </a:t>
            </a:r>
            <a:r>
              <a:rPr dirty="0" sz="2800">
                <a:latin typeface="Verdana"/>
                <a:cs typeface="Verdana"/>
              </a:rPr>
              <a:t>copper</a:t>
            </a:r>
            <a:r>
              <a:rPr dirty="0" sz="2800" spc="-120">
                <a:latin typeface="Verdana"/>
                <a:cs typeface="Verdana"/>
              </a:rPr>
              <a:t> </a:t>
            </a:r>
            <a:r>
              <a:rPr dirty="0" sz="2800">
                <a:latin typeface="Verdana"/>
                <a:cs typeface="Verdana"/>
              </a:rPr>
              <a:t>pipes</a:t>
            </a:r>
            <a:r>
              <a:rPr dirty="0" sz="2800" spc="-120">
                <a:latin typeface="Verdana"/>
                <a:cs typeface="Verdana"/>
              </a:rPr>
              <a:t> </a:t>
            </a:r>
            <a:r>
              <a:rPr dirty="0" sz="2800" spc="-90">
                <a:latin typeface="Verdana"/>
                <a:cs typeface="Verdana"/>
              </a:rPr>
              <a:t>at</a:t>
            </a:r>
            <a:r>
              <a:rPr dirty="0" sz="2800" spc="-120">
                <a:latin typeface="Verdana"/>
                <a:cs typeface="Verdana"/>
              </a:rPr>
              <a:t> </a:t>
            </a:r>
            <a:r>
              <a:rPr dirty="0" sz="2800" spc="-270">
                <a:latin typeface="Verdana"/>
                <a:cs typeface="Verdana"/>
              </a:rPr>
              <a:t>1.8m</a:t>
            </a:r>
            <a:r>
              <a:rPr dirty="0" sz="2800" spc="-120">
                <a:latin typeface="Verdana"/>
                <a:cs typeface="Verdana"/>
              </a:rPr>
              <a:t> </a:t>
            </a:r>
            <a:r>
              <a:rPr dirty="0" sz="2800" spc="-10">
                <a:latin typeface="Verdana"/>
                <a:cs typeface="Verdana"/>
              </a:rPr>
              <a:t>depth.</a:t>
            </a:r>
            <a:endParaRPr sz="2800">
              <a:latin typeface="Verdana"/>
              <a:cs typeface="Verdana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474381" y="7315581"/>
            <a:ext cx="123825" cy="1952625"/>
            <a:chOff x="474381" y="7315581"/>
            <a:chExt cx="123825" cy="1952625"/>
          </a:xfrm>
        </p:grpSpPr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4381" y="7315581"/>
              <a:ext cx="123825" cy="123824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74381" y="8229981"/>
              <a:ext cx="123825" cy="123824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74381" y="9144381"/>
              <a:ext cx="123825" cy="123824"/>
            </a:xfrm>
            <a:prstGeom prst="rect">
              <a:avLst/>
            </a:prstGeom>
          </p:spPr>
        </p:pic>
      </p:grpSp>
      <p:sp>
        <p:nvSpPr>
          <p:cNvPr id="11" name="object 11" descr=""/>
          <p:cNvSpPr txBox="1"/>
          <p:nvPr/>
        </p:nvSpPr>
        <p:spPr>
          <a:xfrm>
            <a:off x="156881" y="6183865"/>
            <a:ext cx="8227059" cy="36830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1161415">
              <a:lnSpc>
                <a:spcPct val="107100"/>
              </a:lnSpc>
              <a:spcBef>
                <a:spcPts val="95"/>
              </a:spcBef>
            </a:pPr>
            <a:r>
              <a:rPr dirty="0" sz="2800" spc="55" b="1">
                <a:solidFill>
                  <a:srgbClr val="387D59"/>
                </a:solidFill>
                <a:latin typeface="Tahoma"/>
                <a:cs typeface="Tahoma"/>
              </a:rPr>
              <a:t>Step</a:t>
            </a:r>
            <a:r>
              <a:rPr dirty="0" sz="2800" spc="-60" b="1">
                <a:solidFill>
                  <a:srgbClr val="387D59"/>
                </a:solidFill>
                <a:latin typeface="Tahoma"/>
                <a:cs typeface="Tahoma"/>
              </a:rPr>
              <a:t> </a:t>
            </a:r>
            <a:r>
              <a:rPr dirty="0" sz="2800" spc="-150" b="1">
                <a:solidFill>
                  <a:srgbClr val="387D59"/>
                </a:solidFill>
                <a:latin typeface="Tahoma"/>
                <a:cs typeface="Tahoma"/>
              </a:rPr>
              <a:t>2:</a:t>
            </a:r>
            <a:r>
              <a:rPr dirty="0" sz="2800" spc="-20" b="1">
                <a:solidFill>
                  <a:srgbClr val="387D59"/>
                </a:solidFill>
                <a:latin typeface="Tahoma"/>
                <a:cs typeface="Tahoma"/>
              </a:rPr>
              <a:t> </a:t>
            </a:r>
            <a:r>
              <a:rPr dirty="0" sz="2800" spc="-55">
                <a:latin typeface="Verdana"/>
                <a:cs typeface="Verdana"/>
              </a:rPr>
              <a:t>Designing</a:t>
            </a:r>
            <a:r>
              <a:rPr dirty="0" sz="2800" spc="-185">
                <a:latin typeface="Verdana"/>
                <a:cs typeface="Verdana"/>
              </a:rPr>
              <a:t> </a:t>
            </a:r>
            <a:r>
              <a:rPr dirty="0" sz="2800" spc="-55">
                <a:latin typeface="Verdana"/>
                <a:cs typeface="Verdana"/>
              </a:rPr>
              <a:t>the</a:t>
            </a:r>
            <a:r>
              <a:rPr dirty="0" sz="2800" spc="-185">
                <a:latin typeface="Verdana"/>
                <a:cs typeface="Verdana"/>
              </a:rPr>
              <a:t> </a:t>
            </a:r>
            <a:r>
              <a:rPr dirty="0" sz="2800" spc="-85">
                <a:latin typeface="Verdana"/>
                <a:cs typeface="Verdana"/>
              </a:rPr>
              <a:t>Integrated</a:t>
            </a:r>
            <a:r>
              <a:rPr dirty="0" sz="2800" spc="-185">
                <a:latin typeface="Verdana"/>
                <a:cs typeface="Verdana"/>
              </a:rPr>
              <a:t> </a:t>
            </a:r>
            <a:r>
              <a:rPr dirty="0" sz="2800" spc="-10">
                <a:latin typeface="Verdana"/>
                <a:cs typeface="Verdana"/>
              </a:rPr>
              <a:t>System </a:t>
            </a:r>
            <a:r>
              <a:rPr dirty="0" sz="2800" spc="-60">
                <a:latin typeface="Verdana"/>
                <a:cs typeface="Verdana"/>
              </a:rPr>
              <a:t>Combining</a:t>
            </a:r>
            <a:r>
              <a:rPr dirty="0" sz="2800" spc="-185">
                <a:latin typeface="Verdana"/>
                <a:cs typeface="Verdana"/>
              </a:rPr>
              <a:t> </a:t>
            </a:r>
            <a:r>
              <a:rPr dirty="0" sz="2800" spc="-50">
                <a:latin typeface="Verdana"/>
                <a:cs typeface="Verdana"/>
              </a:rPr>
              <a:t>three</a:t>
            </a:r>
            <a:r>
              <a:rPr dirty="0" sz="2800" spc="-185">
                <a:latin typeface="Verdana"/>
                <a:cs typeface="Verdana"/>
              </a:rPr>
              <a:t> </a:t>
            </a:r>
            <a:r>
              <a:rPr dirty="0" sz="2800" spc="-50">
                <a:latin typeface="Verdana"/>
                <a:cs typeface="Verdana"/>
              </a:rPr>
              <a:t>key</a:t>
            </a:r>
            <a:r>
              <a:rPr dirty="0" sz="2800" spc="-180">
                <a:latin typeface="Verdana"/>
                <a:cs typeface="Verdana"/>
              </a:rPr>
              <a:t> </a:t>
            </a:r>
            <a:r>
              <a:rPr dirty="0" sz="2800" spc="-10">
                <a:latin typeface="Verdana"/>
                <a:cs typeface="Verdana"/>
              </a:rPr>
              <a:t>components:</a:t>
            </a:r>
            <a:endParaRPr sz="2800">
              <a:latin typeface="Verdana"/>
              <a:cs typeface="Verdana"/>
            </a:endParaRPr>
          </a:p>
          <a:p>
            <a:pPr marL="621030" marR="425450" indent="99695">
              <a:lnSpc>
                <a:spcPct val="107100"/>
              </a:lnSpc>
              <a:spcBef>
                <a:spcPts val="5"/>
              </a:spcBef>
            </a:pPr>
            <a:r>
              <a:rPr dirty="0" sz="2800" spc="-35">
                <a:latin typeface="Verdana"/>
                <a:cs typeface="Verdana"/>
              </a:rPr>
              <a:t>Solar</a:t>
            </a:r>
            <a:r>
              <a:rPr dirty="0" sz="2800" spc="-195">
                <a:latin typeface="Verdana"/>
                <a:cs typeface="Verdana"/>
              </a:rPr>
              <a:t> </a:t>
            </a:r>
            <a:r>
              <a:rPr dirty="0" sz="2800" spc="-75">
                <a:latin typeface="Verdana"/>
                <a:cs typeface="Verdana"/>
              </a:rPr>
              <a:t>Energy</a:t>
            </a:r>
            <a:r>
              <a:rPr dirty="0" sz="2800" spc="-200">
                <a:latin typeface="Verdana"/>
                <a:cs typeface="Verdana"/>
              </a:rPr>
              <a:t> </a:t>
            </a:r>
            <a:r>
              <a:rPr dirty="0" sz="2800" spc="-254">
                <a:latin typeface="Verdana"/>
                <a:cs typeface="Verdana"/>
              </a:rPr>
              <a:t>–</a:t>
            </a:r>
            <a:r>
              <a:rPr dirty="0" sz="2800" spc="-195">
                <a:latin typeface="Verdana"/>
                <a:cs typeface="Verdana"/>
              </a:rPr>
              <a:t> </a:t>
            </a:r>
            <a:r>
              <a:rPr dirty="0" sz="2800" spc="-25">
                <a:latin typeface="Verdana"/>
                <a:cs typeface="Verdana"/>
              </a:rPr>
              <a:t>Captured</a:t>
            </a:r>
            <a:r>
              <a:rPr dirty="0" sz="2800" spc="-195">
                <a:latin typeface="Verdana"/>
                <a:cs typeface="Verdana"/>
              </a:rPr>
              <a:t> </a:t>
            </a:r>
            <a:r>
              <a:rPr dirty="0" sz="2800" spc="-45">
                <a:latin typeface="Verdana"/>
                <a:cs typeface="Verdana"/>
              </a:rPr>
              <a:t>by</a:t>
            </a:r>
            <a:r>
              <a:rPr dirty="0" sz="2800" spc="-195">
                <a:latin typeface="Verdana"/>
                <a:cs typeface="Verdana"/>
              </a:rPr>
              <a:t> </a:t>
            </a:r>
            <a:r>
              <a:rPr dirty="0" sz="2800" spc="-10">
                <a:latin typeface="Verdana"/>
                <a:cs typeface="Verdana"/>
              </a:rPr>
              <a:t>solar</a:t>
            </a:r>
            <a:r>
              <a:rPr dirty="0" sz="2800" spc="-195">
                <a:latin typeface="Verdana"/>
                <a:cs typeface="Verdana"/>
              </a:rPr>
              <a:t> </a:t>
            </a:r>
            <a:r>
              <a:rPr dirty="0" sz="2800" spc="-10">
                <a:latin typeface="Verdana"/>
                <a:cs typeface="Verdana"/>
              </a:rPr>
              <a:t>panels, </a:t>
            </a:r>
            <a:r>
              <a:rPr dirty="0" sz="2800" spc="-35">
                <a:latin typeface="Verdana"/>
                <a:cs typeface="Verdana"/>
              </a:rPr>
              <a:t>optimized</a:t>
            </a:r>
            <a:r>
              <a:rPr dirty="0" sz="2800" spc="-190">
                <a:latin typeface="Verdana"/>
                <a:cs typeface="Verdana"/>
              </a:rPr>
              <a:t> </a:t>
            </a:r>
            <a:r>
              <a:rPr dirty="0" sz="2800" spc="-100">
                <a:latin typeface="Verdana"/>
                <a:cs typeface="Verdana"/>
              </a:rPr>
              <a:t>with</a:t>
            </a:r>
            <a:r>
              <a:rPr dirty="0" sz="2800" spc="-185">
                <a:latin typeface="Verdana"/>
                <a:cs typeface="Verdana"/>
              </a:rPr>
              <a:t> </a:t>
            </a:r>
            <a:r>
              <a:rPr dirty="0" sz="2800" spc="-70">
                <a:latin typeface="Verdana"/>
                <a:cs typeface="Verdana"/>
              </a:rPr>
              <a:t>a</a:t>
            </a:r>
            <a:r>
              <a:rPr dirty="0" sz="2800" spc="-190">
                <a:latin typeface="Verdana"/>
                <a:cs typeface="Verdana"/>
              </a:rPr>
              <a:t> </a:t>
            </a:r>
            <a:r>
              <a:rPr dirty="0" sz="2800" spc="-65">
                <a:latin typeface="Verdana"/>
                <a:cs typeface="Verdana"/>
              </a:rPr>
              <a:t>tracking</a:t>
            </a:r>
            <a:r>
              <a:rPr dirty="0" sz="2800" spc="-185">
                <a:latin typeface="Verdana"/>
                <a:cs typeface="Verdana"/>
              </a:rPr>
              <a:t> </a:t>
            </a:r>
            <a:r>
              <a:rPr dirty="0" sz="2800" spc="-10">
                <a:latin typeface="Verdana"/>
                <a:cs typeface="Verdana"/>
              </a:rPr>
              <a:t>system.</a:t>
            </a:r>
            <a:endParaRPr sz="2800">
              <a:latin typeface="Verdana"/>
              <a:cs typeface="Verdana"/>
            </a:endParaRPr>
          </a:p>
          <a:p>
            <a:pPr marL="621030" marR="132715" indent="99695">
              <a:lnSpc>
                <a:spcPct val="107100"/>
              </a:lnSpc>
            </a:pPr>
            <a:r>
              <a:rPr dirty="0" sz="2800" spc="-35">
                <a:latin typeface="Verdana"/>
                <a:cs typeface="Verdana"/>
              </a:rPr>
              <a:t>Geothermal</a:t>
            </a:r>
            <a:r>
              <a:rPr dirty="0" sz="2800" spc="-170">
                <a:latin typeface="Verdana"/>
                <a:cs typeface="Verdana"/>
              </a:rPr>
              <a:t> </a:t>
            </a:r>
            <a:r>
              <a:rPr dirty="0" sz="2800" spc="-30">
                <a:latin typeface="Verdana"/>
                <a:cs typeface="Verdana"/>
              </a:rPr>
              <a:t>Heat</a:t>
            </a:r>
            <a:r>
              <a:rPr dirty="0" sz="2800" spc="-170">
                <a:latin typeface="Verdana"/>
                <a:cs typeface="Verdana"/>
              </a:rPr>
              <a:t> </a:t>
            </a:r>
            <a:r>
              <a:rPr dirty="0" sz="2800" spc="-65">
                <a:latin typeface="Verdana"/>
                <a:cs typeface="Verdana"/>
              </a:rPr>
              <a:t>Pump</a:t>
            </a:r>
            <a:r>
              <a:rPr dirty="0" sz="2800" spc="-170">
                <a:latin typeface="Verdana"/>
                <a:cs typeface="Verdana"/>
              </a:rPr>
              <a:t> </a:t>
            </a:r>
            <a:r>
              <a:rPr dirty="0" sz="2800" spc="-254">
                <a:latin typeface="Verdana"/>
                <a:cs typeface="Verdana"/>
              </a:rPr>
              <a:t>–</a:t>
            </a:r>
            <a:r>
              <a:rPr dirty="0" sz="2800" spc="-170">
                <a:latin typeface="Verdana"/>
                <a:cs typeface="Verdana"/>
              </a:rPr>
              <a:t> </a:t>
            </a:r>
            <a:r>
              <a:rPr dirty="0" sz="2800">
                <a:latin typeface="Verdana"/>
                <a:cs typeface="Verdana"/>
              </a:rPr>
              <a:t>Used</a:t>
            </a:r>
            <a:r>
              <a:rPr dirty="0" sz="2800" spc="-170">
                <a:latin typeface="Verdana"/>
                <a:cs typeface="Verdana"/>
              </a:rPr>
              <a:t> </a:t>
            </a:r>
            <a:r>
              <a:rPr dirty="0" sz="2800">
                <a:latin typeface="Verdana"/>
                <a:cs typeface="Verdana"/>
              </a:rPr>
              <a:t>to</a:t>
            </a:r>
            <a:r>
              <a:rPr dirty="0" sz="2800" spc="-170">
                <a:latin typeface="Verdana"/>
                <a:cs typeface="Verdana"/>
              </a:rPr>
              <a:t> </a:t>
            </a:r>
            <a:r>
              <a:rPr dirty="0" sz="2800" spc="-10">
                <a:latin typeface="Verdana"/>
                <a:cs typeface="Verdana"/>
              </a:rPr>
              <a:t>stabilize </a:t>
            </a:r>
            <a:r>
              <a:rPr dirty="0" sz="2800" spc="-50">
                <a:latin typeface="Verdana"/>
                <a:cs typeface="Verdana"/>
              </a:rPr>
              <a:t>indoor</a:t>
            </a:r>
            <a:r>
              <a:rPr dirty="0" sz="2800" spc="-190">
                <a:latin typeface="Verdana"/>
                <a:cs typeface="Verdana"/>
              </a:rPr>
              <a:t> </a:t>
            </a:r>
            <a:r>
              <a:rPr dirty="0" sz="2800" spc="-10">
                <a:latin typeface="Verdana"/>
                <a:cs typeface="Verdana"/>
              </a:rPr>
              <a:t>temperatures.</a:t>
            </a:r>
            <a:endParaRPr sz="2800">
              <a:latin typeface="Verdana"/>
              <a:cs typeface="Verdana"/>
            </a:endParaRPr>
          </a:p>
          <a:p>
            <a:pPr marL="621030" marR="5080">
              <a:lnSpc>
                <a:spcPct val="107100"/>
              </a:lnSpc>
            </a:pPr>
            <a:r>
              <a:rPr dirty="0" sz="2800" spc="-80">
                <a:latin typeface="Verdana"/>
                <a:cs typeface="Verdana"/>
              </a:rPr>
              <a:t>Arduino</a:t>
            </a:r>
            <a:r>
              <a:rPr dirty="0" sz="2800" spc="-145">
                <a:latin typeface="Verdana"/>
                <a:cs typeface="Verdana"/>
              </a:rPr>
              <a:t> </a:t>
            </a:r>
            <a:r>
              <a:rPr dirty="0" sz="2800">
                <a:latin typeface="Verdana"/>
                <a:cs typeface="Verdana"/>
              </a:rPr>
              <a:t>&amp;</a:t>
            </a:r>
            <a:r>
              <a:rPr dirty="0" sz="2800" spc="-145">
                <a:latin typeface="Verdana"/>
                <a:cs typeface="Verdana"/>
              </a:rPr>
              <a:t> </a:t>
            </a:r>
            <a:r>
              <a:rPr dirty="0" sz="2800">
                <a:latin typeface="Verdana"/>
                <a:cs typeface="Verdana"/>
              </a:rPr>
              <a:t>MOSFET</a:t>
            </a:r>
            <a:r>
              <a:rPr dirty="0" sz="2800" spc="-145">
                <a:latin typeface="Verdana"/>
                <a:cs typeface="Verdana"/>
              </a:rPr>
              <a:t> </a:t>
            </a:r>
            <a:r>
              <a:rPr dirty="0" sz="2800" spc="-254">
                <a:latin typeface="Verdana"/>
                <a:cs typeface="Verdana"/>
              </a:rPr>
              <a:t>–</a:t>
            </a:r>
            <a:r>
              <a:rPr dirty="0" sz="2800" spc="-140">
                <a:latin typeface="Verdana"/>
                <a:cs typeface="Verdana"/>
              </a:rPr>
              <a:t> </a:t>
            </a:r>
            <a:r>
              <a:rPr dirty="0" sz="2800">
                <a:latin typeface="Verdana"/>
                <a:cs typeface="Verdana"/>
              </a:rPr>
              <a:t>For</a:t>
            </a:r>
            <a:r>
              <a:rPr dirty="0" sz="2800" spc="-145">
                <a:latin typeface="Verdana"/>
                <a:cs typeface="Verdana"/>
              </a:rPr>
              <a:t> </a:t>
            </a:r>
            <a:r>
              <a:rPr dirty="0" sz="2800" spc="-55">
                <a:latin typeface="Verdana"/>
                <a:cs typeface="Verdana"/>
              </a:rPr>
              <a:t>automated</a:t>
            </a:r>
            <a:r>
              <a:rPr dirty="0" sz="2800" spc="-145">
                <a:latin typeface="Verdana"/>
                <a:cs typeface="Verdana"/>
              </a:rPr>
              <a:t> </a:t>
            </a:r>
            <a:r>
              <a:rPr dirty="0" sz="2800" spc="-10">
                <a:latin typeface="Verdana"/>
                <a:cs typeface="Verdana"/>
              </a:rPr>
              <a:t>control </a:t>
            </a:r>
            <a:r>
              <a:rPr dirty="0" sz="2800">
                <a:latin typeface="Verdana"/>
                <a:cs typeface="Verdana"/>
              </a:rPr>
              <a:t>of</a:t>
            </a:r>
            <a:r>
              <a:rPr dirty="0" sz="2800" spc="-150">
                <a:latin typeface="Verdana"/>
                <a:cs typeface="Verdana"/>
              </a:rPr>
              <a:t> </a:t>
            </a:r>
            <a:r>
              <a:rPr dirty="0" sz="2800" spc="-80">
                <a:latin typeface="Verdana"/>
                <a:cs typeface="Verdana"/>
              </a:rPr>
              <a:t>pump</a:t>
            </a:r>
            <a:r>
              <a:rPr dirty="0" sz="2800" spc="-150">
                <a:latin typeface="Verdana"/>
                <a:cs typeface="Verdana"/>
              </a:rPr>
              <a:t> </a:t>
            </a:r>
            <a:r>
              <a:rPr dirty="0" sz="2800" spc="-10">
                <a:latin typeface="Verdana"/>
                <a:cs typeface="Verdana"/>
              </a:rPr>
              <a:t>operation.</a:t>
            </a:r>
            <a:endParaRPr sz="2800">
              <a:latin typeface="Verdana"/>
              <a:cs typeface="Verdana"/>
            </a:endParaRPr>
          </a:p>
        </p:txBody>
      </p:sp>
      <p:grpSp>
        <p:nvGrpSpPr>
          <p:cNvPr id="12" name="object 12" descr=""/>
          <p:cNvGrpSpPr/>
          <p:nvPr/>
        </p:nvGrpSpPr>
        <p:grpSpPr>
          <a:xfrm>
            <a:off x="9100580" y="3094510"/>
            <a:ext cx="123825" cy="6067425"/>
            <a:chOff x="9100580" y="3094510"/>
            <a:chExt cx="123825" cy="6067425"/>
          </a:xfrm>
        </p:grpSpPr>
        <p:pic>
          <p:nvPicPr>
            <p:cNvPr id="13" name="object 13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100580" y="3094510"/>
              <a:ext cx="123825" cy="123824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100580" y="4008910"/>
              <a:ext cx="123825" cy="123824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100580" y="4923310"/>
              <a:ext cx="123825" cy="123824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100580" y="7209310"/>
              <a:ext cx="123825" cy="123824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100580" y="8123710"/>
              <a:ext cx="123825" cy="123824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100580" y="9038110"/>
              <a:ext cx="123825" cy="123824"/>
            </a:xfrm>
            <a:prstGeom prst="rect">
              <a:avLst/>
            </a:prstGeom>
          </p:spPr>
        </p:pic>
      </p:grpSp>
      <p:sp>
        <p:nvSpPr>
          <p:cNvPr id="19" name="object 19" descr=""/>
          <p:cNvSpPr txBox="1"/>
          <p:nvPr/>
        </p:nvSpPr>
        <p:spPr>
          <a:xfrm>
            <a:off x="8783080" y="1962927"/>
            <a:ext cx="9032240" cy="779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814069">
              <a:lnSpc>
                <a:spcPct val="107100"/>
              </a:lnSpc>
              <a:spcBef>
                <a:spcPts val="95"/>
              </a:spcBef>
            </a:pPr>
            <a:r>
              <a:rPr dirty="0" sz="2800" spc="65" b="1">
                <a:solidFill>
                  <a:srgbClr val="387D59"/>
                </a:solidFill>
                <a:latin typeface="Tahoma"/>
                <a:cs typeface="Tahoma"/>
              </a:rPr>
              <a:t>Step</a:t>
            </a:r>
            <a:r>
              <a:rPr dirty="0" sz="2800" spc="-55" b="1">
                <a:solidFill>
                  <a:srgbClr val="387D59"/>
                </a:solidFill>
                <a:latin typeface="Tahoma"/>
                <a:cs typeface="Tahoma"/>
              </a:rPr>
              <a:t> </a:t>
            </a:r>
            <a:r>
              <a:rPr dirty="0" sz="2800" spc="-325" b="1">
                <a:solidFill>
                  <a:srgbClr val="387D59"/>
                </a:solidFill>
                <a:latin typeface="Tahoma"/>
                <a:cs typeface="Tahoma"/>
              </a:rPr>
              <a:t>3</a:t>
            </a:r>
            <a:r>
              <a:rPr dirty="0" sz="2800" spc="-325">
                <a:latin typeface="Verdana"/>
                <a:cs typeface="Verdana"/>
              </a:rPr>
              <a:t>:</a:t>
            </a:r>
            <a:r>
              <a:rPr dirty="0" sz="2800" spc="-185">
                <a:latin typeface="Verdana"/>
                <a:cs typeface="Verdana"/>
              </a:rPr>
              <a:t> </a:t>
            </a:r>
            <a:r>
              <a:rPr dirty="0" sz="2800" spc="-120">
                <a:latin typeface="Verdana"/>
                <a:cs typeface="Verdana"/>
              </a:rPr>
              <a:t>Smart</a:t>
            </a:r>
            <a:r>
              <a:rPr dirty="0" sz="2800" spc="-180">
                <a:latin typeface="Verdana"/>
                <a:cs typeface="Verdana"/>
              </a:rPr>
              <a:t> </a:t>
            </a:r>
            <a:r>
              <a:rPr dirty="0" sz="2800" spc="-10">
                <a:latin typeface="Verdana"/>
                <a:cs typeface="Verdana"/>
              </a:rPr>
              <a:t>Control</a:t>
            </a:r>
            <a:r>
              <a:rPr dirty="0" sz="2800" spc="-185">
                <a:latin typeface="Verdana"/>
                <a:cs typeface="Verdana"/>
              </a:rPr>
              <a:t> </a:t>
            </a:r>
            <a:r>
              <a:rPr dirty="0" sz="2800" spc="-140">
                <a:latin typeface="Verdana"/>
                <a:cs typeface="Verdana"/>
              </a:rPr>
              <a:t>via</a:t>
            </a:r>
            <a:r>
              <a:rPr dirty="0" sz="2800" spc="-185">
                <a:latin typeface="Verdana"/>
                <a:cs typeface="Verdana"/>
              </a:rPr>
              <a:t> </a:t>
            </a:r>
            <a:r>
              <a:rPr dirty="0" sz="2800" spc="-70">
                <a:latin typeface="Verdana"/>
                <a:cs typeface="Verdana"/>
              </a:rPr>
              <a:t>Arduino</a:t>
            </a:r>
            <a:r>
              <a:rPr dirty="0" sz="2800" spc="-180">
                <a:latin typeface="Verdana"/>
                <a:cs typeface="Verdana"/>
              </a:rPr>
              <a:t> </a:t>
            </a:r>
            <a:r>
              <a:rPr dirty="0" sz="2800" spc="-55">
                <a:latin typeface="Verdana"/>
                <a:cs typeface="Verdana"/>
              </a:rPr>
              <a:t>Programming </a:t>
            </a:r>
            <a:r>
              <a:rPr dirty="0" sz="2800">
                <a:latin typeface="Verdana"/>
                <a:cs typeface="Verdana"/>
              </a:rPr>
              <a:t>Developed</a:t>
            </a:r>
            <a:r>
              <a:rPr dirty="0" sz="2800" spc="-120">
                <a:latin typeface="Verdana"/>
                <a:cs typeface="Verdana"/>
              </a:rPr>
              <a:t> </a:t>
            </a:r>
            <a:r>
              <a:rPr dirty="0" sz="2800" spc="110">
                <a:latin typeface="Verdana"/>
                <a:cs typeface="Verdana"/>
              </a:rPr>
              <a:t>code</a:t>
            </a:r>
            <a:r>
              <a:rPr dirty="0" sz="2800" spc="-120">
                <a:latin typeface="Verdana"/>
                <a:cs typeface="Verdana"/>
              </a:rPr>
              <a:t> </a:t>
            </a:r>
            <a:r>
              <a:rPr dirty="0" sz="2800" spc="-20">
                <a:latin typeface="Verdana"/>
                <a:cs typeface="Verdana"/>
              </a:rPr>
              <a:t>for:</a:t>
            </a:r>
            <a:endParaRPr sz="2800">
              <a:latin typeface="Verdana"/>
              <a:cs typeface="Verdana"/>
            </a:endParaRPr>
          </a:p>
          <a:p>
            <a:pPr marL="622300" marR="5080" indent="100330">
              <a:lnSpc>
                <a:spcPct val="107100"/>
              </a:lnSpc>
            </a:pPr>
            <a:r>
              <a:rPr dirty="0" sz="2800" spc="-30">
                <a:latin typeface="Verdana"/>
                <a:cs typeface="Verdana"/>
              </a:rPr>
              <a:t>Solar</a:t>
            </a:r>
            <a:r>
              <a:rPr dirty="0" sz="2800" spc="-195">
                <a:latin typeface="Verdana"/>
                <a:cs typeface="Verdana"/>
              </a:rPr>
              <a:t> </a:t>
            </a:r>
            <a:r>
              <a:rPr dirty="0" sz="2800" spc="-40">
                <a:latin typeface="Verdana"/>
                <a:cs typeface="Verdana"/>
              </a:rPr>
              <a:t>Tracking</a:t>
            </a:r>
            <a:r>
              <a:rPr dirty="0" sz="2800" spc="-195">
                <a:latin typeface="Verdana"/>
                <a:cs typeface="Verdana"/>
              </a:rPr>
              <a:t> </a:t>
            </a:r>
            <a:r>
              <a:rPr dirty="0" sz="2800" spc="-254">
                <a:latin typeface="Verdana"/>
                <a:cs typeface="Verdana"/>
              </a:rPr>
              <a:t>–</a:t>
            </a:r>
            <a:r>
              <a:rPr dirty="0" sz="2800" spc="-195">
                <a:latin typeface="Verdana"/>
                <a:cs typeface="Verdana"/>
              </a:rPr>
              <a:t> </a:t>
            </a:r>
            <a:r>
              <a:rPr dirty="0" sz="2800" spc="-55">
                <a:latin typeface="Verdana"/>
                <a:cs typeface="Verdana"/>
              </a:rPr>
              <a:t>Adjusts</a:t>
            </a:r>
            <a:r>
              <a:rPr dirty="0" sz="2800" spc="-195">
                <a:latin typeface="Verdana"/>
                <a:cs typeface="Verdana"/>
              </a:rPr>
              <a:t> </a:t>
            </a:r>
            <a:r>
              <a:rPr dirty="0" sz="2800">
                <a:latin typeface="Verdana"/>
                <a:cs typeface="Verdana"/>
              </a:rPr>
              <a:t>solar</a:t>
            </a:r>
            <a:r>
              <a:rPr dirty="0" sz="2800" spc="-190">
                <a:latin typeface="Verdana"/>
                <a:cs typeface="Verdana"/>
              </a:rPr>
              <a:t> </a:t>
            </a:r>
            <a:r>
              <a:rPr dirty="0" sz="2800" spc="-20">
                <a:latin typeface="Verdana"/>
                <a:cs typeface="Verdana"/>
              </a:rPr>
              <a:t>panel</a:t>
            </a:r>
            <a:r>
              <a:rPr dirty="0" sz="2800" spc="-195">
                <a:latin typeface="Verdana"/>
                <a:cs typeface="Verdana"/>
              </a:rPr>
              <a:t> </a:t>
            </a:r>
            <a:r>
              <a:rPr dirty="0" sz="2800" spc="-25">
                <a:latin typeface="Verdana"/>
                <a:cs typeface="Verdana"/>
              </a:rPr>
              <a:t>position</a:t>
            </a:r>
            <a:r>
              <a:rPr dirty="0" sz="2800" spc="-195">
                <a:latin typeface="Verdana"/>
                <a:cs typeface="Verdana"/>
              </a:rPr>
              <a:t> </a:t>
            </a:r>
            <a:r>
              <a:rPr dirty="0" sz="2800" spc="-25">
                <a:latin typeface="Verdana"/>
                <a:cs typeface="Verdana"/>
              </a:rPr>
              <a:t>for </a:t>
            </a:r>
            <a:r>
              <a:rPr dirty="0" sz="2800" spc="-135">
                <a:latin typeface="Verdana"/>
                <a:cs typeface="Verdana"/>
              </a:rPr>
              <a:t>max</a:t>
            </a:r>
            <a:r>
              <a:rPr dirty="0" sz="2800" spc="-175">
                <a:latin typeface="Verdana"/>
                <a:cs typeface="Verdana"/>
              </a:rPr>
              <a:t> </a:t>
            </a:r>
            <a:r>
              <a:rPr dirty="0" sz="2800" spc="-10">
                <a:latin typeface="Verdana"/>
                <a:cs typeface="Verdana"/>
              </a:rPr>
              <a:t>efficiency.</a:t>
            </a:r>
            <a:endParaRPr sz="2800">
              <a:latin typeface="Verdana"/>
              <a:cs typeface="Verdana"/>
            </a:endParaRPr>
          </a:p>
          <a:p>
            <a:pPr marL="622300" marR="452755">
              <a:lnSpc>
                <a:spcPct val="107100"/>
              </a:lnSpc>
              <a:spcBef>
                <a:spcPts val="5"/>
              </a:spcBef>
            </a:pPr>
            <a:r>
              <a:rPr dirty="0" sz="2800" spc="-60">
                <a:latin typeface="Verdana"/>
                <a:cs typeface="Verdana"/>
              </a:rPr>
              <a:t>Pump</a:t>
            </a:r>
            <a:r>
              <a:rPr dirty="0" sz="2800" spc="-160">
                <a:latin typeface="Verdana"/>
                <a:cs typeface="Verdana"/>
              </a:rPr>
              <a:t> </a:t>
            </a:r>
            <a:r>
              <a:rPr dirty="0" sz="2800" spc="-50">
                <a:latin typeface="Verdana"/>
                <a:cs typeface="Verdana"/>
              </a:rPr>
              <a:t>Regulation</a:t>
            </a:r>
            <a:r>
              <a:rPr dirty="0" sz="2800" spc="-155">
                <a:latin typeface="Verdana"/>
                <a:cs typeface="Verdana"/>
              </a:rPr>
              <a:t> </a:t>
            </a:r>
            <a:r>
              <a:rPr dirty="0" sz="2800" spc="-254">
                <a:latin typeface="Verdana"/>
                <a:cs typeface="Verdana"/>
              </a:rPr>
              <a:t>–</a:t>
            </a:r>
            <a:r>
              <a:rPr dirty="0" sz="2800" spc="-160">
                <a:latin typeface="Verdana"/>
                <a:cs typeface="Verdana"/>
              </a:rPr>
              <a:t> </a:t>
            </a:r>
            <a:r>
              <a:rPr dirty="0" sz="2800">
                <a:latin typeface="Verdana"/>
                <a:cs typeface="Verdana"/>
              </a:rPr>
              <a:t>Controls</a:t>
            </a:r>
            <a:r>
              <a:rPr dirty="0" sz="2800" spc="-155">
                <a:latin typeface="Verdana"/>
                <a:cs typeface="Verdana"/>
              </a:rPr>
              <a:t> </a:t>
            </a:r>
            <a:r>
              <a:rPr dirty="0" sz="2800" spc="-55">
                <a:latin typeface="Verdana"/>
                <a:cs typeface="Verdana"/>
              </a:rPr>
              <a:t>water</a:t>
            </a:r>
            <a:r>
              <a:rPr dirty="0" sz="2800" spc="-155">
                <a:latin typeface="Verdana"/>
                <a:cs typeface="Verdana"/>
              </a:rPr>
              <a:t> </a:t>
            </a:r>
            <a:r>
              <a:rPr dirty="0" sz="2800">
                <a:latin typeface="Verdana"/>
                <a:cs typeface="Verdana"/>
              </a:rPr>
              <a:t>flow</a:t>
            </a:r>
            <a:r>
              <a:rPr dirty="0" sz="2800" spc="-160">
                <a:latin typeface="Verdana"/>
                <a:cs typeface="Verdana"/>
              </a:rPr>
              <a:t> </a:t>
            </a:r>
            <a:r>
              <a:rPr dirty="0" sz="2800" spc="-10">
                <a:latin typeface="Verdana"/>
                <a:cs typeface="Verdana"/>
              </a:rPr>
              <a:t>based </a:t>
            </a:r>
            <a:r>
              <a:rPr dirty="0" sz="2800" spc="-20">
                <a:latin typeface="Verdana"/>
                <a:cs typeface="Verdana"/>
              </a:rPr>
              <a:t>on</a:t>
            </a:r>
            <a:r>
              <a:rPr dirty="0" sz="2800" spc="-185">
                <a:latin typeface="Verdana"/>
                <a:cs typeface="Verdana"/>
              </a:rPr>
              <a:t> </a:t>
            </a:r>
            <a:r>
              <a:rPr dirty="0" sz="2800" spc="-65">
                <a:latin typeface="Verdana"/>
                <a:cs typeface="Verdana"/>
              </a:rPr>
              <a:t>temperature</a:t>
            </a:r>
            <a:r>
              <a:rPr dirty="0" sz="2800" spc="-185">
                <a:latin typeface="Verdana"/>
                <a:cs typeface="Verdana"/>
              </a:rPr>
              <a:t> </a:t>
            </a:r>
            <a:r>
              <a:rPr dirty="0" sz="2800" spc="-10">
                <a:latin typeface="Verdana"/>
                <a:cs typeface="Verdana"/>
              </a:rPr>
              <a:t>sensors.</a:t>
            </a:r>
            <a:endParaRPr sz="2800">
              <a:latin typeface="Verdana"/>
              <a:cs typeface="Verdana"/>
            </a:endParaRPr>
          </a:p>
          <a:p>
            <a:pPr marL="622300" marR="46990">
              <a:lnSpc>
                <a:spcPct val="107100"/>
              </a:lnSpc>
            </a:pPr>
            <a:r>
              <a:rPr dirty="0" sz="2800" spc="-65">
                <a:latin typeface="Verdana"/>
                <a:cs typeface="Verdana"/>
              </a:rPr>
              <a:t>Energy</a:t>
            </a:r>
            <a:r>
              <a:rPr dirty="0" sz="2800" spc="-204">
                <a:latin typeface="Verdana"/>
                <a:cs typeface="Verdana"/>
              </a:rPr>
              <a:t> </a:t>
            </a:r>
            <a:r>
              <a:rPr dirty="0" sz="2800" spc="-65">
                <a:latin typeface="Verdana"/>
                <a:cs typeface="Verdana"/>
              </a:rPr>
              <a:t>Optimization</a:t>
            </a:r>
            <a:r>
              <a:rPr dirty="0" sz="2800" spc="-195">
                <a:latin typeface="Verdana"/>
                <a:cs typeface="Verdana"/>
              </a:rPr>
              <a:t> </a:t>
            </a:r>
            <a:r>
              <a:rPr dirty="0" sz="2800" spc="-254">
                <a:latin typeface="Verdana"/>
                <a:cs typeface="Verdana"/>
              </a:rPr>
              <a:t>–</a:t>
            </a:r>
            <a:r>
              <a:rPr dirty="0" sz="2800" spc="-190">
                <a:latin typeface="Verdana"/>
                <a:cs typeface="Verdana"/>
              </a:rPr>
              <a:t> </a:t>
            </a:r>
            <a:r>
              <a:rPr dirty="0" sz="2800" spc="-10">
                <a:latin typeface="Verdana"/>
                <a:cs typeface="Verdana"/>
              </a:rPr>
              <a:t>Monitors</a:t>
            </a:r>
            <a:r>
              <a:rPr dirty="0" sz="2800" spc="-195">
                <a:latin typeface="Verdana"/>
                <a:cs typeface="Verdana"/>
              </a:rPr>
              <a:t> </a:t>
            </a:r>
            <a:r>
              <a:rPr dirty="0" sz="2800" spc="-50">
                <a:latin typeface="Verdana"/>
                <a:cs typeface="Verdana"/>
              </a:rPr>
              <a:t>voltage,</a:t>
            </a:r>
            <a:r>
              <a:rPr dirty="0" sz="2800" spc="-190">
                <a:latin typeface="Verdana"/>
                <a:cs typeface="Verdana"/>
              </a:rPr>
              <a:t> </a:t>
            </a:r>
            <a:r>
              <a:rPr dirty="0" sz="2800" spc="-45">
                <a:latin typeface="Verdana"/>
                <a:cs typeface="Verdana"/>
              </a:rPr>
              <a:t>current, </a:t>
            </a:r>
            <a:r>
              <a:rPr dirty="0" sz="2800" spc="-75">
                <a:latin typeface="Verdana"/>
                <a:cs typeface="Verdana"/>
              </a:rPr>
              <a:t>and</a:t>
            </a:r>
            <a:r>
              <a:rPr dirty="0" sz="2800" spc="-185">
                <a:latin typeface="Verdana"/>
                <a:cs typeface="Verdana"/>
              </a:rPr>
              <a:t> </a:t>
            </a:r>
            <a:r>
              <a:rPr dirty="0" sz="2800" spc="-20">
                <a:latin typeface="Verdana"/>
                <a:cs typeface="Verdana"/>
              </a:rPr>
              <a:t>system</a:t>
            </a:r>
            <a:r>
              <a:rPr dirty="0" sz="2800" spc="-180">
                <a:latin typeface="Verdana"/>
                <a:cs typeface="Verdana"/>
              </a:rPr>
              <a:t> </a:t>
            </a:r>
            <a:r>
              <a:rPr dirty="0" sz="2800" spc="-10">
                <a:latin typeface="Verdana"/>
                <a:cs typeface="Verdana"/>
              </a:rPr>
              <a:t>performance.</a:t>
            </a:r>
            <a:endParaRPr sz="28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28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95"/>
              </a:spcBef>
            </a:pPr>
            <a:endParaRPr sz="2800">
              <a:latin typeface="Verdana"/>
              <a:cs typeface="Verdana"/>
            </a:endParaRPr>
          </a:p>
          <a:p>
            <a:pPr marL="622300" marR="139065" indent="-610235">
              <a:lnSpc>
                <a:spcPct val="107100"/>
              </a:lnSpc>
            </a:pPr>
            <a:r>
              <a:rPr dirty="0" sz="2800" spc="65" b="1">
                <a:solidFill>
                  <a:srgbClr val="387D59"/>
                </a:solidFill>
                <a:latin typeface="Tahoma"/>
                <a:cs typeface="Tahoma"/>
              </a:rPr>
              <a:t>Step</a:t>
            </a:r>
            <a:r>
              <a:rPr dirty="0" sz="2800" spc="-60" b="1">
                <a:solidFill>
                  <a:srgbClr val="387D59"/>
                </a:solidFill>
                <a:latin typeface="Tahoma"/>
                <a:cs typeface="Tahoma"/>
              </a:rPr>
              <a:t> </a:t>
            </a:r>
            <a:r>
              <a:rPr dirty="0" sz="2800" spc="-145" b="1">
                <a:solidFill>
                  <a:srgbClr val="387D59"/>
                </a:solidFill>
                <a:latin typeface="Tahoma"/>
                <a:cs typeface="Tahoma"/>
              </a:rPr>
              <a:t>4:</a:t>
            </a:r>
            <a:r>
              <a:rPr dirty="0" sz="2800" spc="-20" b="1">
                <a:solidFill>
                  <a:srgbClr val="387D59"/>
                </a:solidFill>
                <a:latin typeface="Tahoma"/>
                <a:cs typeface="Tahoma"/>
              </a:rPr>
              <a:t> </a:t>
            </a:r>
            <a:r>
              <a:rPr dirty="0" sz="2800" spc="-40">
                <a:latin typeface="Verdana"/>
                <a:cs typeface="Verdana"/>
              </a:rPr>
              <a:t>System</a:t>
            </a:r>
            <a:r>
              <a:rPr dirty="0" sz="2800" spc="-185">
                <a:latin typeface="Verdana"/>
                <a:cs typeface="Verdana"/>
              </a:rPr>
              <a:t> </a:t>
            </a:r>
            <a:r>
              <a:rPr dirty="0" sz="2800" spc="-50">
                <a:latin typeface="Verdana"/>
                <a:cs typeface="Verdana"/>
              </a:rPr>
              <a:t>Monitoring</a:t>
            </a:r>
            <a:r>
              <a:rPr dirty="0" sz="2800" spc="-185">
                <a:latin typeface="Verdana"/>
                <a:cs typeface="Verdana"/>
              </a:rPr>
              <a:t> </a:t>
            </a:r>
            <a:r>
              <a:rPr dirty="0" sz="2800">
                <a:latin typeface="Verdana"/>
                <a:cs typeface="Verdana"/>
              </a:rPr>
              <a:t>&amp;</a:t>
            </a:r>
            <a:r>
              <a:rPr dirty="0" sz="2800" spc="-185">
                <a:latin typeface="Verdana"/>
                <a:cs typeface="Verdana"/>
              </a:rPr>
              <a:t> </a:t>
            </a:r>
            <a:r>
              <a:rPr dirty="0" sz="2800" spc="-20">
                <a:latin typeface="Verdana"/>
                <a:cs typeface="Verdana"/>
              </a:rPr>
              <a:t>Performance</a:t>
            </a:r>
            <a:r>
              <a:rPr dirty="0" sz="2800" spc="-185">
                <a:latin typeface="Verdana"/>
                <a:cs typeface="Verdana"/>
              </a:rPr>
              <a:t> </a:t>
            </a:r>
            <a:r>
              <a:rPr dirty="0" sz="2800" spc="-10">
                <a:latin typeface="Verdana"/>
                <a:cs typeface="Verdana"/>
              </a:rPr>
              <a:t>Analysis </a:t>
            </a:r>
            <a:r>
              <a:rPr dirty="0" sz="2800" spc="65">
                <a:latin typeface="Verdana"/>
                <a:cs typeface="Verdana"/>
              </a:rPr>
              <a:t>Collected</a:t>
            </a:r>
            <a:r>
              <a:rPr dirty="0" sz="2800" spc="-180">
                <a:latin typeface="Verdana"/>
                <a:cs typeface="Verdana"/>
              </a:rPr>
              <a:t> </a:t>
            </a:r>
            <a:r>
              <a:rPr dirty="0" sz="2800" spc="-100">
                <a:latin typeface="Verdana"/>
                <a:cs typeface="Verdana"/>
              </a:rPr>
              <a:t>real-</a:t>
            </a:r>
            <a:r>
              <a:rPr dirty="0" sz="2800" spc="-85">
                <a:latin typeface="Verdana"/>
                <a:cs typeface="Verdana"/>
              </a:rPr>
              <a:t>time</a:t>
            </a:r>
            <a:r>
              <a:rPr dirty="0" sz="2800" spc="-175">
                <a:latin typeface="Verdana"/>
                <a:cs typeface="Verdana"/>
              </a:rPr>
              <a:t> </a:t>
            </a:r>
            <a:r>
              <a:rPr dirty="0" sz="2800" spc="-55">
                <a:latin typeface="Verdana"/>
                <a:cs typeface="Verdana"/>
              </a:rPr>
              <a:t>data</a:t>
            </a:r>
            <a:r>
              <a:rPr dirty="0" sz="2800" spc="-175">
                <a:latin typeface="Verdana"/>
                <a:cs typeface="Verdana"/>
              </a:rPr>
              <a:t> </a:t>
            </a:r>
            <a:r>
              <a:rPr dirty="0" sz="2800" spc="-20">
                <a:latin typeface="Verdana"/>
                <a:cs typeface="Verdana"/>
              </a:rPr>
              <a:t>on</a:t>
            </a:r>
            <a:r>
              <a:rPr dirty="0" sz="2800" spc="-180">
                <a:latin typeface="Verdana"/>
                <a:cs typeface="Verdana"/>
              </a:rPr>
              <a:t> </a:t>
            </a:r>
            <a:r>
              <a:rPr dirty="0" sz="2800" spc="-40">
                <a:latin typeface="Verdana"/>
                <a:cs typeface="Verdana"/>
              </a:rPr>
              <a:t>energy</a:t>
            </a:r>
            <a:r>
              <a:rPr dirty="0" sz="2800" spc="-175">
                <a:latin typeface="Verdana"/>
                <a:cs typeface="Verdana"/>
              </a:rPr>
              <a:t> </a:t>
            </a:r>
            <a:r>
              <a:rPr dirty="0" sz="2800" spc="-10">
                <a:latin typeface="Verdana"/>
                <a:cs typeface="Verdana"/>
              </a:rPr>
              <a:t>efficiency </a:t>
            </a:r>
            <a:r>
              <a:rPr dirty="0" sz="2800" spc="-75">
                <a:latin typeface="Verdana"/>
                <a:cs typeface="Verdana"/>
              </a:rPr>
              <a:t>and</a:t>
            </a:r>
            <a:r>
              <a:rPr dirty="0" sz="2800" spc="-155">
                <a:latin typeface="Verdana"/>
                <a:cs typeface="Verdana"/>
              </a:rPr>
              <a:t> </a:t>
            </a:r>
            <a:r>
              <a:rPr dirty="0" sz="2800" spc="-95">
                <a:latin typeface="Verdana"/>
                <a:cs typeface="Verdana"/>
              </a:rPr>
              <a:t>thermal</a:t>
            </a:r>
            <a:r>
              <a:rPr dirty="0" sz="2800" spc="-150">
                <a:latin typeface="Verdana"/>
                <a:cs typeface="Verdana"/>
              </a:rPr>
              <a:t> </a:t>
            </a:r>
            <a:r>
              <a:rPr dirty="0" sz="2800" spc="-10">
                <a:latin typeface="Verdana"/>
                <a:cs typeface="Verdana"/>
              </a:rPr>
              <a:t>regulation.</a:t>
            </a:r>
            <a:endParaRPr sz="2800">
              <a:latin typeface="Verdana"/>
              <a:cs typeface="Verdana"/>
            </a:endParaRPr>
          </a:p>
          <a:p>
            <a:pPr marL="622300" marR="158115">
              <a:lnSpc>
                <a:spcPct val="107100"/>
              </a:lnSpc>
            </a:pPr>
            <a:r>
              <a:rPr dirty="0" sz="2800" spc="-40">
                <a:latin typeface="Verdana"/>
                <a:cs typeface="Verdana"/>
              </a:rPr>
              <a:t>Adjusted</a:t>
            </a:r>
            <a:r>
              <a:rPr dirty="0" sz="2800" spc="-185">
                <a:latin typeface="Verdana"/>
                <a:cs typeface="Verdana"/>
              </a:rPr>
              <a:t> </a:t>
            </a:r>
            <a:r>
              <a:rPr dirty="0" sz="2800">
                <a:latin typeface="Verdana"/>
                <a:cs typeface="Verdana"/>
              </a:rPr>
              <a:t>control</a:t>
            </a:r>
            <a:r>
              <a:rPr dirty="0" sz="2800" spc="-185">
                <a:latin typeface="Verdana"/>
                <a:cs typeface="Verdana"/>
              </a:rPr>
              <a:t> </a:t>
            </a:r>
            <a:r>
              <a:rPr dirty="0" sz="2800" spc="-60">
                <a:latin typeface="Verdana"/>
                <a:cs typeface="Verdana"/>
              </a:rPr>
              <a:t>algorithms</a:t>
            </a:r>
            <a:r>
              <a:rPr dirty="0" sz="2800" spc="-185">
                <a:latin typeface="Verdana"/>
                <a:cs typeface="Verdana"/>
              </a:rPr>
              <a:t> </a:t>
            </a:r>
            <a:r>
              <a:rPr dirty="0" sz="2800">
                <a:latin typeface="Verdana"/>
                <a:cs typeface="Verdana"/>
              </a:rPr>
              <a:t>to</a:t>
            </a:r>
            <a:r>
              <a:rPr dirty="0" sz="2800" spc="-185">
                <a:latin typeface="Verdana"/>
                <a:cs typeface="Verdana"/>
              </a:rPr>
              <a:t> </a:t>
            </a:r>
            <a:r>
              <a:rPr dirty="0" sz="2800" spc="-40">
                <a:latin typeface="Verdana"/>
                <a:cs typeface="Verdana"/>
              </a:rPr>
              <a:t>optimize</a:t>
            </a:r>
            <a:r>
              <a:rPr dirty="0" sz="2800" spc="-180">
                <a:latin typeface="Verdana"/>
                <a:cs typeface="Verdana"/>
              </a:rPr>
              <a:t> </a:t>
            </a:r>
            <a:r>
              <a:rPr dirty="0" sz="2800" spc="-10">
                <a:latin typeface="Verdana"/>
                <a:cs typeface="Verdana"/>
              </a:rPr>
              <a:t>system performance.</a:t>
            </a:r>
            <a:endParaRPr sz="2800">
              <a:latin typeface="Verdana"/>
              <a:cs typeface="Verdana"/>
            </a:endParaRPr>
          </a:p>
          <a:p>
            <a:pPr marL="622300" marR="267335">
              <a:lnSpc>
                <a:spcPct val="107100"/>
              </a:lnSpc>
              <a:spcBef>
                <a:spcPts val="5"/>
              </a:spcBef>
            </a:pPr>
            <a:r>
              <a:rPr dirty="0" sz="2800" spc="80">
                <a:latin typeface="Verdana"/>
                <a:cs typeface="Verdana"/>
              </a:rPr>
              <a:t>Assessed</a:t>
            </a:r>
            <a:r>
              <a:rPr dirty="0" sz="2800" spc="-185">
                <a:latin typeface="Verdana"/>
                <a:cs typeface="Verdana"/>
              </a:rPr>
              <a:t> </a:t>
            </a:r>
            <a:r>
              <a:rPr dirty="0" sz="2800" spc="-85">
                <a:latin typeface="Verdana"/>
                <a:cs typeface="Verdana"/>
              </a:rPr>
              <a:t>environmental</a:t>
            </a:r>
            <a:r>
              <a:rPr dirty="0" sz="2800" spc="-180">
                <a:latin typeface="Verdana"/>
                <a:cs typeface="Verdana"/>
              </a:rPr>
              <a:t> </a:t>
            </a:r>
            <a:r>
              <a:rPr dirty="0" sz="2800" spc="-35">
                <a:latin typeface="Verdana"/>
                <a:cs typeface="Verdana"/>
              </a:rPr>
              <a:t>impact</a:t>
            </a:r>
            <a:r>
              <a:rPr dirty="0" sz="2800" spc="-185">
                <a:latin typeface="Verdana"/>
                <a:cs typeface="Verdana"/>
              </a:rPr>
              <a:t> </a:t>
            </a:r>
            <a:r>
              <a:rPr dirty="0" sz="2800" spc="-75">
                <a:latin typeface="Verdana"/>
                <a:cs typeface="Verdana"/>
              </a:rPr>
              <a:t>and</a:t>
            </a:r>
            <a:r>
              <a:rPr dirty="0" sz="2800" spc="-180">
                <a:latin typeface="Verdana"/>
                <a:cs typeface="Verdana"/>
              </a:rPr>
              <a:t> </a:t>
            </a:r>
            <a:r>
              <a:rPr dirty="0" sz="2800" spc="-10">
                <a:latin typeface="Verdana"/>
                <a:cs typeface="Verdana"/>
              </a:rPr>
              <a:t>economic feasibility.</a:t>
            </a:r>
            <a:endParaRPr sz="2800">
              <a:latin typeface="Verdana"/>
              <a:cs typeface="Verdana"/>
            </a:endParaRPr>
          </a:p>
        </p:txBody>
      </p:sp>
      <p:grpSp>
        <p:nvGrpSpPr>
          <p:cNvPr id="20" name="object 20" descr=""/>
          <p:cNvGrpSpPr/>
          <p:nvPr/>
        </p:nvGrpSpPr>
        <p:grpSpPr>
          <a:xfrm>
            <a:off x="0" y="1891733"/>
            <a:ext cx="18288000" cy="8414385"/>
            <a:chOff x="0" y="1891733"/>
            <a:chExt cx="18288000" cy="8414385"/>
          </a:xfrm>
        </p:grpSpPr>
        <p:sp>
          <p:nvSpPr>
            <p:cNvPr id="21" name="object 21" descr=""/>
            <p:cNvSpPr/>
            <p:nvPr/>
          </p:nvSpPr>
          <p:spPr>
            <a:xfrm>
              <a:off x="8601036" y="1910783"/>
              <a:ext cx="635" cy="8376284"/>
            </a:xfrm>
            <a:custGeom>
              <a:avLst/>
              <a:gdLst/>
              <a:ahLst/>
              <a:cxnLst/>
              <a:rect l="l" t="t" r="r" b="b"/>
              <a:pathLst>
                <a:path w="634" h="8376284">
                  <a:moveTo>
                    <a:pt x="0" y="0"/>
                  </a:moveTo>
                  <a:lnTo>
                    <a:pt x="357" y="8376235"/>
                  </a:lnTo>
                </a:path>
              </a:pathLst>
            </a:custGeom>
            <a:ln w="380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0" y="5885335"/>
              <a:ext cx="18288000" cy="0"/>
            </a:xfrm>
            <a:custGeom>
              <a:avLst/>
              <a:gdLst/>
              <a:ahLst/>
              <a:cxnLst/>
              <a:rect l="l" t="t" r="r" b="b"/>
              <a:pathLst>
                <a:path w="18288000" h="0">
                  <a:moveTo>
                    <a:pt x="18287998" y="0"/>
                  </a:moveTo>
                  <a:lnTo>
                    <a:pt x="0" y="0"/>
                  </a:lnTo>
                </a:path>
              </a:pathLst>
            </a:custGeom>
            <a:ln w="380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sp>
          <p:nvSpPr>
            <p:cNvPr id="3" name="object 3" descr=""/>
            <p:cNvSpPr/>
            <p:nvPr/>
          </p:nvSpPr>
          <p:spPr>
            <a:xfrm>
              <a:off x="477765" y="98476"/>
              <a:ext cx="17020540" cy="1860550"/>
            </a:xfrm>
            <a:custGeom>
              <a:avLst/>
              <a:gdLst/>
              <a:ahLst/>
              <a:cxnLst/>
              <a:rect l="l" t="t" r="r" b="b"/>
              <a:pathLst>
                <a:path w="17020540" h="1860550">
                  <a:moveTo>
                    <a:pt x="17020191" y="1860447"/>
                  </a:moveTo>
                  <a:lnTo>
                    <a:pt x="0" y="1860447"/>
                  </a:lnTo>
                  <a:lnTo>
                    <a:pt x="0" y="0"/>
                  </a:lnTo>
                  <a:lnTo>
                    <a:pt x="17020191" y="0"/>
                  </a:lnTo>
                  <a:lnTo>
                    <a:pt x="17020191" y="1860447"/>
                  </a:lnTo>
                  <a:close/>
                </a:path>
              </a:pathLst>
            </a:custGeom>
            <a:solidFill>
              <a:srgbClr val="1B573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77178" y="98476"/>
              <a:ext cx="16935449" cy="1857374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6328969" y="3983976"/>
              <a:ext cx="5339715" cy="4637405"/>
            </a:xfrm>
            <a:custGeom>
              <a:avLst/>
              <a:gdLst/>
              <a:ahLst/>
              <a:cxnLst/>
              <a:rect l="l" t="t" r="r" b="b"/>
              <a:pathLst>
                <a:path w="5339715" h="4637405">
                  <a:moveTo>
                    <a:pt x="47625" y="0"/>
                  </a:moveTo>
                  <a:lnTo>
                    <a:pt x="0" y="0"/>
                  </a:lnTo>
                  <a:lnTo>
                    <a:pt x="0" y="4637303"/>
                  </a:lnTo>
                  <a:lnTo>
                    <a:pt x="47625" y="4637303"/>
                  </a:lnTo>
                  <a:lnTo>
                    <a:pt x="47625" y="0"/>
                  </a:lnTo>
                  <a:close/>
                </a:path>
                <a:path w="5339715" h="4637405">
                  <a:moveTo>
                    <a:pt x="5339169" y="0"/>
                  </a:moveTo>
                  <a:lnTo>
                    <a:pt x="5291544" y="0"/>
                  </a:lnTo>
                  <a:lnTo>
                    <a:pt x="5291544" y="4637303"/>
                  </a:lnTo>
                  <a:lnTo>
                    <a:pt x="5339169" y="4637303"/>
                  </a:lnTo>
                  <a:lnTo>
                    <a:pt x="5339169" y="0"/>
                  </a:lnTo>
                  <a:close/>
                </a:path>
              </a:pathLst>
            </a:custGeom>
            <a:solidFill>
              <a:srgbClr val="0091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37431" y="518160"/>
              <a:ext cx="10332719" cy="954023"/>
            </a:xfrm>
            <a:prstGeom prst="rect">
              <a:avLst/>
            </a:prstGeom>
          </p:spPr>
        </p:pic>
      </p:grpSp>
      <p:sp>
        <p:nvSpPr>
          <p:cNvPr id="7" name="object 7" descr=""/>
          <p:cNvSpPr txBox="1"/>
          <p:nvPr/>
        </p:nvSpPr>
        <p:spPr>
          <a:xfrm>
            <a:off x="8270288" y="2605604"/>
            <a:ext cx="3277235" cy="838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214629">
              <a:lnSpc>
                <a:spcPct val="113399"/>
              </a:lnSpc>
              <a:spcBef>
                <a:spcPts val="100"/>
              </a:spcBef>
              <a:tabLst>
                <a:tab pos="1821180" algn="l"/>
                <a:tab pos="2827020" algn="l"/>
              </a:tabLst>
            </a:pPr>
            <a:r>
              <a:rPr dirty="0" sz="2350" spc="140" b="1">
                <a:solidFill>
                  <a:srgbClr val="231F20"/>
                </a:solidFill>
                <a:latin typeface="Tahoma"/>
                <a:cs typeface="Tahoma"/>
              </a:rPr>
              <a:t>Environmental</a:t>
            </a:r>
            <a:r>
              <a:rPr dirty="0" sz="2350" b="1">
                <a:solidFill>
                  <a:srgbClr val="231F20"/>
                </a:solidFill>
                <a:latin typeface="Tahoma"/>
                <a:cs typeface="Tahoma"/>
              </a:rPr>
              <a:t>	</a:t>
            </a:r>
            <a:r>
              <a:rPr dirty="0" sz="2350" spc="-50" b="1">
                <a:solidFill>
                  <a:srgbClr val="231F20"/>
                </a:solidFill>
                <a:latin typeface="Tahoma"/>
                <a:cs typeface="Tahoma"/>
              </a:rPr>
              <a:t>&amp; </a:t>
            </a:r>
            <a:r>
              <a:rPr dirty="0" sz="2350" spc="215" b="1">
                <a:solidFill>
                  <a:srgbClr val="231F20"/>
                </a:solidFill>
                <a:latin typeface="Tahoma"/>
                <a:cs typeface="Tahoma"/>
              </a:rPr>
              <a:t>Economic</a:t>
            </a:r>
            <a:r>
              <a:rPr dirty="0" sz="2350" b="1">
                <a:solidFill>
                  <a:srgbClr val="231F20"/>
                </a:solidFill>
                <a:latin typeface="Tahoma"/>
                <a:cs typeface="Tahoma"/>
              </a:rPr>
              <a:t>	</a:t>
            </a:r>
            <a:r>
              <a:rPr dirty="0" sz="2350" spc="185" b="1">
                <a:solidFill>
                  <a:srgbClr val="231F20"/>
                </a:solidFill>
                <a:latin typeface="Tahoma"/>
                <a:cs typeface="Tahoma"/>
              </a:rPr>
              <a:t>Benefits</a:t>
            </a:r>
            <a:endParaRPr sz="2350">
              <a:latin typeface="Tahoma"/>
              <a:cs typeface="Tahoma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4290383" y="3015254"/>
            <a:ext cx="2798445" cy="3975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798195" algn="l"/>
              </a:tabLst>
            </a:pPr>
            <a:r>
              <a:rPr dirty="0" sz="2450" spc="125" b="1">
                <a:solidFill>
                  <a:srgbClr val="231F20"/>
                </a:solidFill>
                <a:latin typeface="Tahoma"/>
                <a:cs typeface="Tahoma"/>
              </a:rPr>
              <a:t>Key</a:t>
            </a:r>
            <a:r>
              <a:rPr dirty="0" sz="2450" b="1">
                <a:solidFill>
                  <a:srgbClr val="231F20"/>
                </a:solidFill>
                <a:latin typeface="Tahoma"/>
                <a:cs typeface="Tahoma"/>
              </a:rPr>
              <a:t>	</a:t>
            </a:r>
            <a:r>
              <a:rPr dirty="0" sz="2450" spc="195" b="1">
                <a:solidFill>
                  <a:srgbClr val="231F20"/>
                </a:solidFill>
                <a:latin typeface="Tahoma"/>
                <a:cs typeface="Tahoma"/>
              </a:rPr>
              <a:t>Takeaways</a:t>
            </a:r>
            <a:endParaRPr sz="2450">
              <a:latin typeface="Tahoma"/>
              <a:cs typeface="Tahoma"/>
            </a:endParaRPr>
          </a:p>
        </p:txBody>
      </p:sp>
      <p:grpSp>
        <p:nvGrpSpPr>
          <p:cNvPr id="9" name="object 9" descr=""/>
          <p:cNvGrpSpPr/>
          <p:nvPr/>
        </p:nvGrpSpPr>
        <p:grpSpPr>
          <a:xfrm>
            <a:off x="773039" y="4327600"/>
            <a:ext cx="11776710" cy="3448050"/>
            <a:chOff x="773039" y="4327600"/>
            <a:chExt cx="11776710" cy="3448050"/>
          </a:xfrm>
        </p:grpSpPr>
        <p:pic>
          <p:nvPicPr>
            <p:cNvPr id="10" name="object 10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73039" y="4327600"/>
              <a:ext cx="114300" cy="114299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73039" y="5280100"/>
              <a:ext cx="114300" cy="114299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73039" y="6232600"/>
              <a:ext cx="114300" cy="114299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73039" y="7661350"/>
              <a:ext cx="114300" cy="114299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071740" y="4327600"/>
              <a:ext cx="114300" cy="114299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071740" y="5280100"/>
              <a:ext cx="114300" cy="114299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071740" y="6232600"/>
              <a:ext cx="114300" cy="114299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071740" y="7185100"/>
              <a:ext cx="114300" cy="114299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434905" y="4647521"/>
              <a:ext cx="114300" cy="114299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434905" y="6076270"/>
              <a:ext cx="114300" cy="114299"/>
            </a:xfrm>
            <a:prstGeom prst="rect">
              <a:avLst/>
            </a:prstGeom>
          </p:spPr>
        </p:pic>
        <p:pic>
          <p:nvPicPr>
            <p:cNvPr id="20" name="object 20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434905" y="7028770"/>
              <a:ext cx="114300" cy="114299"/>
            </a:xfrm>
            <a:prstGeom prst="rect">
              <a:avLst/>
            </a:prstGeom>
          </p:spPr>
        </p:pic>
      </p:grpSp>
      <p:sp>
        <p:nvSpPr>
          <p:cNvPr id="21" name="object 21" descr=""/>
          <p:cNvSpPr txBox="1"/>
          <p:nvPr/>
        </p:nvSpPr>
        <p:spPr>
          <a:xfrm>
            <a:off x="1057549" y="4137830"/>
            <a:ext cx="4291965" cy="4438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765425" algn="l"/>
              </a:tabLst>
            </a:pPr>
            <a:r>
              <a:rPr dirty="0" sz="2750" spc="210" b="1">
                <a:solidFill>
                  <a:srgbClr val="231F20"/>
                </a:solidFill>
                <a:latin typeface="Tahoma"/>
                <a:cs typeface="Tahoma"/>
              </a:rPr>
              <a:t>Temperature</a:t>
            </a:r>
            <a:r>
              <a:rPr dirty="0" sz="2750" b="1">
                <a:solidFill>
                  <a:srgbClr val="231F20"/>
                </a:solidFill>
                <a:latin typeface="Tahoma"/>
                <a:cs typeface="Tahoma"/>
              </a:rPr>
              <a:t>	</a:t>
            </a:r>
            <a:r>
              <a:rPr dirty="0" sz="2750" spc="235" b="1">
                <a:solidFill>
                  <a:srgbClr val="231F20"/>
                </a:solidFill>
                <a:latin typeface="Tahoma"/>
                <a:cs typeface="Tahoma"/>
              </a:rPr>
              <a:t>Change</a:t>
            </a:r>
            <a:endParaRPr sz="2750">
              <a:latin typeface="Tahoma"/>
              <a:cs typeface="Tahoma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1057549" y="5090330"/>
            <a:ext cx="4634230" cy="4438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227455" algn="l"/>
                <a:tab pos="3138805" algn="l"/>
              </a:tabLst>
            </a:pPr>
            <a:r>
              <a:rPr dirty="0" sz="2750" spc="215" b="1">
                <a:solidFill>
                  <a:srgbClr val="231F20"/>
                </a:solidFill>
                <a:latin typeface="Tahoma"/>
                <a:cs typeface="Tahoma"/>
              </a:rPr>
              <a:t>Solar</a:t>
            </a:r>
            <a:r>
              <a:rPr dirty="0" sz="2750" b="1">
                <a:solidFill>
                  <a:srgbClr val="231F20"/>
                </a:solidFill>
                <a:latin typeface="Tahoma"/>
                <a:cs typeface="Tahoma"/>
              </a:rPr>
              <a:t>	</a:t>
            </a:r>
            <a:r>
              <a:rPr dirty="0" sz="2750" spc="204" b="1">
                <a:solidFill>
                  <a:srgbClr val="231F20"/>
                </a:solidFill>
                <a:latin typeface="Tahoma"/>
                <a:cs typeface="Tahoma"/>
              </a:rPr>
              <a:t>Tracking</a:t>
            </a:r>
            <a:r>
              <a:rPr dirty="0" sz="2750" b="1">
                <a:solidFill>
                  <a:srgbClr val="231F20"/>
                </a:solidFill>
                <a:latin typeface="Tahoma"/>
                <a:cs typeface="Tahoma"/>
              </a:rPr>
              <a:t>	</a:t>
            </a:r>
            <a:r>
              <a:rPr dirty="0" sz="2750" spc="229" b="1">
                <a:solidFill>
                  <a:srgbClr val="231F20"/>
                </a:solidFill>
                <a:latin typeface="Tahoma"/>
                <a:cs typeface="Tahoma"/>
              </a:rPr>
              <a:t>System</a:t>
            </a:r>
            <a:endParaRPr sz="2750">
              <a:latin typeface="Tahoma"/>
              <a:cs typeface="Tahoma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1057549" y="5984804"/>
            <a:ext cx="3939540" cy="9779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3599"/>
              </a:lnSpc>
              <a:spcBef>
                <a:spcPts val="100"/>
              </a:spcBef>
            </a:pPr>
            <a:r>
              <a:rPr dirty="0" sz="2750" spc="170" b="1">
                <a:solidFill>
                  <a:srgbClr val="231F20"/>
                </a:solidFill>
                <a:latin typeface="Tahoma"/>
                <a:cs typeface="Tahoma"/>
              </a:rPr>
              <a:t>Arduino-</a:t>
            </a:r>
            <a:r>
              <a:rPr dirty="0" sz="2750" spc="-51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50" b="1">
                <a:solidFill>
                  <a:srgbClr val="231F20"/>
                </a:solidFill>
                <a:latin typeface="Tahoma"/>
                <a:cs typeface="Tahoma"/>
              </a:rPr>
              <a:t>Controlled </a:t>
            </a:r>
            <a:r>
              <a:rPr dirty="0" sz="2750" spc="180" b="1">
                <a:solidFill>
                  <a:srgbClr val="231F20"/>
                </a:solidFill>
                <a:latin typeface="Tahoma"/>
                <a:cs typeface="Tahoma"/>
              </a:rPr>
              <a:t>Automation</a:t>
            </a:r>
            <a:endParaRPr sz="2750">
              <a:latin typeface="Tahoma"/>
              <a:cs typeface="Tahoma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1057549" y="7471581"/>
            <a:ext cx="4944745" cy="4438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272665" algn="l"/>
              </a:tabLst>
            </a:pPr>
            <a:r>
              <a:rPr dirty="0" sz="2750" spc="229" b="1">
                <a:solidFill>
                  <a:srgbClr val="231F20"/>
                </a:solidFill>
                <a:latin typeface="Tahoma"/>
                <a:cs typeface="Tahoma"/>
              </a:rPr>
              <a:t>Electricity</a:t>
            </a:r>
            <a:r>
              <a:rPr dirty="0" sz="2750" b="1">
                <a:solidFill>
                  <a:srgbClr val="231F20"/>
                </a:solidFill>
                <a:latin typeface="Tahoma"/>
                <a:cs typeface="Tahoma"/>
              </a:rPr>
              <a:t>	</a:t>
            </a:r>
            <a:r>
              <a:rPr dirty="0" sz="2750" spc="220" b="1">
                <a:solidFill>
                  <a:srgbClr val="231F20"/>
                </a:solidFill>
                <a:latin typeface="Tahoma"/>
                <a:cs typeface="Tahoma"/>
              </a:rPr>
              <a:t>Consumption</a:t>
            </a:r>
            <a:endParaRPr sz="2750">
              <a:latin typeface="Tahoma"/>
              <a:cs typeface="Tahoma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7356250" y="4137830"/>
            <a:ext cx="2809240" cy="4438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750" spc="195" b="1">
                <a:solidFill>
                  <a:srgbClr val="231F20"/>
                </a:solidFill>
                <a:latin typeface="Tahoma"/>
                <a:cs typeface="Tahoma"/>
              </a:rPr>
              <a:t>Sustainability</a:t>
            </a:r>
            <a:endParaRPr sz="2750">
              <a:latin typeface="Tahoma"/>
              <a:cs typeface="Tahoma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7356250" y="5090330"/>
            <a:ext cx="3495675" cy="4438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616075" algn="l"/>
              </a:tabLst>
            </a:pPr>
            <a:r>
              <a:rPr dirty="0" sz="2750" spc="225" b="1">
                <a:solidFill>
                  <a:srgbClr val="231F20"/>
                </a:solidFill>
                <a:latin typeface="Tahoma"/>
                <a:cs typeface="Tahoma"/>
              </a:rPr>
              <a:t>Carbon</a:t>
            </a:r>
            <a:r>
              <a:rPr dirty="0" sz="2750" b="1">
                <a:solidFill>
                  <a:srgbClr val="231F20"/>
                </a:solidFill>
                <a:latin typeface="Tahoma"/>
                <a:cs typeface="Tahoma"/>
              </a:rPr>
              <a:t>	</a:t>
            </a:r>
            <a:r>
              <a:rPr dirty="0" sz="2750" spc="190" b="1">
                <a:solidFill>
                  <a:srgbClr val="231F20"/>
                </a:solidFill>
                <a:latin typeface="Tahoma"/>
                <a:cs typeface="Tahoma"/>
              </a:rPr>
              <a:t>Footprint</a:t>
            </a:r>
            <a:endParaRPr sz="2750">
              <a:latin typeface="Tahoma"/>
              <a:cs typeface="Tahoma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7356250" y="6042830"/>
            <a:ext cx="3141980" cy="4438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104900" algn="l"/>
              </a:tabLst>
            </a:pPr>
            <a:r>
              <a:rPr dirty="0" sz="2750" spc="280" b="1">
                <a:solidFill>
                  <a:srgbClr val="231F20"/>
                </a:solidFill>
                <a:latin typeface="Tahoma"/>
                <a:cs typeface="Tahoma"/>
              </a:rPr>
              <a:t>Cost</a:t>
            </a:r>
            <a:r>
              <a:rPr dirty="0" sz="2750" b="1">
                <a:solidFill>
                  <a:srgbClr val="231F20"/>
                </a:solidFill>
                <a:latin typeface="Tahoma"/>
                <a:cs typeface="Tahoma"/>
              </a:rPr>
              <a:t>	</a:t>
            </a:r>
            <a:r>
              <a:rPr dirty="0" sz="2750" spc="240" b="1">
                <a:solidFill>
                  <a:srgbClr val="231F20"/>
                </a:solidFill>
                <a:latin typeface="Tahoma"/>
                <a:cs typeface="Tahoma"/>
              </a:rPr>
              <a:t>Efficiency</a:t>
            </a:r>
            <a:endParaRPr sz="2750">
              <a:latin typeface="Tahoma"/>
              <a:cs typeface="Tahoma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7356250" y="6995331"/>
            <a:ext cx="2182495" cy="4438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750" spc="225" b="1">
                <a:solidFill>
                  <a:srgbClr val="231F20"/>
                </a:solidFill>
                <a:latin typeface="Tahoma"/>
                <a:cs typeface="Tahoma"/>
              </a:rPr>
              <a:t>Scalability</a:t>
            </a:r>
            <a:endParaRPr sz="2750">
              <a:latin typeface="Tahoma"/>
              <a:cs typeface="Tahoma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12719415" y="4399725"/>
            <a:ext cx="4984750" cy="9779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3599"/>
              </a:lnSpc>
              <a:spcBef>
                <a:spcPts val="100"/>
              </a:spcBef>
              <a:tabLst>
                <a:tab pos="3456940" algn="l"/>
                <a:tab pos="3879215" algn="l"/>
              </a:tabLst>
            </a:pPr>
            <a:r>
              <a:rPr dirty="0" sz="2750" spc="180" b="1">
                <a:solidFill>
                  <a:srgbClr val="231F20"/>
                </a:solidFill>
                <a:latin typeface="Tahoma"/>
                <a:cs typeface="Tahoma"/>
              </a:rPr>
              <a:t>Energy-</a:t>
            </a:r>
            <a:r>
              <a:rPr dirty="0" sz="2750" spc="-525" b="1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dirty="0" sz="2750" spc="204" b="1">
                <a:solidFill>
                  <a:srgbClr val="231F20"/>
                </a:solidFill>
                <a:latin typeface="Tahoma"/>
                <a:cs typeface="Tahoma"/>
              </a:rPr>
              <a:t>Efficient</a:t>
            </a:r>
            <a:r>
              <a:rPr dirty="0" sz="2750" b="1">
                <a:solidFill>
                  <a:srgbClr val="231F20"/>
                </a:solidFill>
                <a:latin typeface="Tahoma"/>
                <a:cs typeface="Tahoma"/>
              </a:rPr>
              <a:t>	</a:t>
            </a:r>
            <a:r>
              <a:rPr dirty="0" sz="2750" spc="-50" b="1">
                <a:solidFill>
                  <a:srgbClr val="231F20"/>
                </a:solidFill>
                <a:latin typeface="Tahoma"/>
                <a:cs typeface="Tahoma"/>
              </a:rPr>
              <a:t>&amp;</a:t>
            </a:r>
            <a:r>
              <a:rPr dirty="0" sz="2750" b="1">
                <a:solidFill>
                  <a:srgbClr val="231F20"/>
                </a:solidFill>
                <a:latin typeface="Tahoma"/>
                <a:cs typeface="Tahoma"/>
              </a:rPr>
              <a:t>	</a:t>
            </a:r>
            <a:r>
              <a:rPr dirty="0" sz="2750" spc="245" b="1">
                <a:solidFill>
                  <a:srgbClr val="231F20"/>
                </a:solidFill>
                <a:latin typeface="Tahoma"/>
                <a:cs typeface="Tahoma"/>
              </a:rPr>
              <a:t>Cost- </a:t>
            </a:r>
            <a:r>
              <a:rPr dirty="0" sz="2750" spc="229" b="1">
                <a:solidFill>
                  <a:srgbClr val="231F20"/>
                </a:solidFill>
                <a:latin typeface="Tahoma"/>
                <a:cs typeface="Tahoma"/>
              </a:rPr>
              <a:t>Effective</a:t>
            </a:r>
            <a:endParaRPr sz="2750">
              <a:latin typeface="Tahoma"/>
              <a:cs typeface="Tahoma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12719415" y="5886501"/>
            <a:ext cx="3862704" cy="4438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367280" algn="l"/>
              </a:tabLst>
            </a:pPr>
            <a:r>
              <a:rPr dirty="0" sz="2750" spc="200" b="1">
                <a:solidFill>
                  <a:srgbClr val="231F20"/>
                </a:solidFill>
                <a:latin typeface="Tahoma"/>
                <a:cs typeface="Tahoma"/>
              </a:rPr>
              <a:t>Automated</a:t>
            </a:r>
            <a:r>
              <a:rPr dirty="0" sz="2750" b="1">
                <a:solidFill>
                  <a:srgbClr val="231F20"/>
                </a:solidFill>
                <a:latin typeface="Tahoma"/>
                <a:cs typeface="Tahoma"/>
              </a:rPr>
              <a:t>	</a:t>
            </a:r>
            <a:r>
              <a:rPr dirty="0" sz="2750" spc="229" b="1">
                <a:solidFill>
                  <a:srgbClr val="231F20"/>
                </a:solidFill>
                <a:latin typeface="Tahoma"/>
                <a:cs typeface="Tahoma"/>
              </a:rPr>
              <a:t>System</a:t>
            </a:r>
            <a:endParaRPr sz="2750">
              <a:latin typeface="Tahoma"/>
              <a:cs typeface="Tahoma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12719415" y="6839001"/>
            <a:ext cx="4692015" cy="4438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284730" algn="l"/>
                <a:tab pos="2781300" algn="l"/>
              </a:tabLst>
            </a:pPr>
            <a:r>
              <a:rPr dirty="0" sz="2750" spc="210" b="1">
                <a:solidFill>
                  <a:srgbClr val="231F20"/>
                </a:solidFill>
                <a:latin typeface="Tahoma"/>
                <a:cs typeface="Tahoma"/>
              </a:rPr>
              <a:t>Feasibility</a:t>
            </a:r>
            <a:r>
              <a:rPr dirty="0" sz="2750" b="1">
                <a:solidFill>
                  <a:srgbClr val="231F20"/>
                </a:solidFill>
                <a:latin typeface="Tahoma"/>
                <a:cs typeface="Tahoma"/>
              </a:rPr>
              <a:t>	</a:t>
            </a:r>
            <a:r>
              <a:rPr dirty="0" sz="2750" spc="-25" b="1">
                <a:solidFill>
                  <a:srgbClr val="231F20"/>
                </a:solidFill>
                <a:latin typeface="Tahoma"/>
                <a:cs typeface="Tahoma"/>
              </a:rPr>
              <a:t>in</a:t>
            </a:r>
            <a:r>
              <a:rPr dirty="0" sz="2750" b="1">
                <a:solidFill>
                  <a:srgbClr val="231F20"/>
                </a:solidFill>
                <a:latin typeface="Tahoma"/>
                <a:cs typeface="Tahoma"/>
              </a:rPr>
              <a:t>	</a:t>
            </a:r>
            <a:r>
              <a:rPr dirty="0" sz="2750" spc="225" b="1">
                <a:solidFill>
                  <a:srgbClr val="231F20"/>
                </a:solidFill>
                <a:latin typeface="Tahoma"/>
                <a:cs typeface="Tahoma"/>
              </a:rPr>
              <a:t>Palestine</a:t>
            </a:r>
            <a:endParaRPr sz="2750">
              <a:latin typeface="Tahoma"/>
              <a:cs typeface="Tahoma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2200432" y="2780888"/>
            <a:ext cx="2310130" cy="844550"/>
          </a:xfrm>
          <a:prstGeom prst="rect">
            <a:avLst/>
          </a:prstGeom>
        </p:spPr>
        <p:txBody>
          <a:bodyPr wrap="square" lIns="0" tIns="64135" rIns="0" bIns="0" rtlCol="0" vert="horz">
            <a:spAutoFit/>
          </a:bodyPr>
          <a:lstStyle/>
          <a:p>
            <a:pPr marL="121285">
              <a:lnSpc>
                <a:spcPct val="100000"/>
              </a:lnSpc>
              <a:spcBef>
                <a:spcPts val="505"/>
              </a:spcBef>
            </a:pPr>
            <a:r>
              <a:rPr dirty="0" sz="2350" spc="180" b="1">
                <a:solidFill>
                  <a:srgbClr val="231F20"/>
                </a:solidFill>
                <a:latin typeface="Tahoma"/>
                <a:cs typeface="Tahoma"/>
              </a:rPr>
              <a:t>Prototype</a:t>
            </a:r>
            <a:endParaRPr sz="235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405"/>
              </a:spcBef>
              <a:tabLst>
                <a:tab pos="900430" algn="l"/>
              </a:tabLst>
            </a:pPr>
            <a:r>
              <a:rPr dirty="0" sz="2350" spc="190" b="1">
                <a:solidFill>
                  <a:srgbClr val="231F20"/>
                </a:solidFill>
                <a:latin typeface="Tahoma"/>
                <a:cs typeface="Tahoma"/>
              </a:rPr>
              <a:t>Test</a:t>
            </a:r>
            <a:r>
              <a:rPr dirty="0" sz="2350" b="1">
                <a:solidFill>
                  <a:srgbClr val="231F20"/>
                </a:solidFill>
                <a:latin typeface="Tahoma"/>
                <a:cs typeface="Tahoma"/>
              </a:rPr>
              <a:t>	</a:t>
            </a:r>
            <a:r>
              <a:rPr dirty="0" sz="2350" spc="160" b="1">
                <a:solidFill>
                  <a:srgbClr val="231F20"/>
                </a:solidFill>
                <a:latin typeface="Tahoma"/>
                <a:cs typeface="Tahoma"/>
              </a:rPr>
              <a:t>Results:</a:t>
            </a:r>
            <a:endParaRPr sz="235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DFAFA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8918950"/>
            <a:ext cx="4178824" cy="1368049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2222182" y="0"/>
            <a:ext cx="16066135" cy="9403715"/>
            <a:chOff x="2222182" y="0"/>
            <a:chExt cx="16066135" cy="9403715"/>
          </a:xfrm>
        </p:grpSpPr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849703" y="0"/>
              <a:ext cx="7438295" cy="2939745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22182" y="2774275"/>
              <a:ext cx="12734924" cy="6629399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pc="130"/>
              <a:t>Economic</a:t>
            </a:r>
            <a:r>
              <a:rPr dirty="0" spc="229"/>
              <a:t> </a:t>
            </a:r>
            <a:r>
              <a:rPr dirty="0" spc="185"/>
              <a:t>Benefits</a:t>
            </a:r>
          </a:p>
        </p:txBody>
      </p:sp>
      <p:sp>
        <p:nvSpPr>
          <p:cNvPr id="8" name="object 8" descr=""/>
          <p:cNvSpPr txBox="1"/>
          <p:nvPr/>
        </p:nvSpPr>
        <p:spPr>
          <a:xfrm>
            <a:off x="6512649" y="8518931"/>
            <a:ext cx="230504" cy="406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500" spc="-50">
                <a:solidFill>
                  <a:srgbClr val="FFFFFF"/>
                </a:solidFill>
                <a:latin typeface="Verdana"/>
                <a:cs typeface="Verdana"/>
              </a:rPr>
              <a:t>2</a:t>
            </a:r>
            <a:endParaRPr sz="2500">
              <a:latin typeface="Verdana"/>
              <a:cs typeface="Verdana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9027445" y="8518931"/>
            <a:ext cx="233045" cy="406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500" spc="-50">
                <a:solidFill>
                  <a:srgbClr val="FFFFFF"/>
                </a:solidFill>
                <a:latin typeface="Verdana"/>
                <a:cs typeface="Verdana"/>
              </a:rPr>
              <a:t>4</a:t>
            </a:r>
            <a:endParaRPr sz="2500">
              <a:latin typeface="Verdana"/>
              <a:cs typeface="Verdana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11635940" y="8518931"/>
            <a:ext cx="233679" cy="406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500" spc="-50">
                <a:solidFill>
                  <a:srgbClr val="FFFFFF"/>
                </a:solidFill>
                <a:latin typeface="Verdana"/>
                <a:cs typeface="Verdana"/>
              </a:rPr>
              <a:t>6</a:t>
            </a:r>
            <a:endParaRPr sz="2500">
              <a:latin typeface="Verdana"/>
              <a:cs typeface="Verdana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3968100" y="8627744"/>
            <a:ext cx="9264650" cy="142875"/>
            <a:chOff x="3968100" y="8627744"/>
            <a:chExt cx="9264650" cy="142875"/>
          </a:xfrm>
        </p:grpSpPr>
        <p:pic>
          <p:nvPicPr>
            <p:cNvPr id="12" name="object 12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968100" y="8656319"/>
              <a:ext cx="111479" cy="114076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308142" y="8627744"/>
              <a:ext cx="111479" cy="114076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664376" y="8631554"/>
              <a:ext cx="111479" cy="114076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074919" y="8643937"/>
              <a:ext cx="111442" cy="111204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432107" y="8649652"/>
              <a:ext cx="111442" cy="111606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786526" y="8638222"/>
              <a:ext cx="108495" cy="110847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158863" y="8649652"/>
              <a:ext cx="111442" cy="111606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884669" y="8643937"/>
              <a:ext cx="112394" cy="111204"/>
            </a:xfrm>
            <a:prstGeom prst="rect">
              <a:avLst/>
            </a:prstGeom>
          </p:spPr>
        </p:pic>
        <p:pic>
          <p:nvPicPr>
            <p:cNvPr id="20" name="object 20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248524" y="8643937"/>
              <a:ext cx="111442" cy="111204"/>
            </a:xfrm>
            <a:prstGeom prst="rect">
              <a:avLst/>
            </a:prstGeom>
          </p:spPr>
        </p:pic>
        <p:pic>
          <p:nvPicPr>
            <p:cNvPr id="21" name="object 21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629524" y="8643937"/>
              <a:ext cx="111442" cy="111204"/>
            </a:xfrm>
            <a:prstGeom prst="rect">
              <a:avLst/>
            </a:prstGeom>
          </p:spPr>
        </p:pic>
        <p:pic>
          <p:nvPicPr>
            <p:cNvPr id="22" name="object 22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992427" y="8649652"/>
              <a:ext cx="111442" cy="111606"/>
            </a:xfrm>
            <a:prstGeom prst="rect">
              <a:avLst/>
            </a:prstGeom>
          </p:spPr>
        </p:pic>
        <p:pic>
          <p:nvPicPr>
            <p:cNvPr id="23" name="object 23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8373427" y="8649652"/>
              <a:ext cx="111442" cy="111606"/>
            </a:xfrm>
            <a:prstGeom prst="rect">
              <a:avLst/>
            </a:prstGeom>
          </p:spPr>
        </p:pic>
        <p:pic>
          <p:nvPicPr>
            <p:cNvPr id="24" name="object 24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8724899" y="8643937"/>
              <a:ext cx="111442" cy="111204"/>
            </a:xfrm>
            <a:prstGeom prst="rect">
              <a:avLst/>
            </a:prstGeom>
          </p:spPr>
        </p:pic>
        <p:pic>
          <p:nvPicPr>
            <p:cNvPr id="25" name="object 25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9825989" y="8643937"/>
              <a:ext cx="111442" cy="110400"/>
            </a:xfrm>
            <a:prstGeom prst="rect">
              <a:avLst/>
            </a:prstGeom>
          </p:spPr>
        </p:pic>
        <p:pic>
          <p:nvPicPr>
            <p:cNvPr id="26" name="object 26" descr="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9463087" y="8643937"/>
              <a:ext cx="111442" cy="111204"/>
            </a:xfrm>
            <a:prstGeom prst="rect">
              <a:avLst/>
            </a:prstGeom>
          </p:spPr>
        </p:pic>
        <p:pic>
          <p:nvPicPr>
            <p:cNvPr id="27" name="object 27" descr="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0177462" y="8643937"/>
              <a:ext cx="111442" cy="110400"/>
            </a:xfrm>
            <a:prstGeom prst="rect">
              <a:avLst/>
            </a:prstGeom>
          </p:spPr>
        </p:pic>
        <p:pic>
          <p:nvPicPr>
            <p:cNvPr id="28" name="object 28" descr="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0921364" y="8638222"/>
              <a:ext cx="112394" cy="110132"/>
            </a:xfrm>
            <a:prstGeom prst="rect">
              <a:avLst/>
            </a:prstGeom>
          </p:spPr>
        </p:pic>
        <p:pic>
          <p:nvPicPr>
            <p:cNvPr id="29" name="object 29" descr="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10558462" y="8643937"/>
              <a:ext cx="111442" cy="110400"/>
            </a:xfrm>
            <a:prstGeom prst="rect">
              <a:avLst/>
            </a:prstGeom>
          </p:spPr>
        </p:pic>
        <p:pic>
          <p:nvPicPr>
            <p:cNvPr id="30" name="object 30" descr="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1278551" y="8638222"/>
              <a:ext cx="112394" cy="110132"/>
            </a:xfrm>
            <a:prstGeom prst="rect">
              <a:avLst/>
            </a:prstGeom>
          </p:spPr>
        </p:pic>
        <p:pic>
          <p:nvPicPr>
            <p:cNvPr id="31" name="object 31" descr="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12029121" y="8638222"/>
              <a:ext cx="111442" cy="110132"/>
            </a:xfrm>
            <a:prstGeom prst="rect">
              <a:avLst/>
            </a:prstGeom>
          </p:spPr>
        </p:pic>
        <p:pic>
          <p:nvPicPr>
            <p:cNvPr id="32" name="object 32" descr="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12736829" y="8636317"/>
              <a:ext cx="121399" cy="115252"/>
            </a:xfrm>
            <a:prstGeom prst="rect">
              <a:avLst/>
            </a:prstGeom>
          </p:spPr>
        </p:pic>
        <p:pic>
          <p:nvPicPr>
            <p:cNvPr id="33" name="object 33" descr="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12386308" y="8638222"/>
              <a:ext cx="111442" cy="110132"/>
            </a:xfrm>
            <a:prstGeom prst="rect">
              <a:avLst/>
            </a:prstGeom>
          </p:spPr>
        </p:pic>
        <p:pic>
          <p:nvPicPr>
            <p:cNvPr id="34" name="object 34" descr="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13119734" y="8652509"/>
              <a:ext cx="112394" cy="11013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r r</dc:creator>
  <cp:keywords>DAGKHCqz6WU,BAFGeNKjwNw,0</cp:keywords>
  <dc:title>integrated geothermal cooling and heat recovery system with advanced air handling unit</dc:title>
  <dcterms:created xsi:type="dcterms:W3CDTF">2025-02-19T10:53:08Z</dcterms:created>
  <dcterms:modified xsi:type="dcterms:W3CDTF">2025-02-19T10:53:08Z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2025-02-19T00:00:00Z</vt:filetime>
  </property>
  <property fmtid="{D5CDD505-2E9C-101B-9397-08002B2CF9AE}" pid="3" name="Creator">
    <vt:lpwstr>Canva</vt:lpwstr>
  </property>
  <property fmtid="{D5CDD505-2E9C-101B-9397-08002B2CF9AE}" pid="4" name="LastSaved">
    <vt:filetime>2025-02-19T00:00:00Z</vt:filetime>
  </property>
  <property fmtid="{D5CDD505-2E9C-101B-9397-08002B2CF9AE}" pid="5" name="Producer">
    <vt:lpwstr>Canva</vt:lpwstr>
  </property>
</Properties>
</file>