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8" r:id="rId6"/>
    <p:sldId id="282" r:id="rId7"/>
    <p:sldId id="270" r:id="rId8"/>
    <p:sldId id="271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0" r:id="rId20"/>
    <p:sldId id="261" r:id="rId21"/>
    <p:sldId id="263" r:id="rId22"/>
    <p:sldId id="264" r:id="rId23"/>
    <p:sldId id="265" r:id="rId24"/>
    <p:sldId id="266" r:id="rId25"/>
    <p:sldId id="267" r:id="rId26"/>
    <p:sldId id="281" r:id="rId27"/>
  </p:sldIdLst>
  <p:sldSz cx="9144000" cy="6858000" type="screen4x3"/>
  <p:notesSz cx="6858000" cy="9144000"/>
  <p:custShowLst>
    <p:custShow name="Custom Show 1" id="0">
      <p:sldLst>
        <p:sld r:id="rId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8000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4A9472-9806-405D-B68E-54089241E17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B3526E32-2425-43E5-B669-FDF195FC40A5}">
      <dgm:prSet phldrT="[Text]"/>
      <dgm:spPr/>
      <dgm:t>
        <a:bodyPr/>
        <a:lstStyle/>
        <a:p>
          <a:r>
            <a:rPr lang="en-US" dirty="0" smtClean="0"/>
            <a:t>This </a:t>
          </a:r>
          <a:endParaRPr lang="en-US" dirty="0"/>
        </a:p>
      </dgm:t>
    </dgm:pt>
    <dgm:pt modelId="{D01A9391-A194-4EE1-AB99-F38532D363CC}" type="parTrans" cxnId="{A5040F33-E17B-4E9D-882E-EEF64585FFA4}">
      <dgm:prSet/>
      <dgm:spPr/>
      <dgm:t>
        <a:bodyPr/>
        <a:lstStyle/>
        <a:p>
          <a:endParaRPr lang="en-US"/>
        </a:p>
      </dgm:t>
    </dgm:pt>
    <dgm:pt modelId="{34821899-48BD-4015-A573-AEC58F2AF81A}" type="sibTrans" cxnId="{A5040F33-E17B-4E9D-882E-EEF64585FFA4}">
      <dgm:prSet/>
      <dgm:spPr/>
      <dgm:t>
        <a:bodyPr/>
        <a:lstStyle/>
        <a:p>
          <a:endParaRPr lang="en-US"/>
        </a:p>
      </dgm:t>
    </dgm:pt>
    <dgm:pt modelId="{0A79FF7D-B631-48DC-8FC6-95AE2CFCAA7C}">
      <dgm:prSet phldrT="[Text]"/>
      <dgm:spPr/>
      <dgm:t>
        <a:bodyPr/>
        <a:lstStyle/>
        <a:p>
          <a:r>
            <a:rPr lang="en-US" dirty="0" smtClean="0"/>
            <a:t>Shape</a:t>
          </a:r>
          <a:endParaRPr lang="en-US" dirty="0"/>
        </a:p>
      </dgm:t>
    </dgm:pt>
    <dgm:pt modelId="{CC0FB14A-B819-4157-B7F6-1FD4E60BDAB7}" type="parTrans" cxnId="{6548A0F9-5D5E-4030-9C2B-7D1F15F568E8}">
      <dgm:prSet/>
      <dgm:spPr/>
      <dgm:t>
        <a:bodyPr/>
        <a:lstStyle/>
        <a:p>
          <a:endParaRPr lang="en-US"/>
        </a:p>
      </dgm:t>
    </dgm:pt>
    <dgm:pt modelId="{E3EA2AB7-7F82-4D56-BF94-F69B05347E07}" type="sibTrans" cxnId="{6548A0F9-5D5E-4030-9C2B-7D1F15F568E8}">
      <dgm:prSet/>
      <dgm:spPr/>
      <dgm:t>
        <a:bodyPr/>
        <a:lstStyle/>
        <a:p>
          <a:endParaRPr lang="en-US"/>
        </a:p>
      </dgm:t>
    </dgm:pt>
    <dgm:pt modelId="{B4522E42-4371-4C13-84C5-EF9B210A2E1D}" type="pres">
      <dgm:prSet presAssocID="{C04A9472-9806-405D-B68E-54089241E179}" presName="Name0" presStyleCnt="0">
        <dgm:presLayoutVars>
          <dgm:dir/>
          <dgm:animLvl val="lvl"/>
          <dgm:resizeHandles val="exact"/>
        </dgm:presLayoutVars>
      </dgm:prSet>
      <dgm:spPr/>
    </dgm:pt>
    <dgm:pt modelId="{356EF8A5-352E-46EA-BF41-3B81A32EA13E}" type="pres">
      <dgm:prSet presAssocID="{C04A9472-9806-405D-B68E-54089241E179}" presName="dummy" presStyleCnt="0"/>
      <dgm:spPr/>
    </dgm:pt>
    <dgm:pt modelId="{01CB8E0A-8ACF-4A05-AD9A-6C1EC9FF64B1}" type="pres">
      <dgm:prSet presAssocID="{C04A9472-9806-405D-B68E-54089241E179}" presName="linH" presStyleCnt="0"/>
      <dgm:spPr/>
    </dgm:pt>
    <dgm:pt modelId="{10CD85EB-BC51-408F-A6B1-82DBAF5BF85C}" type="pres">
      <dgm:prSet presAssocID="{C04A9472-9806-405D-B68E-54089241E179}" presName="padding1" presStyleCnt="0"/>
      <dgm:spPr/>
    </dgm:pt>
    <dgm:pt modelId="{06B48E1E-7D49-4D04-BB74-9C269B2AA8DE}" type="pres">
      <dgm:prSet presAssocID="{B3526E32-2425-43E5-B669-FDF195FC40A5}" presName="linV" presStyleCnt="0"/>
      <dgm:spPr/>
    </dgm:pt>
    <dgm:pt modelId="{8D41B6D3-4647-4D34-A4D5-87BA31200CFB}" type="pres">
      <dgm:prSet presAssocID="{B3526E32-2425-43E5-B669-FDF195FC40A5}" presName="spVertical1" presStyleCnt="0"/>
      <dgm:spPr/>
    </dgm:pt>
    <dgm:pt modelId="{22759127-B71F-4B78-BE39-0EC378D633AE}" type="pres">
      <dgm:prSet presAssocID="{B3526E32-2425-43E5-B669-FDF195FC40A5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BA1F82-B015-4F54-8F7D-3504F09B4EED}" type="pres">
      <dgm:prSet presAssocID="{B3526E32-2425-43E5-B669-FDF195FC40A5}" presName="spVertical2" presStyleCnt="0"/>
      <dgm:spPr/>
    </dgm:pt>
    <dgm:pt modelId="{B7FEF44A-BB24-4CE9-9D37-FDA7B59A1B2D}" type="pres">
      <dgm:prSet presAssocID="{B3526E32-2425-43E5-B669-FDF195FC40A5}" presName="spVertical3" presStyleCnt="0"/>
      <dgm:spPr/>
    </dgm:pt>
    <dgm:pt modelId="{73D03BB1-6BD8-4DD4-B4AB-9793A31FA993}" type="pres">
      <dgm:prSet presAssocID="{34821899-48BD-4015-A573-AEC58F2AF81A}" presName="space" presStyleCnt="0"/>
      <dgm:spPr/>
    </dgm:pt>
    <dgm:pt modelId="{580F2B28-D552-4569-A69F-4559BE796002}" type="pres">
      <dgm:prSet presAssocID="{0A79FF7D-B631-48DC-8FC6-95AE2CFCAA7C}" presName="linV" presStyleCnt="0"/>
      <dgm:spPr/>
    </dgm:pt>
    <dgm:pt modelId="{A775A446-3901-4CAC-89CE-79FE7B46E2E4}" type="pres">
      <dgm:prSet presAssocID="{0A79FF7D-B631-48DC-8FC6-95AE2CFCAA7C}" presName="spVertical1" presStyleCnt="0"/>
      <dgm:spPr/>
    </dgm:pt>
    <dgm:pt modelId="{4FD866F7-C6AE-4414-BF44-4DB193D1F73E}" type="pres">
      <dgm:prSet presAssocID="{0A79FF7D-B631-48DC-8FC6-95AE2CFCAA7C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7EB36-B02E-4B30-ABA1-2B14649C866C}" type="pres">
      <dgm:prSet presAssocID="{0A79FF7D-B631-48DC-8FC6-95AE2CFCAA7C}" presName="spVertical2" presStyleCnt="0"/>
      <dgm:spPr/>
    </dgm:pt>
    <dgm:pt modelId="{AAAB267B-C0F3-4BE1-AA96-9C99CB107285}" type="pres">
      <dgm:prSet presAssocID="{0A79FF7D-B631-48DC-8FC6-95AE2CFCAA7C}" presName="spVertical3" presStyleCnt="0"/>
      <dgm:spPr/>
    </dgm:pt>
    <dgm:pt modelId="{0694F1C5-692D-442D-8D04-D25BD5F3A680}" type="pres">
      <dgm:prSet presAssocID="{C04A9472-9806-405D-B68E-54089241E179}" presName="padding2" presStyleCnt="0"/>
      <dgm:spPr/>
    </dgm:pt>
    <dgm:pt modelId="{0B779600-1637-46E3-8C48-AF425F61B659}" type="pres">
      <dgm:prSet presAssocID="{C04A9472-9806-405D-B68E-54089241E179}" presName="negArrow" presStyleCnt="0"/>
      <dgm:spPr/>
    </dgm:pt>
    <dgm:pt modelId="{6BB44F9E-D640-4527-8AD2-E0EAA4B8D494}" type="pres">
      <dgm:prSet presAssocID="{C04A9472-9806-405D-B68E-54089241E179}" presName="backgroundArrow" presStyleLbl="node1" presStyleIdx="0" presStyleCnt="1" custLinFactNeighborX="-29167" custLinFactNeighborY="-24269"/>
      <dgm:spPr/>
    </dgm:pt>
  </dgm:ptLst>
  <dgm:cxnLst>
    <dgm:cxn modelId="{681AA773-BFA2-4D4C-A7C1-6A33F12408F4}" type="presOf" srcId="{B3526E32-2425-43E5-B669-FDF195FC40A5}" destId="{22759127-B71F-4B78-BE39-0EC378D633AE}" srcOrd="0" destOrd="0" presId="urn:microsoft.com/office/officeart/2005/8/layout/hProcess3"/>
    <dgm:cxn modelId="{B7E47A8D-91C5-4029-918D-D0D321E1745E}" type="presOf" srcId="{0A79FF7D-B631-48DC-8FC6-95AE2CFCAA7C}" destId="{4FD866F7-C6AE-4414-BF44-4DB193D1F73E}" srcOrd="0" destOrd="0" presId="urn:microsoft.com/office/officeart/2005/8/layout/hProcess3"/>
    <dgm:cxn modelId="{6548A0F9-5D5E-4030-9C2B-7D1F15F568E8}" srcId="{C04A9472-9806-405D-B68E-54089241E179}" destId="{0A79FF7D-B631-48DC-8FC6-95AE2CFCAA7C}" srcOrd="1" destOrd="0" parTransId="{CC0FB14A-B819-4157-B7F6-1FD4E60BDAB7}" sibTransId="{E3EA2AB7-7F82-4D56-BF94-F69B05347E07}"/>
    <dgm:cxn modelId="{A5040F33-E17B-4E9D-882E-EEF64585FFA4}" srcId="{C04A9472-9806-405D-B68E-54089241E179}" destId="{B3526E32-2425-43E5-B669-FDF195FC40A5}" srcOrd="0" destOrd="0" parTransId="{D01A9391-A194-4EE1-AB99-F38532D363CC}" sibTransId="{34821899-48BD-4015-A573-AEC58F2AF81A}"/>
    <dgm:cxn modelId="{96F46BF0-3A1A-4717-9021-65EBFB65032E}" type="presOf" srcId="{C04A9472-9806-405D-B68E-54089241E179}" destId="{B4522E42-4371-4C13-84C5-EF9B210A2E1D}" srcOrd="0" destOrd="0" presId="urn:microsoft.com/office/officeart/2005/8/layout/hProcess3"/>
    <dgm:cxn modelId="{2A526262-152C-4B4B-B0B8-FF3840DA80DD}" type="presParOf" srcId="{B4522E42-4371-4C13-84C5-EF9B210A2E1D}" destId="{356EF8A5-352E-46EA-BF41-3B81A32EA13E}" srcOrd="0" destOrd="0" presId="urn:microsoft.com/office/officeart/2005/8/layout/hProcess3"/>
    <dgm:cxn modelId="{E0267AD9-D20B-4F52-92F0-9E44C196164A}" type="presParOf" srcId="{B4522E42-4371-4C13-84C5-EF9B210A2E1D}" destId="{01CB8E0A-8ACF-4A05-AD9A-6C1EC9FF64B1}" srcOrd="1" destOrd="0" presId="urn:microsoft.com/office/officeart/2005/8/layout/hProcess3"/>
    <dgm:cxn modelId="{421C8344-0E19-4A4D-B45B-4DDCFF89A9AD}" type="presParOf" srcId="{01CB8E0A-8ACF-4A05-AD9A-6C1EC9FF64B1}" destId="{10CD85EB-BC51-408F-A6B1-82DBAF5BF85C}" srcOrd="0" destOrd="0" presId="urn:microsoft.com/office/officeart/2005/8/layout/hProcess3"/>
    <dgm:cxn modelId="{F6672308-53A0-43BA-9A06-C9411F02A5A5}" type="presParOf" srcId="{01CB8E0A-8ACF-4A05-AD9A-6C1EC9FF64B1}" destId="{06B48E1E-7D49-4D04-BB74-9C269B2AA8DE}" srcOrd="1" destOrd="0" presId="urn:microsoft.com/office/officeart/2005/8/layout/hProcess3"/>
    <dgm:cxn modelId="{02453732-9464-46A3-89C8-037CE791C3EB}" type="presParOf" srcId="{06B48E1E-7D49-4D04-BB74-9C269B2AA8DE}" destId="{8D41B6D3-4647-4D34-A4D5-87BA31200CFB}" srcOrd="0" destOrd="0" presId="urn:microsoft.com/office/officeart/2005/8/layout/hProcess3"/>
    <dgm:cxn modelId="{AB1044B7-3289-4C7A-916C-B9F536BF5881}" type="presParOf" srcId="{06B48E1E-7D49-4D04-BB74-9C269B2AA8DE}" destId="{22759127-B71F-4B78-BE39-0EC378D633AE}" srcOrd="1" destOrd="0" presId="urn:microsoft.com/office/officeart/2005/8/layout/hProcess3"/>
    <dgm:cxn modelId="{54D73DDC-DA5D-4415-B0B4-201AB1933D53}" type="presParOf" srcId="{06B48E1E-7D49-4D04-BB74-9C269B2AA8DE}" destId="{02BA1F82-B015-4F54-8F7D-3504F09B4EED}" srcOrd="2" destOrd="0" presId="urn:microsoft.com/office/officeart/2005/8/layout/hProcess3"/>
    <dgm:cxn modelId="{54685897-EFE4-43DD-926B-C3132A6AC064}" type="presParOf" srcId="{06B48E1E-7D49-4D04-BB74-9C269B2AA8DE}" destId="{B7FEF44A-BB24-4CE9-9D37-FDA7B59A1B2D}" srcOrd="3" destOrd="0" presId="urn:microsoft.com/office/officeart/2005/8/layout/hProcess3"/>
    <dgm:cxn modelId="{28AE7BD9-10E0-441E-98BB-1596106FDDF8}" type="presParOf" srcId="{01CB8E0A-8ACF-4A05-AD9A-6C1EC9FF64B1}" destId="{73D03BB1-6BD8-4DD4-B4AB-9793A31FA993}" srcOrd="2" destOrd="0" presId="urn:microsoft.com/office/officeart/2005/8/layout/hProcess3"/>
    <dgm:cxn modelId="{6D4AFE70-8EC6-41EF-8D10-DE17C563B468}" type="presParOf" srcId="{01CB8E0A-8ACF-4A05-AD9A-6C1EC9FF64B1}" destId="{580F2B28-D552-4569-A69F-4559BE796002}" srcOrd="3" destOrd="0" presId="urn:microsoft.com/office/officeart/2005/8/layout/hProcess3"/>
    <dgm:cxn modelId="{2201A2B0-C1FD-473C-9113-955BC92821E5}" type="presParOf" srcId="{580F2B28-D552-4569-A69F-4559BE796002}" destId="{A775A446-3901-4CAC-89CE-79FE7B46E2E4}" srcOrd="0" destOrd="0" presId="urn:microsoft.com/office/officeart/2005/8/layout/hProcess3"/>
    <dgm:cxn modelId="{D832161E-E6CF-44BD-8303-F52BDFACA95A}" type="presParOf" srcId="{580F2B28-D552-4569-A69F-4559BE796002}" destId="{4FD866F7-C6AE-4414-BF44-4DB193D1F73E}" srcOrd="1" destOrd="0" presId="urn:microsoft.com/office/officeart/2005/8/layout/hProcess3"/>
    <dgm:cxn modelId="{DADA57D4-9E3C-4050-9198-D03472815CE6}" type="presParOf" srcId="{580F2B28-D552-4569-A69F-4559BE796002}" destId="{33E7EB36-B02E-4B30-ABA1-2B14649C866C}" srcOrd="2" destOrd="0" presId="urn:microsoft.com/office/officeart/2005/8/layout/hProcess3"/>
    <dgm:cxn modelId="{1DA809EF-28AA-43ED-BBAB-AAFE048E7B52}" type="presParOf" srcId="{580F2B28-D552-4569-A69F-4559BE796002}" destId="{AAAB267B-C0F3-4BE1-AA96-9C99CB107285}" srcOrd="3" destOrd="0" presId="urn:microsoft.com/office/officeart/2005/8/layout/hProcess3"/>
    <dgm:cxn modelId="{60EDED01-7DA5-409D-82CB-7BC38A0BA840}" type="presParOf" srcId="{01CB8E0A-8ACF-4A05-AD9A-6C1EC9FF64B1}" destId="{0694F1C5-692D-442D-8D04-D25BD5F3A680}" srcOrd="4" destOrd="0" presId="urn:microsoft.com/office/officeart/2005/8/layout/hProcess3"/>
    <dgm:cxn modelId="{923E7158-7ECE-4684-A1AD-14B3CF7C5935}" type="presParOf" srcId="{01CB8E0A-8ACF-4A05-AD9A-6C1EC9FF64B1}" destId="{0B779600-1637-46E3-8C48-AF425F61B659}" srcOrd="5" destOrd="0" presId="urn:microsoft.com/office/officeart/2005/8/layout/hProcess3"/>
    <dgm:cxn modelId="{BFFEC8FE-E946-4C95-B245-1ED459D47FC4}" type="presParOf" srcId="{01CB8E0A-8ACF-4A05-AD9A-6C1EC9FF64B1}" destId="{6BB44F9E-D640-4527-8AD2-E0EAA4B8D494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B44F9E-D640-4527-8AD2-E0EAA4B8D494}">
      <dsp:nvSpPr>
        <dsp:cNvPr id="0" name=""/>
        <dsp:cNvSpPr/>
      </dsp:nvSpPr>
      <dsp:spPr>
        <a:xfrm>
          <a:off x="0" y="0"/>
          <a:ext cx="1828800" cy="1368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866F7-C6AE-4414-BF44-4DB193D1F73E}">
      <dsp:nvSpPr>
        <dsp:cNvPr id="0" name=""/>
        <dsp:cNvSpPr/>
      </dsp:nvSpPr>
      <dsp:spPr>
        <a:xfrm>
          <a:off x="964584" y="369200"/>
          <a:ext cx="681335" cy="6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3040" rIns="0" bIns="19304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Shape</a:t>
          </a:r>
          <a:endParaRPr lang="en-US" sz="1900" kern="1200" dirty="0"/>
        </a:p>
      </dsp:txBody>
      <dsp:txXfrm>
        <a:off x="964584" y="369200"/>
        <a:ext cx="681335" cy="684000"/>
      </dsp:txXfrm>
    </dsp:sp>
    <dsp:sp modelId="{22759127-B71F-4B78-BE39-0EC378D633AE}">
      <dsp:nvSpPr>
        <dsp:cNvPr id="0" name=""/>
        <dsp:cNvSpPr/>
      </dsp:nvSpPr>
      <dsp:spPr>
        <a:xfrm>
          <a:off x="146982" y="369200"/>
          <a:ext cx="681335" cy="6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3040" rIns="0" bIns="19304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This </a:t>
          </a:r>
          <a:endParaRPr lang="en-US" sz="1900" kern="1200" dirty="0"/>
        </a:p>
      </dsp:txBody>
      <dsp:txXfrm>
        <a:off x="146982" y="369200"/>
        <a:ext cx="681335" cy="68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E18A5-0C11-4B2F-8531-C42481A8E2D2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F234B-E32E-4946-93A8-C9686E122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F234B-E32E-4946-93A8-C9686E1225A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70AB43-059B-4993-8792-48692EB97ED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AEF78C-FAC5-4F59-9C69-26EEC1DA3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/&#1575;&#1604;&#1578;&#1603;&#1575;&#1604;&#1610;&#1601;%20&#1575;&#1604;&#1578;&#1571;&#1587;&#1610;&#1587;&#1610;&#1577;%20&#1593;&#1610;&#1606;&#1577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Presentation/&#1575;&#1604;&#1578;&#1603;&#1575;&#1604;&#1610;&#1601;%20&#1575;&#1604;&#1578;&#1588;&#1594;&#1610;&#1604;&#1610;&#1577;%20&#1593;&#1610;&#1606;&#1577;.docx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/&#1575;&#1604;&#1583;&#1585;&#1575;&#1587;&#1577;%20&#1575;&#1604;&#1605;&#1575;&#1604;&#1610;&#1577;%20&#1593;&#1610;&#1606;&#1577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82;&#1591;&#1585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/&#1575;&#1604;&#1581;&#1589;&#1577;%20&#1575;&#1604;&#1587;&#1608;&#1602;&#1610;&#1577;%20&#1593;&#1610;&#1606;&#1577;.docx" TargetMode="External"/><Relationship Id="rId2" Type="http://schemas.openxmlformats.org/officeDocument/2006/relationships/hyperlink" Target="Presentation/&#1575;&#1604;&#1593;&#1585;&#1590;%20&#1608;&#1575;&#1604;&#1591;&#1604;&#1576;%20&#1593;&#1610;&#1606;&#1577;.docx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Feasibility Study for Multiple Function Mall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09537"/>
            <a:ext cx="7854696" cy="3248464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Prepared By:</a:t>
            </a:r>
          </a:p>
          <a:p>
            <a:pPr algn="ctr"/>
            <a:endParaRPr lang="en-US" sz="2000" dirty="0" smtClean="0">
              <a:solidFill>
                <a:srgbClr val="8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>Hussein Zakarna</a:t>
            </a:r>
          </a:p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>     Husam Jaradat                   Husam Domaidy</a:t>
            </a:r>
          </a:p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>Mohammed Romel            Ayham Joma’a</a:t>
            </a:r>
          </a:p>
          <a:p>
            <a:pPr algn="ctr"/>
            <a:endParaRPr lang="en-US" sz="2000" dirty="0">
              <a:solidFill>
                <a:srgbClr val="8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Supervisor:</a:t>
            </a:r>
          </a:p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>Dr. Ahmad  Al- Ramahi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Organizational structure and job descriptions: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905000"/>
            <a:ext cx="7772400" cy="3886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200000"/>
              </a:lnSpc>
              <a:buBlip>
                <a:blip r:embed="rId2"/>
              </a:buBlip>
            </a:pPr>
            <a:r>
              <a:rPr lang="en-US" dirty="0" smtClean="0"/>
              <a:t> In this chapter, </a:t>
            </a:r>
            <a:r>
              <a:rPr lang="en-US" dirty="0" smtClean="0">
                <a:solidFill>
                  <a:srgbClr val="FF0000"/>
                </a:solidFill>
              </a:rPr>
              <a:t>the Organizational structure and job descriptions was determined.</a:t>
            </a:r>
          </a:p>
          <a:p>
            <a:pPr algn="just">
              <a:lnSpc>
                <a:spcPct val="200000"/>
              </a:lnSpc>
            </a:pPr>
            <a:endParaRPr lang="en-US" dirty="0" smtClean="0"/>
          </a:p>
          <a:p>
            <a:pPr algn="just">
              <a:lnSpc>
                <a:spcPct val="200000"/>
              </a:lnSpc>
            </a:pPr>
            <a:r>
              <a:rPr lang="en-US" dirty="0" smtClean="0"/>
              <a:t>The following shape explain this structure.</a:t>
            </a:r>
          </a:p>
          <a:p>
            <a:pPr algn="l"/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 descr="KTTAA%20-%20Employ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4100" y="3581400"/>
            <a:ext cx="3009900" cy="3009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0" y="0"/>
          <a:ext cx="9296400" cy="7315200"/>
        </p:xfrm>
        <a:graphic>
          <a:graphicData uri="http://schemas.openxmlformats.org/presentationml/2006/ole">
            <p:oleObj spid="_x0000_s31745" name="Visio" r:id="rId3" imgW="10123480" imgH="783752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Cost</a:t>
            </a:r>
            <a:r>
              <a:rPr lang="en-US" dirty="0" smtClean="0"/>
              <a:t> </a:t>
            </a:r>
            <a:r>
              <a:rPr lang="en-US" dirty="0" smtClean="0">
                <a:latin typeface="+mn-lt"/>
              </a:rPr>
              <a:t>of</a:t>
            </a:r>
            <a:r>
              <a:rPr lang="en-US" dirty="0" smtClean="0"/>
              <a:t> </a:t>
            </a:r>
            <a:r>
              <a:rPr lang="en-US" dirty="0" smtClean="0">
                <a:latin typeface="+mn-lt"/>
              </a:rPr>
              <a:t>Establishment 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382000" cy="4419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In this chapter the cost of establishment was determined.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Types of cost of establishment: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Fees and licenses: Contains fees  of design (11 NIS/m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 and fees for lawyer to authorize the company (0.17 NIS/m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), the total cost of this type is </a:t>
            </a:r>
            <a:r>
              <a:rPr lang="ar-SA" sz="2000" dirty="0" smtClean="0"/>
              <a:t>264,952</a:t>
            </a:r>
            <a:r>
              <a:rPr lang="en-US" sz="2000" dirty="0" smtClean="0"/>
              <a:t> NIS.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Cost of land where the  Mall is created was 1333.71 NIS/m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and the total cost of this type was </a:t>
            </a:r>
            <a:r>
              <a:rPr lang="ar-SA" sz="2000" dirty="0" smtClean="0"/>
              <a:t>5,478,875</a:t>
            </a:r>
            <a:r>
              <a:rPr lang="en-US" sz="2000" dirty="0" smtClean="0"/>
              <a:t> NIS.</a:t>
            </a:r>
          </a:p>
        </p:txBody>
      </p:sp>
      <p:pic>
        <p:nvPicPr>
          <p:cNvPr id="4" name="Picture 3" descr="millions-of-dolla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495800"/>
            <a:ext cx="2819400" cy="187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458 0.01297 C -0.31093 -0.06157 -0.05711 -0.13588 0.04341 -0.13981 C 0.14393 -0.14375 0.04602 -0.03425 0.03872 -0.01088 C 0.03143 0.0125 0.01563 0.00625 5.27778E-6 -1.85185E-6 " pathEditMode="relative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846794"/>
          </a:xfrm>
        </p:spPr>
        <p:txBody>
          <a:bodyPr/>
          <a:lstStyle/>
          <a:p>
            <a:pPr algn="l"/>
            <a:r>
              <a:rPr lang="en-US" dirty="0" smtClean="0">
                <a:latin typeface="+mn-lt"/>
              </a:rPr>
              <a:t>Cost of Establishment: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676400"/>
            <a:ext cx="7772400" cy="3962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1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400" dirty="0" smtClean="0"/>
              <a:t>Building: contain cost of super deluxe for 1 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  was 2000 NIS/m</a:t>
            </a:r>
            <a:r>
              <a:rPr lang="en-US" sz="3400" baseline="30000" dirty="0" smtClean="0"/>
              <a:t>2 </a:t>
            </a:r>
            <a:r>
              <a:rPr lang="en-US" sz="3400" dirty="0" smtClean="0"/>
              <a:t> and total cost of this type was </a:t>
            </a:r>
            <a:r>
              <a:rPr lang="ar-SA" sz="3400" dirty="0" smtClean="0"/>
              <a:t>47,440,000</a:t>
            </a:r>
            <a:r>
              <a:rPr lang="en-US" sz="3400" dirty="0" smtClean="0"/>
              <a:t> NIS.</a:t>
            </a:r>
          </a:p>
          <a:p>
            <a:pPr lvl="1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400" dirty="0" smtClean="0"/>
              <a:t>Machine and Equipment: contain cost of machine required for each services until it work, total cost of this type was </a:t>
            </a:r>
            <a:r>
              <a:rPr lang="ar-SA" sz="3400" dirty="0" smtClean="0"/>
              <a:t>875,000</a:t>
            </a:r>
            <a:r>
              <a:rPr lang="en-US" sz="3400" dirty="0" smtClean="0"/>
              <a:t> NIS.</a:t>
            </a:r>
          </a:p>
          <a:p>
            <a:pPr lvl="1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3400" dirty="0" smtClean="0"/>
              <a:t>Furniture: contain cost of furniture for each service and for workers and heads of  departments, total cost of furniture is </a:t>
            </a:r>
            <a:r>
              <a:rPr lang="ar-SA" sz="3400" dirty="0" smtClean="0"/>
              <a:t>1,322,100</a:t>
            </a:r>
            <a:r>
              <a:rPr lang="en-US" sz="3400" dirty="0" smtClean="0"/>
              <a:t> NIS.</a:t>
            </a:r>
          </a:p>
          <a:p>
            <a:pPr algn="just">
              <a:lnSpc>
                <a:spcPct val="200000"/>
              </a:lnSpc>
              <a:buSzPct val="100000"/>
            </a:pP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7705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Cost of Establishment: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752600"/>
            <a:ext cx="7772400" cy="4419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Initial publicity: contain cost of placards for each service (200 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 and cost of inauguration was 20,000 NIS, and the total cost of this type was </a:t>
            </a:r>
            <a:r>
              <a:rPr lang="ar-SA" sz="2000" dirty="0" smtClean="0"/>
              <a:t>44,000</a:t>
            </a:r>
            <a:r>
              <a:rPr lang="en-US" sz="2000" dirty="0" smtClean="0"/>
              <a:t>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Miscellaneous costs: contain cost of transport, modification, emergency and other, total cost of this type was 100,000 NIS.</a:t>
            </a:r>
          </a:p>
          <a:p>
            <a:pPr lvl="1" algn="just">
              <a:lnSpc>
                <a:spcPct val="150000"/>
              </a:lnSpc>
            </a:pPr>
            <a:endParaRPr lang="en-US" sz="2000" dirty="0" smtClean="0"/>
          </a:p>
          <a:p>
            <a:pPr lvl="1" algn="just">
              <a:lnSpc>
                <a:spcPct val="150000"/>
              </a:lnSpc>
              <a:buBlip>
                <a:blip r:embed="rId2"/>
              </a:buBlip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The total cost of establishment was </a:t>
            </a:r>
            <a:r>
              <a:rPr lang="ar-SA" sz="2000" dirty="0" smtClean="0">
                <a:solidFill>
                  <a:srgbClr val="FF0000"/>
                </a:solidFill>
              </a:rPr>
              <a:t>55,524,927</a:t>
            </a:r>
            <a:r>
              <a:rPr lang="en-US" sz="2000" dirty="0" smtClean="0">
                <a:solidFill>
                  <a:srgbClr val="FF0000"/>
                </a:solidFill>
              </a:rPr>
              <a:t> NIS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lvl="1" algn="just">
              <a:lnSpc>
                <a:spcPct val="150000"/>
              </a:lnSpc>
            </a:pPr>
            <a:endParaRPr lang="en-US" sz="2000" dirty="0" smtClean="0"/>
          </a:p>
          <a:p>
            <a:pPr lvl="1" algn="just">
              <a:lnSpc>
                <a:spcPct val="150000"/>
              </a:lnSpc>
            </a:pPr>
            <a:r>
              <a:rPr lang="en-US" sz="2000" dirty="0" smtClean="0"/>
              <a:t> </a:t>
            </a:r>
          </a:p>
          <a:p>
            <a:pPr algn="l"/>
            <a:endParaRPr lang="en-US" dirty="0"/>
          </a:p>
        </p:txBody>
      </p:sp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1219200" y="5486400"/>
            <a:ext cx="1676400" cy="609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of establishment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922994"/>
          </a:xfrm>
        </p:spPr>
        <p:txBody>
          <a:bodyPr/>
          <a:lstStyle/>
          <a:p>
            <a:pPr algn="l"/>
            <a:r>
              <a:rPr lang="en-US" dirty="0" smtClean="0">
                <a:latin typeface="+mn-lt"/>
              </a:rPr>
              <a:t>Running Cost: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7400"/>
            <a:ext cx="7772400" cy="3429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In this chapter, running cost was determine.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Running cost contain the following costs.</a:t>
            </a:r>
          </a:p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Variable cost: contain cost of raw material, this cost depend on number of customers and so we will explain this in financial study.</a:t>
            </a:r>
          </a:p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Fixed cost: contain cost of workers, taxes as waste tax ,  placards tax and property tax and cost of water and electricity, this cost distribute according to service.</a:t>
            </a:r>
          </a:p>
          <a:p>
            <a:pPr algn="l">
              <a:buSzPct val="100000"/>
            </a:pPr>
            <a:endParaRPr lang="en-US" dirty="0" smtClean="0"/>
          </a:p>
          <a:p>
            <a:pPr algn="l">
              <a:buSzPct val="100000"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630X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0"/>
            <a:ext cx="3121152" cy="2151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846794"/>
          </a:xfrm>
        </p:spPr>
        <p:txBody>
          <a:bodyPr/>
          <a:lstStyle/>
          <a:p>
            <a:pPr algn="l"/>
            <a:r>
              <a:rPr lang="en-US" dirty="0" smtClean="0">
                <a:latin typeface="+mn-lt"/>
              </a:rPr>
              <a:t>Running Cost: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600200"/>
            <a:ext cx="7772400" cy="3581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Emergency and maintenance: contain cost of emergency and cost of maintenance for each service, the total cost was 96,000 NIS/yr for firm which do this work and 2% from net profit without income tax cost of equipment and material required to make the maintenance.</a:t>
            </a:r>
          </a:p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Cleaning and Services: contain cost of firm which clean the Mall and cost of workers who work in service department, total cost for this type was 20,000 NIS/month.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Running Cost: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209800"/>
            <a:ext cx="7772400" cy="3505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Depreciation cost: contain depreciation cost of building, depreciation cost of machine and equipment and depreciation cost of furniture, this cost distribute according to each service.</a:t>
            </a:r>
          </a:p>
          <a:p>
            <a:pPr algn="just">
              <a:lnSpc>
                <a:spcPct val="150000"/>
              </a:lnSpc>
              <a:buSzPct val="100000"/>
              <a:buFont typeface="Wingdings" pitchFamily="2" charset="2"/>
              <a:buChar char="q"/>
            </a:pPr>
            <a:r>
              <a:rPr lang="en-US" dirty="0" smtClean="0"/>
              <a:t>Advertisement cost: contain cost of advertisement for each service , this cost was 500 NIS/Service.</a:t>
            </a:r>
          </a:p>
          <a:p>
            <a:pPr algn="just">
              <a:lnSpc>
                <a:spcPct val="150000"/>
              </a:lnSpc>
              <a:buSzPct val="100000"/>
            </a:pPr>
            <a:endParaRPr lang="en-US" dirty="0" smtClean="0"/>
          </a:p>
          <a:p>
            <a:pPr algn="just">
              <a:lnSpc>
                <a:spcPct val="150000"/>
              </a:lnSpc>
              <a:buSzPct val="100000"/>
            </a:pPr>
            <a:endParaRPr lang="en-US" dirty="0" smtClean="0"/>
          </a:p>
          <a:p>
            <a:pPr algn="just">
              <a:lnSpc>
                <a:spcPct val="150000"/>
              </a:lnSpc>
              <a:buSzPct val="100000"/>
            </a:pPr>
            <a:r>
              <a:rPr lang="en-US" dirty="0" smtClean="0">
                <a:solidFill>
                  <a:srgbClr val="FF0000"/>
                </a:solidFill>
              </a:rPr>
              <a:t>Total running cost was </a:t>
            </a:r>
            <a:r>
              <a:rPr lang="ar-SA" dirty="0" smtClean="0">
                <a:solidFill>
                  <a:srgbClr val="FF0000"/>
                </a:solidFill>
              </a:rPr>
              <a:t>174,593.5</a:t>
            </a:r>
            <a:r>
              <a:rPr lang="en-US" dirty="0" smtClean="0">
                <a:solidFill>
                  <a:srgbClr val="FF0000"/>
                </a:solidFill>
              </a:rPr>
              <a:t>  NIS/month and  2% from net profit and  14% from net profit after removing  2%.</a:t>
            </a:r>
          </a:p>
          <a:p>
            <a:endParaRPr lang="en-US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1447800" y="4267200"/>
            <a:ext cx="1447800" cy="5334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Running 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7705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Financial study: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371600"/>
            <a:ext cx="7772400" cy="510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In this chapter, net profit, breakeven point for each service and payback period for Mall, according three scenarios.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Net profit for mall </a:t>
            </a:r>
            <a:r>
              <a:rPr lang="en-US" dirty="0" smtClean="0"/>
              <a:t>was 1,085,651 NIS/month according to optimistic scenario, 926,914 NIS/month according to most likely scenario and </a:t>
            </a:r>
            <a:r>
              <a:rPr lang="ar-SA" dirty="0" smtClean="0"/>
              <a:t>583,412</a:t>
            </a:r>
            <a:r>
              <a:rPr lang="en-US" dirty="0" smtClean="0"/>
              <a:t> NIS/month according pessimistic.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Breakeven point</a:t>
            </a:r>
            <a:r>
              <a:rPr lang="en-US" dirty="0" smtClean="0"/>
              <a:t> was </a:t>
            </a:r>
            <a:r>
              <a:rPr lang="en-US" dirty="0" smtClean="0">
                <a:solidFill>
                  <a:schemeClr val="tx1"/>
                </a:solidFill>
              </a:rPr>
              <a:t>19,367 customer/month.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pay back period </a:t>
            </a:r>
            <a:r>
              <a:rPr lang="en-US" dirty="0" smtClean="0">
                <a:solidFill>
                  <a:schemeClr val="tx1"/>
                </a:solidFill>
              </a:rPr>
              <a:t>was 3.13 years according to optimistic scenario, 3.67 years according most likely scenario , 5.82 years according pessimistic scenario and 8.47 years according to 75% from net profit of pessimistic scenario. </a:t>
            </a:r>
            <a:endParaRPr lang="en-US" dirty="0"/>
          </a:p>
        </p:txBody>
      </p:sp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6934200" y="5715000"/>
            <a:ext cx="1524000" cy="685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Financial Study</a:t>
            </a:r>
            <a:endParaRPr lang="en-US" dirty="0"/>
          </a:p>
        </p:txBody>
      </p:sp>
      <p:pic>
        <p:nvPicPr>
          <p:cNvPr id="5" name="Picture 4" descr="35604_hanein_inf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228600"/>
            <a:ext cx="3200400" cy="1209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Stores: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343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feasibility </a:t>
            </a:r>
            <a:r>
              <a:rPr lang="en-US" dirty="0" smtClean="0">
                <a:solidFill>
                  <a:srgbClr val="FF0000"/>
                </a:solidFill>
              </a:rPr>
              <a:t>study for stores.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981200"/>
          <a:ext cx="6096000" cy="33375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Topic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Number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Capacity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86 stores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15200 students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Unit price (Annual rent)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650 NIS/m</a:t>
                      </a:r>
                      <a:r>
                        <a:rPr lang="en-US" baseline="30000" dirty="0" smtClean="0">
                          <a:latin typeface="+mn-lt"/>
                        </a:rPr>
                        <a:t>2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Unit price (Vacancy)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4400 NIS/m</a:t>
                      </a:r>
                      <a:r>
                        <a:rPr lang="en-US" baseline="30000" dirty="0" smtClean="0">
                          <a:latin typeface="+mn-lt"/>
                        </a:rPr>
                        <a:t>2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Running cost (per month)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27,934 NIS/Month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Breakeven</a:t>
                      </a:r>
                      <a:r>
                        <a:rPr lang="en-US" baseline="0" dirty="0" smtClean="0">
                          <a:latin typeface="+mn-lt"/>
                        </a:rPr>
                        <a:t> Point (per month)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469 m</a:t>
                      </a:r>
                      <a:r>
                        <a:rPr lang="en-US" baseline="30000" dirty="0" smtClean="0">
                          <a:latin typeface="+mn-lt"/>
                        </a:rPr>
                        <a:t>2</a:t>
                      </a:r>
                      <a:r>
                        <a:rPr lang="en-US" baseline="0" dirty="0" smtClean="0">
                          <a:latin typeface="+mn-lt"/>
                        </a:rPr>
                        <a:t> 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Net Profit at least (per month)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154,011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>
                          <a:latin typeface="+mn-lt"/>
                        </a:rPr>
                        <a:t>NIS/Month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Net</a:t>
                      </a:r>
                      <a:r>
                        <a:rPr lang="en-US" baseline="0" dirty="0" smtClean="0">
                          <a:latin typeface="+mn-lt"/>
                        </a:rPr>
                        <a:t> profit from Vacancy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14,779,600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NIS/all stores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762000"/>
          </a:xfrm>
        </p:spPr>
        <p:txBody>
          <a:bodyPr>
            <a:normAutofit fontScale="90000"/>
          </a:bodyPr>
          <a:lstStyle/>
          <a:p>
            <a:pPr algn="l" rtl="1"/>
            <a:r>
              <a:rPr lang="en-US" dirty="0" smtClean="0">
                <a:solidFill>
                  <a:srgbClr val="FFFFFF"/>
                </a:solidFill>
                <a:latin typeface="+mn-lt"/>
              </a:rPr>
              <a:t>General Description: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305800" cy="457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>
            <a:normAutofit fontScale="25000" lnSpcReduction="20000"/>
          </a:bodyPr>
          <a:lstStyle/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Our project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is about Multiple Function Mall. 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Mall name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 Global Mall Company.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The location in front of new campus of An-Najah  National University.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Area of land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where the mall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be established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 4108 m</a:t>
            </a:r>
            <a:r>
              <a:rPr lang="en-US" sz="80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Area of building of mall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 920 m</a:t>
            </a:r>
            <a:r>
              <a:rPr lang="en-US" sz="80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for the floor level and then it become 1200 m</a:t>
            </a:r>
            <a:r>
              <a:rPr lang="en-US" sz="80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for the other level.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The land is surrounded 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four street (Rafidia street, Makhfeya street, Etesalat street, Creatable  street).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  <a:buBlip>
                <a:blip r:embed="rId2"/>
              </a:buBlip>
            </a:pPr>
            <a:endParaRPr lang="en-US" sz="8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Look to the following shape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  <a:buSzPct val="100000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853cffb4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533400"/>
            <a:ext cx="2762250" cy="1600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+mn-lt"/>
              </a:rPr>
              <a:t>Library, Students Service and Net Café: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524000"/>
            <a:ext cx="7772400" cy="4191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Library, Students Service and Net Café.</a:t>
            </a:r>
          </a:p>
          <a:p>
            <a:pPr algn="l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209800"/>
          <a:ext cx="6477000" cy="2966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 customers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18080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6040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 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0.1-100 NIS/good (as goods)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50,915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6,182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Customer/Month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143,005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/>
                        <a:t>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Restaurant: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800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Restaurant.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981200"/>
          <a:ext cx="6096000" cy="37084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429000"/>
                <a:gridCol w="2667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1120 customers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/>
                        <a:t>(Midday)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8291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/>
                        <a:t>(Evening)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1245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 (</a:t>
                      </a:r>
                      <a:r>
                        <a:rPr kumimoji="0" lang="en-US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Midday)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Market Share at least (</a:t>
                      </a:r>
                      <a:r>
                        <a:rPr kumimoji="0" lang="en-US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Evening)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 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7-15 NIS/Meal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61,858</a:t>
                      </a:r>
                      <a:r>
                        <a:rPr lang="en-US" baseline="0" dirty="0" smtClean="0"/>
                        <a:t>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3,904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Customer/Month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208,542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/>
                        <a:t>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Gym: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343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Gym.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981200"/>
          <a:ext cx="6096000" cy="2966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310 customers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612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 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NIS/training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20,913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5,333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Customer/Month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3,777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/>
                        <a:t>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Student’s House: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343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Student’s House.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981200"/>
          <a:ext cx="6096000" cy="2966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638 customers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 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NIS/student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58,064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289 Customer/Month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69,536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/>
                        <a:t>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Café Shop: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343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Café Shop.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981200"/>
          <a:ext cx="6629400" cy="2966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335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688 customers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1407 students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 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2-15 NIS/service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27,300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3,650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Customer/Month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12,095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NIS/Month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+mn-lt"/>
              </a:rPr>
              <a:t>All Services (Mall):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510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The following table explain </a:t>
            </a:r>
            <a:r>
              <a:rPr lang="en-US" dirty="0" smtClean="0">
                <a:solidFill>
                  <a:srgbClr val="FF0000"/>
                </a:solidFill>
              </a:rPr>
              <a:t>feasibility study for Mall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981200"/>
          <a:ext cx="7467600" cy="43484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2766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3046 customers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Demand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48,966 </a:t>
                      </a:r>
                      <a:r>
                        <a:rPr kumimoji="0" lang="en-US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Frequenting </a:t>
                      </a:r>
                      <a:r>
                        <a:rPr lang="en-US" dirty="0" smtClean="0">
                          <a:latin typeface="+mn-lt"/>
                        </a:rPr>
                        <a:t>students 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Market share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12,675 Frequenting students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Establishment cost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55,524,927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NIS</a:t>
                      </a:r>
                      <a:endParaRPr lang="en-US" b="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cost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246,984 NIS/Month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Breakeven</a:t>
                      </a:r>
                      <a:r>
                        <a:rPr lang="en-US" baseline="0" dirty="0" smtClean="0"/>
                        <a:t> Point (per month)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19,367 Customer/Month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(per month) at least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583,412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NIS/Month</a:t>
                      </a:r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 Profit (first year)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  <a:cs typeface="+mn-cs"/>
                        </a:rPr>
                        <a:t>583,412*12+14,779,600=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21,780,544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NIS</a:t>
                      </a:r>
                      <a:endParaRPr lang="en-US" sz="1800" dirty="0">
                        <a:latin typeface="+mn-lt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Payback period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  <a:r>
                        <a:rPr lang="en-US" sz="1800" dirty="0" smtClean="0">
                          <a:latin typeface="+mn-lt"/>
                          <a:cs typeface="+mn-cs"/>
                        </a:rPr>
                        <a:t> years</a:t>
                      </a:r>
                      <a:endParaRPr lang="en-US" sz="1800" dirty="0">
                        <a:latin typeface="+mn-lt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Payback period at 75%</a:t>
                      </a:r>
                      <a:r>
                        <a:rPr lang="en-US" baseline="0" dirty="0" smtClean="0"/>
                        <a:t> Net profit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  <a:cs typeface="+mn-cs"/>
                        </a:rPr>
                        <a:t>8.47 years</a:t>
                      </a:r>
                      <a:endParaRPr lang="en-US" sz="1800" dirty="0">
                        <a:latin typeface="+mn-lt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7705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Safety Plan: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752600"/>
            <a:ext cx="7772400" cy="3962400"/>
          </a:xfr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In this chapter hazards, prevention of hazards and treatment of hazards were determined.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Hazards</a:t>
            </a:r>
            <a:r>
              <a:rPr lang="en-US" dirty="0" smtClean="0"/>
              <a:t> was as fires, explosion, electricity shocks, cutout of electric current and water and other hazards.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Prevention of hazards </a:t>
            </a:r>
            <a:r>
              <a:rPr lang="en-US" dirty="0" smtClean="0"/>
              <a:t>was according the type of hazard.</a:t>
            </a:r>
          </a:p>
          <a:p>
            <a:pPr algn="just">
              <a:lnSpc>
                <a:spcPct val="150000"/>
              </a:lnSpc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Treatment of hazards </a:t>
            </a:r>
            <a:r>
              <a:rPr lang="en-US" dirty="0" smtClean="0"/>
              <a:t>was according to type of hazards.</a:t>
            </a:r>
          </a:p>
          <a:p>
            <a:pPr algn="just">
              <a:lnSpc>
                <a:spcPct val="150000"/>
              </a:lnSpc>
              <a:buSzPct val="100000"/>
            </a:pPr>
            <a:endParaRPr lang="en-US" dirty="0" smtClean="0"/>
          </a:p>
          <a:p>
            <a:pPr algn="just">
              <a:lnSpc>
                <a:spcPct val="150000"/>
              </a:lnSpc>
              <a:buSzPct val="100000"/>
            </a:pPr>
            <a:r>
              <a:rPr lang="ar-SA" dirty="0" smtClean="0">
                <a:solidFill>
                  <a:schemeClr val="tx1"/>
                </a:solidFill>
              </a:rPr>
              <a:t>الخطر.</a:t>
            </a:r>
            <a:r>
              <a:rPr lang="en-US" dirty="0" err="1" smtClean="0">
                <a:solidFill>
                  <a:schemeClr val="tx1"/>
                </a:solidFill>
              </a:rPr>
              <a:t>docx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838200" y="5029200"/>
            <a:ext cx="1295400" cy="5334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مواد الجامعة\مشروع التخرج\النهائي للمشروع\Untitled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6229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228600" y="2667000"/>
            <a:ext cx="2590800" cy="2133600"/>
          </a:xfrm>
        </p:spPr>
        <p:txBody>
          <a:bodyPr anchor="t">
            <a:normAutofit/>
          </a:bodyPr>
          <a:lstStyle/>
          <a:p>
            <a:pPr algn="l"/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+mn-cs"/>
              </a:rPr>
              <a:t>Explain the sketch of the land where mall is created.   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381000" y="1676400"/>
          <a:ext cx="1828800" cy="142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846794"/>
          </a:xfrm>
        </p:spPr>
        <p:txBody>
          <a:bodyPr/>
          <a:lstStyle/>
          <a:p>
            <a:pPr algn="l"/>
            <a:r>
              <a:rPr lang="en-US" dirty="0" smtClean="0">
                <a:latin typeface="+mn-lt"/>
              </a:rPr>
              <a:t>Mall’s Services: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524000"/>
            <a:ext cx="7772400" cy="457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Mall market  </a:t>
            </a:r>
            <a:r>
              <a:rPr lang="en-US" dirty="0" smtClean="0"/>
              <a:t>is students of An-Najah university </a:t>
            </a:r>
          </a:p>
          <a:p>
            <a:pPr algn="l">
              <a:buSzPct val="100000"/>
            </a:pPr>
            <a:r>
              <a:rPr lang="en-US" dirty="0" smtClean="0"/>
              <a:t>(20,000 students).</a:t>
            </a:r>
          </a:p>
          <a:p>
            <a:pPr algn="l">
              <a:buSzPct val="100000"/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services which mall submit are</a:t>
            </a:r>
            <a:r>
              <a:rPr lang="en-US" dirty="0" smtClean="0"/>
              <a:t>: 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Stores (All area is 5720 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Library, Students Service and Net Café (It’s area is 1200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).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Restaurant (It’s area is 1200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).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Gym (It’s area 1200 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Students House ( It’s area 13200 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).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US" sz="2000" dirty="0" smtClean="0"/>
              <a:t>Café Shop (It’s area 1000 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).</a:t>
            </a:r>
          </a:p>
          <a:p>
            <a:pPr marL="914400" lvl="1" indent="-457200" algn="l"/>
            <a:endParaRPr lang="en-US" sz="2000" dirty="0" smtClean="0"/>
          </a:p>
          <a:p>
            <a:pPr algn="l">
              <a:buSzPct val="100000"/>
            </a:pPr>
            <a:r>
              <a:rPr lang="en-US" baseline="30000" dirty="0" smtClean="0"/>
              <a:t>	   </a:t>
            </a:r>
            <a:endParaRPr lang="en-US" dirty="0"/>
          </a:p>
        </p:txBody>
      </p:sp>
      <p:pic>
        <p:nvPicPr>
          <p:cNvPr id="4" name="Picture 3" descr="_1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4648200"/>
            <a:ext cx="2857500" cy="1895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922994"/>
          </a:xfrm>
        </p:spPr>
        <p:txBody>
          <a:bodyPr/>
          <a:lstStyle/>
          <a:p>
            <a:pPr algn="l"/>
            <a:r>
              <a:rPr lang="en-US" dirty="0" smtClean="0">
                <a:latin typeface="+mn-lt"/>
              </a:rPr>
              <a:t>Market Study: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600200"/>
            <a:ext cx="7772400" cy="3886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In this chapter, capacity of mall, the size of current </a:t>
            </a:r>
            <a:r>
              <a:rPr lang="en-US" dirty="0" smtClean="0"/>
              <a:t>demand </a:t>
            </a:r>
            <a:r>
              <a:rPr lang="en-US" dirty="0" smtClean="0"/>
              <a:t>in the market, the competitors in the market and their unit price were determined.</a:t>
            </a:r>
          </a:p>
          <a:p>
            <a:pPr algn="l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market which was studied is students of An-Najah National University.</a:t>
            </a:r>
          </a:p>
          <a:p>
            <a:pPr marL="914400" lvl="1" indent="-457200" algn="l">
              <a:lnSpc>
                <a:spcPct val="150000"/>
              </a:lnSpc>
            </a:pPr>
            <a:endParaRPr lang="en-US" dirty="0" smtClean="0"/>
          </a:p>
          <a:p>
            <a:pPr marL="914400" lvl="1" indent="-457200" algn="l">
              <a:lnSpc>
                <a:spcPct val="150000"/>
              </a:lnSpc>
            </a:pPr>
            <a:endParaRPr lang="en-US" dirty="0" smtClean="0"/>
          </a:p>
        </p:txBody>
      </p:sp>
      <p:pic>
        <p:nvPicPr>
          <p:cNvPr id="4" name="Picture 3" descr="20_012447896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5448" y="3810000"/>
            <a:ext cx="3783752" cy="2831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846794"/>
          </a:xfrm>
        </p:spPr>
        <p:txBody>
          <a:bodyPr/>
          <a:lstStyle/>
          <a:p>
            <a:pPr algn="l"/>
            <a:r>
              <a:rPr lang="en-US" dirty="0" smtClean="0"/>
              <a:t>Market Study: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600200"/>
            <a:ext cx="7772400" cy="4114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l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methodology of market study</a:t>
            </a:r>
            <a:r>
              <a:rPr lang="en-US" dirty="0" smtClean="0"/>
              <a:t>, 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survey was designed.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survey was distributed to 200 students in two campus of An-Najah University.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Survey was analyzed by SPSS program.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The results from SPSS were analyzed. </a:t>
            </a:r>
          </a:p>
          <a:p>
            <a:pPr marL="914400" lvl="1" indent="-457200" algn="l">
              <a:lnSpc>
                <a:spcPct val="150000"/>
              </a:lnSpc>
            </a:pPr>
            <a:r>
              <a:rPr lang="en-US" dirty="0" smtClean="0"/>
              <a:t>The following shape explain the survey was distributed.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6943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Market Study: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600200"/>
            <a:ext cx="7772400" cy="441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838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92299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Market Study: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8382000" cy="510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914400" lvl="1" indent="-457200" algn="l">
              <a:lnSpc>
                <a:spcPct val="15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Three scenarios were taken to determine size of current </a:t>
            </a:r>
            <a:r>
              <a:rPr lang="en-US" sz="1800" dirty="0" smtClean="0">
                <a:solidFill>
                  <a:srgbClr val="FF0000"/>
                </a:solidFill>
              </a:rPr>
              <a:t>demand </a:t>
            </a:r>
            <a:r>
              <a:rPr lang="en-US" sz="1800" dirty="0" smtClean="0">
                <a:solidFill>
                  <a:srgbClr val="FF0000"/>
                </a:solidFill>
              </a:rPr>
              <a:t>and size of market share.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The first scenario was the survey represent all students in university (20,000 students) (Optimistic).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The second scenario was the survey represent houses students according results of survey (9779 students) (Most Likely).</a:t>
            </a:r>
          </a:p>
          <a:p>
            <a:pPr marL="914400" lvl="1" indent="-457200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The third scenario was according information from Student Union Council for number of students are living in Nablus (3000 students) where we assume that this number is Mall’s market (Pessimistic).  </a:t>
            </a:r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914400" y="5791200"/>
            <a:ext cx="1219200" cy="609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Capacity &amp; Demand</a:t>
            </a:r>
            <a:endParaRPr lang="en-US" sz="1400" dirty="0"/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5791200" y="5791200"/>
            <a:ext cx="1219200" cy="609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Market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7705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Market Study: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1447800"/>
            <a:ext cx="7772400" cy="3581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Capacity of mall </a:t>
            </a:r>
            <a:r>
              <a:rPr lang="en-US" dirty="0" smtClean="0"/>
              <a:t>was 3046 customers.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size of  current </a:t>
            </a:r>
            <a:r>
              <a:rPr lang="en-US" dirty="0" smtClean="0">
                <a:solidFill>
                  <a:srgbClr val="FF0000"/>
                </a:solidFill>
              </a:rPr>
              <a:t>demand in </a:t>
            </a:r>
            <a:r>
              <a:rPr lang="en-US" dirty="0" smtClean="0">
                <a:solidFill>
                  <a:srgbClr val="FF0000"/>
                </a:solidFill>
              </a:rPr>
              <a:t>the market </a:t>
            </a:r>
            <a:r>
              <a:rPr lang="en-US" dirty="0" smtClean="0"/>
              <a:t>was 48,966 </a:t>
            </a:r>
            <a:r>
              <a:rPr lang="en-US" dirty="0" smtClean="0">
                <a:solidFill>
                  <a:schemeClr val="tx1"/>
                </a:solidFill>
              </a:rPr>
              <a:t>Frequenting </a:t>
            </a:r>
            <a:r>
              <a:rPr lang="en-US" dirty="0" smtClean="0"/>
              <a:t>students (this number was estimated by summing of size of current </a:t>
            </a:r>
            <a:r>
              <a:rPr lang="en-US" dirty="0" smtClean="0"/>
              <a:t>demand </a:t>
            </a:r>
            <a:r>
              <a:rPr lang="en-US" dirty="0" smtClean="0"/>
              <a:t>for each service).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After competitors study, </a:t>
            </a:r>
            <a:r>
              <a:rPr lang="en-US" dirty="0" smtClean="0">
                <a:solidFill>
                  <a:srgbClr val="FF0000"/>
                </a:solidFill>
              </a:rPr>
              <a:t>size of Mall’s market share</a:t>
            </a:r>
            <a:r>
              <a:rPr lang="en-US" dirty="0" smtClean="0"/>
              <a:t> was 12,675 students (this number was estimated by summing of size of market share for each service).</a:t>
            </a:r>
          </a:p>
          <a:p>
            <a:pPr algn="just"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Current unit price in the market </a:t>
            </a:r>
            <a:r>
              <a:rPr lang="en-US" dirty="0" smtClean="0"/>
              <a:t>was according type of service.   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ustom 1">
      <a:dk1>
        <a:srgbClr val="000000"/>
      </a:dk1>
      <a:lt1>
        <a:srgbClr val="FFFF00"/>
      </a:lt1>
      <a:dk2>
        <a:srgbClr val="002676"/>
      </a:dk2>
      <a:lt2>
        <a:srgbClr val="72002C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1249</TotalTime>
  <Words>1607</Words>
  <Application>Microsoft Office PowerPoint</Application>
  <PresentationFormat>On-screen Show (4:3)</PresentationFormat>
  <Paragraphs>249</Paragraphs>
  <Slides>26</Slides>
  <Notes>1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  <vt:variant>
        <vt:lpstr>Custom Shows</vt:lpstr>
      </vt:variant>
      <vt:variant>
        <vt:i4>1</vt:i4>
      </vt:variant>
    </vt:vector>
  </HeadingPairs>
  <TitlesOfParts>
    <vt:vector size="29" baseType="lpstr">
      <vt:lpstr>Aspect</vt:lpstr>
      <vt:lpstr>Visio</vt:lpstr>
      <vt:lpstr>Feasibility Study for Multiple Function Mall</vt:lpstr>
      <vt:lpstr>General Description:</vt:lpstr>
      <vt:lpstr> Explain the sketch of the land where mall is created.   </vt:lpstr>
      <vt:lpstr>Mall’s Services:</vt:lpstr>
      <vt:lpstr>Market Study:</vt:lpstr>
      <vt:lpstr>Market Study:</vt:lpstr>
      <vt:lpstr>Market Study:</vt:lpstr>
      <vt:lpstr>Market Study:</vt:lpstr>
      <vt:lpstr>Market Study:</vt:lpstr>
      <vt:lpstr>Organizational structure and job descriptions:</vt:lpstr>
      <vt:lpstr>Slide 11</vt:lpstr>
      <vt:lpstr>Cost of Establishment :</vt:lpstr>
      <vt:lpstr>Cost of Establishment:</vt:lpstr>
      <vt:lpstr>Cost of Establishment:</vt:lpstr>
      <vt:lpstr>Running Cost:</vt:lpstr>
      <vt:lpstr>Running Cost:</vt:lpstr>
      <vt:lpstr>Running Cost:</vt:lpstr>
      <vt:lpstr>Financial study:</vt:lpstr>
      <vt:lpstr>Stores:</vt:lpstr>
      <vt:lpstr>Library, Students Service and Net Café:</vt:lpstr>
      <vt:lpstr>Restaurant:</vt:lpstr>
      <vt:lpstr>Gym:</vt:lpstr>
      <vt:lpstr>Student’s House:</vt:lpstr>
      <vt:lpstr>Café Shop:</vt:lpstr>
      <vt:lpstr>All Services (Mall):</vt:lpstr>
      <vt:lpstr>Safety Plan: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Feasibility Study of Multiple Function Mall</dc:title>
  <dc:creator>HUSSEIN ZAKARNA</dc:creator>
  <cp:lastModifiedBy>HUSSEIN ZAKARNA</cp:lastModifiedBy>
  <cp:revision>160</cp:revision>
  <dcterms:created xsi:type="dcterms:W3CDTF">2010-05-19T12:52:14Z</dcterms:created>
  <dcterms:modified xsi:type="dcterms:W3CDTF">2010-05-22T15:38:04Z</dcterms:modified>
</cp:coreProperties>
</file>