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notesMasterIdLst>
    <p:notesMasterId r:id="rId28"/>
  </p:notesMasterIdLst>
  <p:sldIdLst>
    <p:sldId id="256" r:id="rId2"/>
    <p:sldId id="257" r:id="rId3"/>
    <p:sldId id="258" r:id="rId4"/>
    <p:sldId id="259" r:id="rId5"/>
    <p:sldId id="268" r:id="rId6"/>
    <p:sldId id="282" r:id="rId7"/>
    <p:sldId id="270" r:id="rId8"/>
    <p:sldId id="271" r:id="rId9"/>
    <p:sldId id="269" r:id="rId10"/>
    <p:sldId id="272" r:id="rId11"/>
    <p:sldId id="273" r:id="rId12"/>
    <p:sldId id="274" r:id="rId13"/>
    <p:sldId id="275" r:id="rId14"/>
    <p:sldId id="276" r:id="rId15"/>
    <p:sldId id="277" r:id="rId16"/>
    <p:sldId id="278" r:id="rId17"/>
    <p:sldId id="279" r:id="rId18"/>
    <p:sldId id="280" r:id="rId19"/>
    <p:sldId id="260" r:id="rId20"/>
    <p:sldId id="261" r:id="rId21"/>
    <p:sldId id="263" r:id="rId22"/>
    <p:sldId id="264" r:id="rId23"/>
    <p:sldId id="265" r:id="rId24"/>
    <p:sldId id="266" r:id="rId25"/>
    <p:sldId id="267" r:id="rId26"/>
    <p:sldId id="281" r:id="rId27"/>
  </p:sldIdLst>
  <p:sldSz cx="9144000" cy="6858000" type="screen4x3"/>
  <p:notesSz cx="6858000" cy="9144000"/>
  <p:custShowLst>
    <p:custShow name="Custom Show 1" id="0">
      <p:sldLst>
        <p:sld r:id="rId2"/>
      </p:sldLst>
    </p:custShow>
  </p:custShow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</p:showPr>
  <p:clrMru>
    <a:srgbClr val="800000"/>
    <a:srgbClr val="FFFFFF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08" y="-1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04A9472-9806-405D-B68E-54089241E179}" type="doc">
      <dgm:prSet loTypeId="urn:microsoft.com/office/officeart/2005/8/layout/hProcess3" loCatId="process" qsTypeId="urn:microsoft.com/office/officeart/2005/8/quickstyle/simple1" qsCatId="simple" csTypeId="urn:microsoft.com/office/officeart/2005/8/colors/accent1_2" csCatId="accent1" phldr="1"/>
      <dgm:spPr/>
    </dgm:pt>
    <dgm:pt modelId="{B3526E32-2425-43E5-B669-FDF195FC40A5}">
      <dgm:prSet phldrT="[Text]"/>
      <dgm:spPr/>
      <dgm:t>
        <a:bodyPr/>
        <a:lstStyle/>
        <a:p>
          <a:r>
            <a:rPr lang="en-US" dirty="0" smtClean="0"/>
            <a:t>This </a:t>
          </a:r>
          <a:endParaRPr lang="en-US" dirty="0"/>
        </a:p>
      </dgm:t>
    </dgm:pt>
    <dgm:pt modelId="{D01A9391-A194-4EE1-AB99-F38532D363CC}" type="parTrans" cxnId="{A5040F33-E17B-4E9D-882E-EEF64585FFA4}">
      <dgm:prSet/>
      <dgm:spPr/>
      <dgm:t>
        <a:bodyPr/>
        <a:lstStyle/>
        <a:p>
          <a:endParaRPr lang="en-US"/>
        </a:p>
      </dgm:t>
    </dgm:pt>
    <dgm:pt modelId="{34821899-48BD-4015-A573-AEC58F2AF81A}" type="sibTrans" cxnId="{A5040F33-E17B-4E9D-882E-EEF64585FFA4}">
      <dgm:prSet/>
      <dgm:spPr/>
      <dgm:t>
        <a:bodyPr/>
        <a:lstStyle/>
        <a:p>
          <a:endParaRPr lang="en-US"/>
        </a:p>
      </dgm:t>
    </dgm:pt>
    <dgm:pt modelId="{0A79FF7D-B631-48DC-8FC6-95AE2CFCAA7C}">
      <dgm:prSet phldrT="[Text]"/>
      <dgm:spPr/>
      <dgm:t>
        <a:bodyPr/>
        <a:lstStyle/>
        <a:p>
          <a:r>
            <a:rPr lang="en-US" dirty="0" smtClean="0"/>
            <a:t>Shape</a:t>
          </a:r>
          <a:endParaRPr lang="en-US" dirty="0"/>
        </a:p>
      </dgm:t>
    </dgm:pt>
    <dgm:pt modelId="{CC0FB14A-B819-4157-B7F6-1FD4E60BDAB7}" type="parTrans" cxnId="{6548A0F9-5D5E-4030-9C2B-7D1F15F568E8}">
      <dgm:prSet/>
      <dgm:spPr/>
      <dgm:t>
        <a:bodyPr/>
        <a:lstStyle/>
        <a:p>
          <a:endParaRPr lang="en-US"/>
        </a:p>
      </dgm:t>
    </dgm:pt>
    <dgm:pt modelId="{E3EA2AB7-7F82-4D56-BF94-F69B05347E07}" type="sibTrans" cxnId="{6548A0F9-5D5E-4030-9C2B-7D1F15F568E8}">
      <dgm:prSet/>
      <dgm:spPr/>
      <dgm:t>
        <a:bodyPr/>
        <a:lstStyle/>
        <a:p>
          <a:endParaRPr lang="en-US"/>
        </a:p>
      </dgm:t>
    </dgm:pt>
    <dgm:pt modelId="{B4522E42-4371-4C13-84C5-EF9B210A2E1D}" type="pres">
      <dgm:prSet presAssocID="{C04A9472-9806-405D-B68E-54089241E179}" presName="Name0" presStyleCnt="0">
        <dgm:presLayoutVars>
          <dgm:dir/>
          <dgm:animLvl val="lvl"/>
          <dgm:resizeHandles val="exact"/>
        </dgm:presLayoutVars>
      </dgm:prSet>
      <dgm:spPr/>
    </dgm:pt>
    <dgm:pt modelId="{356EF8A5-352E-46EA-BF41-3B81A32EA13E}" type="pres">
      <dgm:prSet presAssocID="{C04A9472-9806-405D-B68E-54089241E179}" presName="dummy" presStyleCnt="0"/>
      <dgm:spPr/>
    </dgm:pt>
    <dgm:pt modelId="{01CB8E0A-8ACF-4A05-AD9A-6C1EC9FF64B1}" type="pres">
      <dgm:prSet presAssocID="{C04A9472-9806-405D-B68E-54089241E179}" presName="linH" presStyleCnt="0"/>
      <dgm:spPr/>
    </dgm:pt>
    <dgm:pt modelId="{10CD85EB-BC51-408F-A6B1-82DBAF5BF85C}" type="pres">
      <dgm:prSet presAssocID="{C04A9472-9806-405D-B68E-54089241E179}" presName="padding1" presStyleCnt="0"/>
      <dgm:spPr/>
    </dgm:pt>
    <dgm:pt modelId="{06B48E1E-7D49-4D04-BB74-9C269B2AA8DE}" type="pres">
      <dgm:prSet presAssocID="{B3526E32-2425-43E5-B669-FDF195FC40A5}" presName="linV" presStyleCnt="0"/>
      <dgm:spPr/>
    </dgm:pt>
    <dgm:pt modelId="{8D41B6D3-4647-4D34-A4D5-87BA31200CFB}" type="pres">
      <dgm:prSet presAssocID="{B3526E32-2425-43E5-B669-FDF195FC40A5}" presName="spVertical1" presStyleCnt="0"/>
      <dgm:spPr/>
    </dgm:pt>
    <dgm:pt modelId="{22759127-B71F-4B78-BE39-0EC378D633AE}" type="pres">
      <dgm:prSet presAssocID="{B3526E32-2425-43E5-B669-FDF195FC40A5}" presName="parTx" presStyleLbl="revTx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2BA1F82-B015-4F54-8F7D-3504F09B4EED}" type="pres">
      <dgm:prSet presAssocID="{B3526E32-2425-43E5-B669-FDF195FC40A5}" presName="spVertical2" presStyleCnt="0"/>
      <dgm:spPr/>
    </dgm:pt>
    <dgm:pt modelId="{B7FEF44A-BB24-4CE9-9D37-FDA7B59A1B2D}" type="pres">
      <dgm:prSet presAssocID="{B3526E32-2425-43E5-B669-FDF195FC40A5}" presName="spVertical3" presStyleCnt="0"/>
      <dgm:spPr/>
    </dgm:pt>
    <dgm:pt modelId="{73D03BB1-6BD8-4DD4-B4AB-9793A31FA993}" type="pres">
      <dgm:prSet presAssocID="{34821899-48BD-4015-A573-AEC58F2AF81A}" presName="space" presStyleCnt="0"/>
      <dgm:spPr/>
    </dgm:pt>
    <dgm:pt modelId="{580F2B28-D552-4569-A69F-4559BE796002}" type="pres">
      <dgm:prSet presAssocID="{0A79FF7D-B631-48DC-8FC6-95AE2CFCAA7C}" presName="linV" presStyleCnt="0"/>
      <dgm:spPr/>
    </dgm:pt>
    <dgm:pt modelId="{A775A446-3901-4CAC-89CE-79FE7B46E2E4}" type="pres">
      <dgm:prSet presAssocID="{0A79FF7D-B631-48DC-8FC6-95AE2CFCAA7C}" presName="spVertical1" presStyleCnt="0"/>
      <dgm:spPr/>
    </dgm:pt>
    <dgm:pt modelId="{4FD866F7-C6AE-4414-BF44-4DB193D1F73E}" type="pres">
      <dgm:prSet presAssocID="{0A79FF7D-B631-48DC-8FC6-95AE2CFCAA7C}" presName="parTx" presStyleLbl="revTx" presStyleIdx="1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3E7EB36-B02E-4B30-ABA1-2B14649C866C}" type="pres">
      <dgm:prSet presAssocID="{0A79FF7D-B631-48DC-8FC6-95AE2CFCAA7C}" presName="spVertical2" presStyleCnt="0"/>
      <dgm:spPr/>
    </dgm:pt>
    <dgm:pt modelId="{AAAB267B-C0F3-4BE1-AA96-9C99CB107285}" type="pres">
      <dgm:prSet presAssocID="{0A79FF7D-B631-48DC-8FC6-95AE2CFCAA7C}" presName="spVertical3" presStyleCnt="0"/>
      <dgm:spPr/>
    </dgm:pt>
    <dgm:pt modelId="{0694F1C5-692D-442D-8D04-D25BD5F3A680}" type="pres">
      <dgm:prSet presAssocID="{C04A9472-9806-405D-B68E-54089241E179}" presName="padding2" presStyleCnt="0"/>
      <dgm:spPr/>
    </dgm:pt>
    <dgm:pt modelId="{0B779600-1637-46E3-8C48-AF425F61B659}" type="pres">
      <dgm:prSet presAssocID="{C04A9472-9806-405D-B68E-54089241E179}" presName="negArrow" presStyleCnt="0"/>
      <dgm:spPr/>
    </dgm:pt>
    <dgm:pt modelId="{6BB44F9E-D640-4527-8AD2-E0EAA4B8D494}" type="pres">
      <dgm:prSet presAssocID="{C04A9472-9806-405D-B68E-54089241E179}" presName="backgroundArrow" presStyleLbl="node1" presStyleIdx="0" presStyleCnt="1" custLinFactNeighborX="-29167" custLinFactNeighborY="-24269"/>
      <dgm:spPr/>
    </dgm:pt>
  </dgm:ptLst>
  <dgm:cxnLst>
    <dgm:cxn modelId="{681AA773-BFA2-4D4C-A7C1-6A33F12408F4}" type="presOf" srcId="{B3526E32-2425-43E5-B669-FDF195FC40A5}" destId="{22759127-B71F-4B78-BE39-0EC378D633AE}" srcOrd="0" destOrd="0" presId="urn:microsoft.com/office/officeart/2005/8/layout/hProcess3"/>
    <dgm:cxn modelId="{B7E47A8D-91C5-4029-918D-D0D321E1745E}" type="presOf" srcId="{0A79FF7D-B631-48DC-8FC6-95AE2CFCAA7C}" destId="{4FD866F7-C6AE-4414-BF44-4DB193D1F73E}" srcOrd="0" destOrd="0" presId="urn:microsoft.com/office/officeart/2005/8/layout/hProcess3"/>
    <dgm:cxn modelId="{6548A0F9-5D5E-4030-9C2B-7D1F15F568E8}" srcId="{C04A9472-9806-405D-B68E-54089241E179}" destId="{0A79FF7D-B631-48DC-8FC6-95AE2CFCAA7C}" srcOrd="1" destOrd="0" parTransId="{CC0FB14A-B819-4157-B7F6-1FD4E60BDAB7}" sibTransId="{E3EA2AB7-7F82-4D56-BF94-F69B05347E07}"/>
    <dgm:cxn modelId="{A5040F33-E17B-4E9D-882E-EEF64585FFA4}" srcId="{C04A9472-9806-405D-B68E-54089241E179}" destId="{B3526E32-2425-43E5-B669-FDF195FC40A5}" srcOrd="0" destOrd="0" parTransId="{D01A9391-A194-4EE1-AB99-F38532D363CC}" sibTransId="{34821899-48BD-4015-A573-AEC58F2AF81A}"/>
    <dgm:cxn modelId="{96F46BF0-3A1A-4717-9021-65EBFB65032E}" type="presOf" srcId="{C04A9472-9806-405D-B68E-54089241E179}" destId="{B4522E42-4371-4C13-84C5-EF9B210A2E1D}" srcOrd="0" destOrd="0" presId="urn:microsoft.com/office/officeart/2005/8/layout/hProcess3"/>
    <dgm:cxn modelId="{2A526262-152C-4B4B-B0B8-FF3840DA80DD}" type="presParOf" srcId="{B4522E42-4371-4C13-84C5-EF9B210A2E1D}" destId="{356EF8A5-352E-46EA-BF41-3B81A32EA13E}" srcOrd="0" destOrd="0" presId="urn:microsoft.com/office/officeart/2005/8/layout/hProcess3"/>
    <dgm:cxn modelId="{E0267AD9-D20B-4F52-92F0-9E44C196164A}" type="presParOf" srcId="{B4522E42-4371-4C13-84C5-EF9B210A2E1D}" destId="{01CB8E0A-8ACF-4A05-AD9A-6C1EC9FF64B1}" srcOrd="1" destOrd="0" presId="urn:microsoft.com/office/officeart/2005/8/layout/hProcess3"/>
    <dgm:cxn modelId="{421C8344-0E19-4A4D-B45B-4DDCFF89A9AD}" type="presParOf" srcId="{01CB8E0A-8ACF-4A05-AD9A-6C1EC9FF64B1}" destId="{10CD85EB-BC51-408F-A6B1-82DBAF5BF85C}" srcOrd="0" destOrd="0" presId="urn:microsoft.com/office/officeart/2005/8/layout/hProcess3"/>
    <dgm:cxn modelId="{F6672308-53A0-43BA-9A06-C9411F02A5A5}" type="presParOf" srcId="{01CB8E0A-8ACF-4A05-AD9A-6C1EC9FF64B1}" destId="{06B48E1E-7D49-4D04-BB74-9C269B2AA8DE}" srcOrd="1" destOrd="0" presId="urn:microsoft.com/office/officeart/2005/8/layout/hProcess3"/>
    <dgm:cxn modelId="{02453732-9464-46A3-89C8-037CE791C3EB}" type="presParOf" srcId="{06B48E1E-7D49-4D04-BB74-9C269B2AA8DE}" destId="{8D41B6D3-4647-4D34-A4D5-87BA31200CFB}" srcOrd="0" destOrd="0" presId="urn:microsoft.com/office/officeart/2005/8/layout/hProcess3"/>
    <dgm:cxn modelId="{AB1044B7-3289-4C7A-916C-B9F536BF5881}" type="presParOf" srcId="{06B48E1E-7D49-4D04-BB74-9C269B2AA8DE}" destId="{22759127-B71F-4B78-BE39-0EC378D633AE}" srcOrd="1" destOrd="0" presId="urn:microsoft.com/office/officeart/2005/8/layout/hProcess3"/>
    <dgm:cxn modelId="{54D73DDC-DA5D-4415-B0B4-201AB1933D53}" type="presParOf" srcId="{06B48E1E-7D49-4D04-BB74-9C269B2AA8DE}" destId="{02BA1F82-B015-4F54-8F7D-3504F09B4EED}" srcOrd="2" destOrd="0" presId="urn:microsoft.com/office/officeart/2005/8/layout/hProcess3"/>
    <dgm:cxn modelId="{54685897-EFE4-43DD-926B-C3132A6AC064}" type="presParOf" srcId="{06B48E1E-7D49-4D04-BB74-9C269B2AA8DE}" destId="{B7FEF44A-BB24-4CE9-9D37-FDA7B59A1B2D}" srcOrd="3" destOrd="0" presId="urn:microsoft.com/office/officeart/2005/8/layout/hProcess3"/>
    <dgm:cxn modelId="{28AE7BD9-10E0-441E-98BB-1596106FDDF8}" type="presParOf" srcId="{01CB8E0A-8ACF-4A05-AD9A-6C1EC9FF64B1}" destId="{73D03BB1-6BD8-4DD4-B4AB-9793A31FA993}" srcOrd="2" destOrd="0" presId="urn:microsoft.com/office/officeart/2005/8/layout/hProcess3"/>
    <dgm:cxn modelId="{6D4AFE70-8EC6-41EF-8D10-DE17C563B468}" type="presParOf" srcId="{01CB8E0A-8ACF-4A05-AD9A-6C1EC9FF64B1}" destId="{580F2B28-D552-4569-A69F-4559BE796002}" srcOrd="3" destOrd="0" presId="urn:microsoft.com/office/officeart/2005/8/layout/hProcess3"/>
    <dgm:cxn modelId="{2201A2B0-C1FD-473C-9113-955BC92821E5}" type="presParOf" srcId="{580F2B28-D552-4569-A69F-4559BE796002}" destId="{A775A446-3901-4CAC-89CE-79FE7B46E2E4}" srcOrd="0" destOrd="0" presId="urn:microsoft.com/office/officeart/2005/8/layout/hProcess3"/>
    <dgm:cxn modelId="{D832161E-E6CF-44BD-8303-F52BDFACA95A}" type="presParOf" srcId="{580F2B28-D552-4569-A69F-4559BE796002}" destId="{4FD866F7-C6AE-4414-BF44-4DB193D1F73E}" srcOrd="1" destOrd="0" presId="urn:microsoft.com/office/officeart/2005/8/layout/hProcess3"/>
    <dgm:cxn modelId="{DADA57D4-9E3C-4050-9198-D03472815CE6}" type="presParOf" srcId="{580F2B28-D552-4569-A69F-4559BE796002}" destId="{33E7EB36-B02E-4B30-ABA1-2B14649C866C}" srcOrd="2" destOrd="0" presId="urn:microsoft.com/office/officeart/2005/8/layout/hProcess3"/>
    <dgm:cxn modelId="{1DA809EF-28AA-43ED-BBAB-AAFE048E7B52}" type="presParOf" srcId="{580F2B28-D552-4569-A69F-4559BE796002}" destId="{AAAB267B-C0F3-4BE1-AA96-9C99CB107285}" srcOrd="3" destOrd="0" presId="urn:microsoft.com/office/officeart/2005/8/layout/hProcess3"/>
    <dgm:cxn modelId="{60EDED01-7DA5-409D-82CB-7BC38A0BA840}" type="presParOf" srcId="{01CB8E0A-8ACF-4A05-AD9A-6C1EC9FF64B1}" destId="{0694F1C5-692D-442D-8D04-D25BD5F3A680}" srcOrd="4" destOrd="0" presId="urn:microsoft.com/office/officeart/2005/8/layout/hProcess3"/>
    <dgm:cxn modelId="{923E7158-7ECE-4684-A1AD-14B3CF7C5935}" type="presParOf" srcId="{01CB8E0A-8ACF-4A05-AD9A-6C1EC9FF64B1}" destId="{0B779600-1637-46E3-8C48-AF425F61B659}" srcOrd="5" destOrd="0" presId="urn:microsoft.com/office/officeart/2005/8/layout/hProcess3"/>
    <dgm:cxn modelId="{BFFEC8FE-E946-4C95-B245-1ED459D47FC4}" type="presParOf" srcId="{01CB8E0A-8ACF-4A05-AD9A-6C1EC9FF64B1}" destId="{6BB44F9E-D640-4527-8AD2-E0EAA4B8D494}" srcOrd="6" destOrd="0" presId="urn:microsoft.com/office/officeart/2005/8/layout/hProcess3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BB44F9E-D640-4527-8AD2-E0EAA4B8D494}">
      <dsp:nvSpPr>
        <dsp:cNvPr id="0" name=""/>
        <dsp:cNvSpPr/>
      </dsp:nvSpPr>
      <dsp:spPr>
        <a:xfrm>
          <a:off x="0" y="0"/>
          <a:ext cx="1828800" cy="1368000"/>
        </a:xfrm>
        <a:prstGeom prst="rightArrow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FD866F7-C6AE-4414-BF44-4DB193D1F73E}">
      <dsp:nvSpPr>
        <dsp:cNvPr id="0" name=""/>
        <dsp:cNvSpPr/>
      </dsp:nvSpPr>
      <dsp:spPr>
        <a:xfrm>
          <a:off x="964584" y="369200"/>
          <a:ext cx="681335" cy="684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93040" rIns="0" bIns="19304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/>
            <a:t>Shape</a:t>
          </a:r>
          <a:endParaRPr lang="en-US" sz="1900" kern="1200" dirty="0"/>
        </a:p>
      </dsp:txBody>
      <dsp:txXfrm>
        <a:off x="964584" y="369200"/>
        <a:ext cx="681335" cy="684000"/>
      </dsp:txXfrm>
    </dsp:sp>
    <dsp:sp modelId="{22759127-B71F-4B78-BE39-0EC378D633AE}">
      <dsp:nvSpPr>
        <dsp:cNvPr id="0" name=""/>
        <dsp:cNvSpPr/>
      </dsp:nvSpPr>
      <dsp:spPr>
        <a:xfrm>
          <a:off x="146982" y="369200"/>
          <a:ext cx="681335" cy="684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93040" rIns="0" bIns="19304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/>
            <a:t>This </a:t>
          </a:r>
          <a:endParaRPr lang="en-US" sz="1900" kern="1200" dirty="0"/>
        </a:p>
      </dsp:txBody>
      <dsp:txXfrm>
        <a:off x="146982" y="369200"/>
        <a:ext cx="681335" cy="684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3">
  <dgm:title val=""/>
  <dgm:desc val=""/>
  <dgm:catLst>
    <dgm:cat type="process" pri="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 chOrder="t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dummy" refType="w"/>
      <dgm:constr type="h" for="ch" forName="dummy" refType="h"/>
      <dgm:constr type="h" for="ch" forName="dummy" refType="w" refFor="ch" refForName="dummy" op="lte" fact="0.4"/>
      <dgm:constr type="ctrX" for="ch" forName="dummy" refType="w" fact="0.5"/>
      <dgm:constr type="ctrY" for="ch" forName="dummy" refType="h" fact="0.5"/>
      <dgm:constr type="w" for="ch" forName="linH" refType="w"/>
      <dgm:constr type="h" for="ch" forName="linH" refType="h"/>
      <dgm:constr type="ctrX" for="ch" forName="linH" refType="w" fact="0.5"/>
      <dgm:constr type="ctrY" for="ch" forName="linH" refType="h" fact="0.5"/>
      <dgm:constr type="userP" for="ch" forName="linH" refType="h" refFor="ch" refForName="dummy" fact="0.25"/>
      <dgm:constr type="userT" for="des" forName="parTx" refType="w" refFor="ch" refForName="dummy" fact="0.2"/>
    </dgm:constrLst>
    <dgm:ruleLst/>
    <dgm:layoutNode name="dummy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linH">
      <dgm:choose name="Name1">
        <dgm:if name="Name2" func="var" arg="dir" op="equ" val="norm">
          <dgm:alg type="lin">
            <dgm:param type="linDir" val="fromL"/>
            <dgm:param type="nodeVertAlign" val="t"/>
          </dgm:alg>
        </dgm:if>
        <dgm:else name="Name3">
          <dgm:alg type="lin">
            <dgm:param type="linDir" val="fromR"/>
            <dgm:param type="nodeVertAlign" val="t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primFontSz" for="des" forName="parTx" val="65"/>
        <dgm:constr type="primFontSz" for="des" forName="desTx" refType="primFontSz" refFor="des" refForName="parTx" op="equ"/>
        <dgm:constr type="h" for="des" forName="parTx" refType="primFontSz" refFor="des" refForName="parTx"/>
        <dgm:constr type="h" for="des" forName="desTx" refType="primFontSz" refFor="des" refForName="parTx" fact="0.5"/>
        <dgm:constr type="h" for="des" forName="parTx" op="equ"/>
        <dgm:constr type="h" for="des" forName="desTx" op="equ"/>
        <dgm:constr type="h" for="ch" forName="backgroundArrow" refType="primFontSz" refFor="des" refForName="parTx" fact="2"/>
        <dgm:constr type="h" for="ch" forName="backgroundArrow" refType="h" refFor="des" refForName="parTx" op="lte" fact="2"/>
        <dgm:constr type="h" for="ch" forName="backgroundArrow" refType="h" refFor="des" refForName="parTx" op="gte" fact="2"/>
        <dgm:constr type="h" for="des" forName="spVertical1" refType="primFontSz" refFor="des" refForName="parTx" fact="0.5"/>
        <dgm:constr type="h" for="des" forName="spVertical1" refType="h" refFor="des" refForName="parTx" op="lte" fact="0.5"/>
        <dgm:constr type="h" for="des" forName="spVertical1" refType="h" refFor="des" refForName="parTx" op="gte" fact="0.5"/>
        <dgm:constr type="h" for="des" forName="spVertical2" refType="primFontSz" refFor="des" refForName="parTx" fact="0.5"/>
        <dgm:constr type="h" for="des" forName="spVertical2" refType="h" refFor="des" refForName="parTx" op="lte" fact="0.5"/>
        <dgm:constr type="h" for="des" forName="spVertical2" refType="h" refFor="des" refForName="parTx" op="gte" fact="0.5"/>
        <dgm:constr type="h" for="des" forName="spVertical3" refType="primFontSz" refFor="des" refForName="parTx" fact="-0.4"/>
        <dgm:constr type="h" for="des" forName="spVertical3" refType="h" refFor="des" refForName="parTx" op="lte" fact="-0.4"/>
        <dgm:constr type="h" for="des" forName="spVertical3" refType="h" refFor="des" refForName="parTx" op="gte" fact="-0.4"/>
        <dgm:constr type="w" for="ch" forName="backgroundArrow" refType="w"/>
        <dgm:constr type="w" for="ch" forName="negArrow" refType="w" fact="-1"/>
        <dgm:constr type="w" for="ch" forName="linV" refType="w"/>
        <dgm:constr type="w" for="ch" forName="space" refType="w" refFor="ch" refForName="linV" fact="0.2"/>
        <dgm:constr type="w" for="ch" forName="padding1" refType="w" fact="0.08"/>
        <dgm:constr type="userP"/>
        <dgm:constr type="w" for="ch" forName="padding2" refType="userP"/>
      </dgm:constrLst>
      <dgm:ruleLst>
        <dgm:rule type="w" for="ch" forName="linV" val="0" fact="NaN" max="NaN"/>
        <dgm:rule type="primFontSz" for="des" forName="parTx" val="5" fact="NaN" max="NaN"/>
      </dgm:ruleLst>
      <dgm:layoutNode name="padding1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forEach name="Name4" axis="ch" ptType="node">
        <dgm:layoutNode name="linV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spVertical1" refType="w"/>
            <dgm:constr type="w" for="ch" forName="parTx" refType="w"/>
            <dgm:constr type="w" for="ch" forName="spVertical2" refType="w"/>
            <dgm:constr type="w" for="ch" forName="spVertical3" refType="w"/>
            <dgm:constr type="w" for="ch" forName="desTx" refType="w"/>
          </dgm:constrLst>
          <dgm:ruleLst/>
          <dgm:layoutNode name="spVertical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parTx" styleLbl="revTx">
            <dgm:varLst>
              <dgm:chMax val="0"/>
              <dgm:chPref val="0"/>
              <dgm:bulletEnabled val="1"/>
            </dgm:varLst>
            <dgm:choose name="Name5">
              <dgm:if name="Name6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">
                <dgm:alg type="tx">
                  <dgm:param type="parTxLTRAlign" val="ctr"/>
                  <dgm:param type="parTxRTLAlign" val="ct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hoose name="Name8">
              <dgm:if name="Name9" func="var" arg="dir" op="equ" val="norm">
                <dgm:constrLst>
                  <dgm:constr type="userT"/>
                  <dgm:constr type="h" refType="userT" op="lte"/>
                  <dgm:constr type="tMarg" refType="primFontSz" fact="0.8"/>
                  <dgm:constr type="bMarg" refType="tMarg"/>
                  <dgm:constr type="lMarg"/>
                  <dgm:constr type="rMarg"/>
                </dgm:constrLst>
              </dgm:if>
              <dgm:else name="Name10">
                <dgm:constrLst>
                  <dgm:constr type="userT"/>
                  <dgm:constr type="h" refType="userT" op="lte"/>
                  <dgm:constr type="tMarg" refType="primFontSz" fact="0.8"/>
                  <dgm:constr type="bMarg" refType="tMarg"/>
                  <dgm:constr type="lMarg"/>
                  <dgm:constr type="rMarg"/>
                </dgm:constrLst>
              </dgm:else>
            </dgm:choose>
            <dgm:ruleLst>
              <dgm:rule type="h" val="INF" fact="NaN" max="NaN"/>
            </dgm:ruleLst>
          </dgm:layoutNode>
          <dgm:layoutNode name="spVertical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pVertical3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choose name="Name11">
            <dgm:if name="Name12" axis="ch" ptType="node" func="cnt" op="gte" val="1">
              <dgm:layoutNode name="desTx" styleLbl="revTx">
                <dgm:varLst>
                  <dgm:bulletEnabled val="1"/>
                </dgm:varLst>
                <dgm:alg type="tx">
                  <dgm:param type="stBulletLvl" val="1"/>
                </dgm:alg>
                <dgm:shape xmlns:r="http://schemas.openxmlformats.org/officeDocument/2006/relationships" type="rect" r:blip="">
                  <dgm:adjLst/>
                </dgm:shape>
                <dgm:presOf axis="des" ptType="node"/>
                <dgm:constrLst>
                  <dgm:constr type="tMarg"/>
                  <dgm:constr type="bMarg"/>
                  <dgm:constr type="rMarg"/>
                  <dgm:constr type="lMarg"/>
                </dgm:constrLst>
                <dgm:ruleLst>
                  <dgm:rule type="h" val="INF" fact="NaN" max="NaN"/>
                </dgm:ruleLst>
              </dgm:layoutNode>
            </dgm:if>
            <dgm:else name="Name13"/>
          </dgm:choose>
        </dgm:layoutNod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  <dgm:layoutNode name="padding2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negArrow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backgroundArrow" styleLbl="node1">
        <dgm:alg type="sp"/>
        <dgm:choose name="Name15">
          <dgm:if name="Name16" func="var" arg="dir" op="equ" val="norm">
            <dgm:shape xmlns:r="http://schemas.openxmlformats.org/officeDocument/2006/relationships" type="rightArrow" r:blip="">
              <dgm:adjLst/>
            </dgm:shape>
          </dgm:if>
          <dgm:else name="Name17">
            <dgm:shape xmlns:r="http://schemas.openxmlformats.org/officeDocument/2006/relationships" type="leftArrow" r:blip="">
              <dgm:adjLst/>
            </dgm:shape>
          </dgm:else>
        </dgm:choose>
        <dgm:presOf/>
        <dgm:constrLst/>
        <dgm:ruleLst/>
      </dgm:layoutNode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EE18A5-0C11-4B2F-8531-C42481A8E2D2}" type="datetimeFigureOut">
              <a:rPr lang="en-US" smtClean="0"/>
              <a:pPr/>
              <a:t>5/22/2010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5F234B-E32E-4946-93A8-C9686E1225A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5F234B-E32E-4946-93A8-C9686E1225A6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2" y="329185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Rounded Rectangle 9"/>
          <p:cNvSpPr/>
          <p:nvPr/>
        </p:nvSpPr>
        <p:spPr>
          <a:xfrm>
            <a:off x="418597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0" name="Subtitle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C70AB43-059B-4993-8792-48692EB97EDA}" type="datetimeFigureOut">
              <a:rPr lang="en-US" smtClean="0"/>
              <a:pPr/>
              <a:t>5/22/2010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5AEF78C-FAC5-4F59-9C69-26EEC1DA37D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C70AB43-059B-4993-8792-48692EB97EDA}" type="datetimeFigureOut">
              <a:rPr lang="en-US" smtClean="0"/>
              <a:pPr/>
              <a:t>5/22/2010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5AEF78C-FAC5-4F59-9C69-26EEC1DA37D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533405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3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C70AB43-059B-4993-8792-48692EB97EDA}" type="datetimeFigureOut">
              <a:rPr lang="en-US" smtClean="0"/>
              <a:pPr/>
              <a:t>5/22/2010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5AEF78C-FAC5-4F59-9C69-26EEC1DA37D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C70AB43-059B-4993-8792-48692EB97EDA}" type="datetimeFigureOut">
              <a:rPr lang="en-US" smtClean="0"/>
              <a:pPr/>
              <a:t>5/22/2010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5AEF78C-FAC5-4F59-9C69-26EEC1DA37D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304802" y="329185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ounded Rectangle 10"/>
          <p:cNvSpPr/>
          <p:nvPr/>
        </p:nvSpPr>
        <p:spPr>
          <a:xfrm>
            <a:off x="418597" y="434163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C70AB43-059B-4993-8792-48692EB97EDA}" type="datetimeFigureOut">
              <a:rPr lang="en-US" smtClean="0"/>
              <a:pPr/>
              <a:t>5/22/2010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5AEF78C-FAC5-4F59-9C69-26EEC1DA37D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C70AB43-059B-4993-8792-48692EB97EDA}" type="datetimeFigureOut">
              <a:rPr lang="en-US" smtClean="0"/>
              <a:pPr/>
              <a:t>5/22/2010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5AEF78C-FAC5-4F59-9C69-26EEC1DA37D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C70AB43-059B-4993-8792-48692EB97EDA}" type="datetimeFigureOut">
              <a:rPr lang="en-US" smtClean="0"/>
              <a:pPr/>
              <a:t>5/22/2010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5AEF78C-FAC5-4F59-9C69-26EEC1DA37D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C70AB43-059B-4993-8792-48692EB97EDA}" type="datetimeFigureOut">
              <a:rPr lang="en-US" smtClean="0"/>
              <a:pPr/>
              <a:t>5/22/2010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5AEF78C-FAC5-4F59-9C69-26EEC1DA37D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04802" y="329185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C70AB43-059B-4993-8792-48692EB97EDA}" type="datetimeFigureOut">
              <a:rPr lang="en-US" smtClean="0"/>
              <a:pPr/>
              <a:t>5/22/2010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5AEF78C-FAC5-4F59-9C69-26EEC1DA37D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538847" y="1447803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761374" y="930145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C70AB43-059B-4993-8792-48692EB97EDA}" type="datetimeFigureOut">
              <a:rPr lang="en-US" smtClean="0"/>
              <a:pPr/>
              <a:t>5/22/2010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5AEF78C-FAC5-4F59-9C69-26EEC1DA37D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2" y="329185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ound Single Corner Rectangle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1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C70AB43-059B-4993-8792-48692EB97EDA}" type="datetimeFigureOut">
              <a:rPr lang="en-US" smtClean="0"/>
              <a:pPr/>
              <a:t>5/22/2010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5AEF78C-FAC5-4F59-9C69-26EEC1DA37D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04802" y="329185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ounded Rectangle 8"/>
          <p:cNvSpPr/>
          <p:nvPr/>
        </p:nvSpPr>
        <p:spPr>
          <a:xfrm>
            <a:off x="418597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Title Placeholder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2"/>
          </p:nvPr>
        </p:nvSpPr>
        <p:spPr>
          <a:xfrm>
            <a:off x="3776328" y="6111876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EC70AB43-059B-4993-8792-48692EB97EDA}" type="datetimeFigureOut">
              <a:rPr lang="en-US" smtClean="0"/>
              <a:pPr/>
              <a:t>5/22/2010</a:t>
            </a:fld>
            <a:endParaRPr lang="en-US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3"/>
          </p:nvPr>
        </p:nvSpPr>
        <p:spPr>
          <a:xfrm>
            <a:off x="6062328" y="6111876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348328" y="6111876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55AEF78C-FAC5-4F59-9C69-26EEC1DA37DC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Presentation/&#1575;&#1604;&#1578;&#1603;&#1575;&#1604;&#1610;&#1601;%20&#1575;&#1604;&#1578;&#1571;&#1587;&#1610;&#1587;&#1610;&#1577;%20&#1593;&#1610;&#1606;&#1577;.docx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Presentation/&#1575;&#1604;&#1578;&#1603;&#1575;&#1604;&#1610;&#1601;%20&#1575;&#1604;&#1578;&#1588;&#1594;&#1610;&#1604;&#1610;&#1577;%20&#1593;&#1610;&#1606;&#1577;.docx" TargetMode="Externa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Presentation/&#1575;&#1604;&#1583;&#1585;&#1575;&#1587;&#1577;%20&#1575;&#1604;&#1605;&#1575;&#1604;&#1610;&#1577;%20&#1593;&#1610;&#1606;&#1577;.docx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&#1575;&#1604;&#1582;&#1591;&#1585;.docx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Presentation/&#1575;&#1604;&#1581;&#1589;&#1577;%20&#1575;&#1604;&#1587;&#1608;&#1602;&#1610;&#1577;%20&#1593;&#1610;&#1606;&#1577;.docx" TargetMode="External"/><Relationship Id="rId2" Type="http://schemas.openxmlformats.org/officeDocument/2006/relationships/hyperlink" Target="Presentation/&#1575;&#1604;&#1593;&#1585;&#1590;%20&#1608;&#1575;&#1604;&#1591;&#1604;&#1576;%20&#1593;&#1610;&#1606;&#1577;.docx" TargetMode="Externa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1371600"/>
            <a:ext cx="7772400" cy="1828800"/>
          </a:xfrm>
        </p:spPr>
        <p:txBody>
          <a:bodyPr>
            <a:normAutofit/>
          </a:bodyPr>
          <a:lstStyle/>
          <a:p>
            <a:r>
              <a:rPr lang="en-US" dirty="0" smtClean="0">
                <a:latin typeface="Algerian" pitchFamily="82" charset="0"/>
              </a:rPr>
              <a:t>Feasibility Study for Multiple Function Mall</a:t>
            </a:r>
            <a:endParaRPr lang="en-US" dirty="0">
              <a:latin typeface="Algerian" pitchFamily="82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609537"/>
            <a:ext cx="7854696" cy="3248464"/>
          </a:xfrm>
        </p:spPr>
        <p:txBody>
          <a:bodyPr>
            <a:noAutofit/>
          </a:bodyPr>
          <a:lstStyle/>
          <a:p>
            <a:pPr algn="ctr"/>
            <a:r>
              <a:rPr lang="en-US" sz="2000" b="1" dirty="0" smtClean="0">
                <a:solidFill>
                  <a:srgbClr val="800000"/>
                </a:solidFill>
              </a:rPr>
              <a:t>Prepared By:</a:t>
            </a:r>
          </a:p>
          <a:p>
            <a:pPr algn="ctr"/>
            <a:endParaRPr lang="en-US" sz="2000" dirty="0" smtClean="0">
              <a:solidFill>
                <a:srgbClr val="800000"/>
              </a:solidFill>
            </a:endParaRPr>
          </a:p>
          <a:p>
            <a:pPr algn="ctr"/>
            <a:r>
              <a:rPr lang="en-US" sz="2000" dirty="0" smtClean="0">
                <a:solidFill>
                  <a:srgbClr val="800000"/>
                </a:solidFill>
              </a:rPr>
              <a:t>Hussein Zakarna</a:t>
            </a:r>
          </a:p>
          <a:p>
            <a:pPr algn="ctr"/>
            <a:r>
              <a:rPr lang="en-US" sz="2000" dirty="0" smtClean="0">
                <a:solidFill>
                  <a:srgbClr val="800000"/>
                </a:solidFill>
              </a:rPr>
              <a:t>     Husam Jaradat                   Husam Domaidy</a:t>
            </a:r>
          </a:p>
          <a:p>
            <a:pPr algn="ctr"/>
            <a:r>
              <a:rPr lang="en-US" sz="2000" dirty="0" smtClean="0">
                <a:solidFill>
                  <a:srgbClr val="800000"/>
                </a:solidFill>
              </a:rPr>
              <a:t>Mohammed Romel            Ayham Joma’a</a:t>
            </a:r>
          </a:p>
          <a:p>
            <a:pPr algn="ctr"/>
            <a:endParaRPr lang="en-US" sz="2000" dirty="0">
              <a:solidFill>
                <a:srgbClr val="800000"/>
              </a:solidFill>
            </a:endParaRPr>
          </a:p>
          <a:p>
            <a:pPr algn="ctr"/>
            <a:r>
              <a:rPr lang="en-US" sz="2000" b="1" dirty="0" smtClean="0">
                <a:solidFill>
                  <a:srgbClr val="800000"/>
                </a:solidFill>
              </a:rPr>
              <a:t>Supervisor:</a:t>
            </a:r>
          </a:p>
          <a:p>
            <a:pPr algn="ctr"/>
            <a:r>
              <a:rPr lang="en-US" sz="2000" dirty="0" smtClean="0">
                <a:solidFill>
                  <a:srgbClr val="800000"/>
                </a:solidFill>
              </a:rPr>
              <a:t>Dr. Ahmad  Al- Ramahi</a:t>
            </a:r>
            <a:endParaRPr lang="en-US" sz="2000" dirty="0">
              <a:solidFill>
                <a:srgbClr val="8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457200"/>
            <a:ext cx="7772400" cy="1295400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 smtClean="0">
                <a:latin typeface="+mn-lt"/>
              </a:rPr>
              <a:t>Organizational structure and job descriptions:</a:t>
            </a:r>
            <a:endParaRPr lang="en-US" dirty="0">
              <a:latin typeface="+mn-lt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22376" y="1905000"/>
            <a:ext cx="7772400" cy="388620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 algn="just">
              <a:lnSpc>
                <a:spcPct val="200000"/>
              </a:lnSpc>
              <a:buBlip>
                <a:blip r:embed="rId2"/>
              </a:buBlip>
            </a:pPr>
            <a:r>
              <a:rPr lang="en-US" dirty="0" smtClean="0"/>
              <a:t> In this chapter, </a:t>
            </a:r>
            <a:r>
              <a:rPr lang="en-US" dirty="0" smtClean="0">
                <a:solidFill>
                  <a:srgbClr val="FF0000"/>
                </a:solidFill>
              </a:rPr>
              <a:t>the Organizational structure and job descriptions was determined.</a:t>
            </a:r>
          </a:p>
          <a:p>
            <a:pPr algn="just">
              <a:lnSpc>
                <a:spcPct val="200000"/>
              </a:lnSpc>
            </a:pPr>
            <a:endParaRPr lang="en-US" dirty="0" smtClean="0"/>
          </a:p>
          <a:p>
            <a:pPr algn="just">
              <a:lnSpc>
                <a:spcPct val="200000"/>
              </a:lnSpc>
            </a:pPr>
            <a:r>
              <a:rPr lang="en-US" dirty="0" smtClean="0"/>
              <a:t>The following shape explain this structure.</a:t>
            </a:r>
          </a:p>
          <a:p>
            <a:pPr algn="l"/>
            <a:endParaRPr lang="en-US" dirty="0"/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5" name="Picture 4" descr="KTTAA%20-%20Employe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34100" y="3581400"/>
            <a:ext cx="3009900" cy="30099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31745" name="Object 1"/>
          <p:cNvGraphicFramePr>
            <a:graphicFrameLocks noChangeAspect="1"/>
          </p:cNvGraphicFramePr>
          <p:nvPr/>
        </p:nvGraphicFramePr>
        <p:xfrm>
          <a:off x="0" y="0"/>
          <a:ext cx="9296400" cy="7315200"/>
        </p:xfrm>
        <a:graphic>
          <a:graphicData uri="http://schemas.openxmlformats.org/presentationml/2006/ole">
            <p:oleObj spid="_x0000_s31745" name="Visio" r:id="rId3" imgW="10123480" imgH="7837521" progId="Visio.Drawing.11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57200"/>
            <a:ext cx="7772400" cy="694394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 smtClean="0">
                <a:latin typeface="+mn-lt"/>
              </a:rPr>
              <a:t>Cost</a:t>
            </a:r>
            <a:r>
              <a:rPr lang="en-US" dirty="0" smtClean="0"/>
              <a:t> </a:t>
            </a:r>
            <a:r>
              <a:rPr lang="en-US" dirty="0" smtClean="0">
                <a:latin typeface="+mn-lt"/>
              </a:rPr>
              <a:t>of</a:t>
            </a:r>
            <a:r>
              <a:rPr lang="en-US" dirty="0" smtClean="0"/>
              <a:t> </a:t>
            </a:r>
            <a:r>
              <a:rPr lang="en-US" dirty="0" smtClean="0">
                <a:latin typeface="+mn-lt"/>
              </a:rPr>
              <a:t>Establishment :</a:t>
            </a:r>
            <a:endParaRPr lang="en-US" dirty="0">
              <a:latin typeface="+mn-lt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1371600"/>
            <a:ext cx="8382000" cy="441960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">
              <a:lnSpc>
                <a:spcPct val="150000"/>
              </a:lnSpc>
              <a:buSzPct val="100000"/>
              <a:buBlip>
                <a:blip r:embed="rId2"/>
              </a:buBlip>
            </a:pPr>
            <a:r>
              <a:rPr lang="en-US" dirty="0" smtClean="0"/>
              <a:t> In this chapter the cost of establishment was determined.</a:t>
            </a:r>
          </a:p>
          <a:p>
            <a:pPr algn="just">
              <a:lnSpc>
                <a:spcPct val="150000"/>
              </a:lnSpc>
              <a:buSzPct val="100000"/>
              <a:buBlip>
                <a:blip r:embed="rId2"/>
              </a:buBlip>
            </a:pPr>
            <a:r>
              <a:rPr lang="en-US" dirty="0" smtClean="0"/>
              <a:t> </a:t>
            </a:r>
            <a:r>
              <a:rPr lang="en-US" dirty="0" smtClean="0">
                <a:solidFill>
                  <a:srgbClr val="FF0000"/>
                </a:solidFill>
              </a:rPr>
              <a:t>Types of cost of establishment:</a:t>
            </a:r>
          </a:p>
          <a:p>
            <a:pPr lvl="1" algn="just">
              <a:lnSpc>
                <a:spcPct val="150000"/>
              </a:lnSpc>
              <a:buFont typeface="Wingdings" pitchFamily="2" charset="2"/>
              <a:buChar char="v"/>
            </a:pPr>
            <a:r>
              <a:rPr lang="en-US" sz="2000" dirty="0" smtClean="0"/>
              <a:t>Fees and licenses: Contains fees  of design (11 NIS/m</a:t>
            </a:r>
            <a:r>
              <a:rPr lang="en-US" sz="2000" baseline="30000" dirty="0" smtClean="0"/>
              <a:t>2 </a:t>
            </a:r>
            <a:r>
              <a:rPr lang="en-US" sz="2000" dirty="0" smtClean="0"/>
              <a:t> ) and fees for lawyer to authorize the company (0.17 NIS/m</a:t>
            </a:r>
            <a:r>
              <a:rPr lang="en-US" sz="2000" baseline="30000" dirty="0" smtClean="0"/>
              <a:t>2 </a:t>
            </a:r>
            <a:r>
              <a:rPr lang="en-US" sz="2000" dirty="0" smtClean="0"/>
              <a:t> ), the total cost of this type is </a:t>
            </a:r>
            <a:r>
              <a:rPr lang="ar-SA" sz="2000" dirty="0" smtClean="0"/>
              <a:t>264,952</a:t>
            </a:r>
            <a:r>
              <a:rPr lang="en-US" sz="2000" dirty="0" smtClean="0"/>
              <a:t> NIS.</a:t>
            </a:r>
          </a:p>
          <a:p>
            <a:pPr lvl="1" algn="just">
              <a:lnSpc>
                <a:spcPct val="150000"/>
              </a:lnSpc>
              <a:buFont typeface="Wingdings" pitchFamily="2" charset="2"/>
              <a:buChar char="v"/>
            </a:pPr>
            <a:r>
              <a:rPr lang="en-US" sz="2000" dirty="0" smtClean="0"/>
              <a:t>Cost of land where the  Mall is created was 1333.71 NIS/m</a:t>
            </a:r>
            <a:r>
              <a:rPr lang="en-US" sz="2000" baseline="30000" dirty="0" smtClean="0"/>
              <a:t>2 </a:t>
            </a:r>
            <a:r>
              <a:rPr lang="en-US" sz="2000" dirty="0" smtClean="0"/>
              <a:t> and the total cost of this type was </a:t>
            </a:r>
            <a:r>
              <a:rPr lang="ar-SA" sz="2000" dirty="0" smtClean="0"/>
              <a:t>5,478,875</a:t>
            </a:r>
            <a:r>
              <a:rPr lang="en-US" sz="2000" dirty="0" smtClean="0"/>
              <a:t> NIS.</a:t>
            </a:r>
          </a:p>
        </p:txBody>
      </p:sp>
      <p:pic>
        <p:nvPicPr>
          <p:cNvPr id="4" name="Picture 3" descr="millions-of-dollar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096000" y="4495800"/>
            <a:ext cx="2819400" cy="18796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56458 0.01297 C -0.31093 -0.06157 -0.05711 -0.13588 0.04341 -0.13981 C 0.14393 -0.14375 0.04602 -0.03425 0.03872 -0.01088 C 0.03143 0.0125 0.01563 0.00625 5.27778E-6 -1.85185E-6 " pathEditMode="relative" ptsTypes="aaaA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533400"/>
            <a:ext cx="7772400" cy="846794"/>
          </a:xfrm>
        </p:spPr>
        <p:txBody>
          <a:bodyPr/>
          <a:lstStyle/>
          <a:p>
            <a:pPr algn="l"/>
            <a:r>
              <a:rPr lang="en-US" dirty="0" smtClean="0">
                <a:latin typeface="+mn-lt"/>
              </a:rPr>
              <a:t>Cost of Establishment:</a:t>
            </a:r>
            <a:endParaRPr lang="en-US" dirty="0">
              <a:latin typeface="+mn-lt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22376" y="1676400"/>
            <a:ext cx="7772400" cy="396240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55000" lnSpcReduction="20000"/>
          </a:bodyPr>
          <a:lstStyle/>
          <a:p>
            <a:pPr lvl="1" algn="just">
              <a:lnSpc>
                <a:spcPct val="200000"/>
              </a:lnSpc>
              <a:buFont typeface="Wingdings" pitchFamily="2" charset="2"/>
              <a:buChar char="v"/>
            </a:pPr>
            <a:r>
              <a:rPr lang="en-US" sz="3400" dirty="0" smtClean="0"/>
              <a:t>Building: contain cost of super deluxe for 1 m</a:t>
            </a:r>
            <a:r>
              <a:rPr lang="en-US" sz="3400" baseline="30000" dirty="0" smtClean="0"/>
              <a:t>2</a:t>
            </a:r>
            <a:r>
              <a:rPr lang="en-US" sz="3400" dirty="0" smtClean="0"/>
              <a:t>  was 2000 NIS/m</a:t>
            </a:r>
            <a:r>
              <a:rPr lang="en-US" sz="3400" baseline="30000" dirty="0" smtClean="0"/>
              <a:t>2 </a:t>
            </a:r>
            <a:r>
              <a:rPr lang="en-US" sz="3400" dirty="0" smtClean="0"/>
              <a:t> and total cost of this type was </a:t>
            </a:r>
            <a:r>
              <a:rPr lang="ar-SA" sz="3400" dirty="0" smtClean="0"/>
              <a:t>47,440,000</a:t>
            </a:r>
            <a:r>
              <a:rPr lang="en-US" sz="3400" dirty="0" smtClean="0"/>
              <a:t> NIS.</a:t>
            </a:r>
          </a:p>
          <a:p>
            <a:pPr lvl="1" algn="just">
              <a:lnSpc>
                <a:spcPct val="200000"/>
              </a:lnSpc>
              <a:buFont typeface="Wingdings" pitchFamily="2" charset="2"/>
              <a:buChar char="v"/>
            </a:pPr>
            <a:r>
              <a:rPr lang="en-US" sz="3400" dirty="0" smtClean="0"/>
              <a:t>Machine and Equipment: contain cost of machine required for each services until it work, total cost of this type was </a:t>
            </a:r>
            <a:r>
              <a:rPr lang="ar-SA" sz="3400" dirty="0" smtClean="0"/>
              <a:t>875,000</a:t>
            </a:r>
            <a:r>
              <a:rPr lang="en-US" sz="3400" dirty="0" smtClean="0"/>
              <a:t> NIS.</a:t>
            </a:r>
          </a:p>
          <a:p>
            <a:pPr lvl="1" algn="just">
              <a:lnSpc>
                <a:spcPct val="200000"/>
              </a:lnSpc>
              <a:buFont typeface="Wingdings" pitchFamily="2" charset="2"/>
              <a:buChar char="v"/>
            </a:pPr>
            <a:r>
              <a:rPr lang="en-US" sz="3400" dirty="0" smtClean="0"/>
              <a:t>Furniture: contain cost of furniture for each service and for workers and heads of  departments, total cost of furniture is </a:t>
            </a:r>
            <a:r>
              <a:rPr lang="ar-SA" sz="3400" dirty="0" smtClean="0"/>
              <a:t>1,322,100</a:t>
            </a:r>
            <a:r>
              <a:rPr lang="en-US" sz="3400" dirty="0" smtClean="0"/>
              <a:t> NIS.</a:t>
            </a:r>
          </a:p>
          <a:p>
            <a:pPr algn="just">
              <a:lnSpc>
                <a:spcPct val="200000"/>
              </a:lnSpc>
              <a:buSzPct val="100000"/>
            </a:pPr>
            <a:endParaRPr lang="en-US" dirty="0" smtClean="0"/>
          </a:p>
          <a:p>
            <a:pPr algn="l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609600"/>
            <a:ext cx="7772400" cy="770594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 smtClean="0">
                <a:latin typeface="+mn-lt"/>
              </a:rPr>
              <a:t>Cost of Establishment:</a:t>
            </a:r>
            <a:endParaRPr lang="en-US" dirty="0">
              <a:latin typeface="+mn-lt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22376" y="1752600"/>
            <a:ext cx="7772400" cy="441960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lvl="1" algn="just">
              <a:lnSpc>
                <a:spcPct val="150000"/>
              </a:lnSpc>
              <a:buFont typeface="Wingdings" pitchFamily="2" charset="2"/>
              <a:buChar char="v"/>
            </a:pPr>
            <a:r>
              <a:rPr lang="en-US" sz="2000" dirty="0" smtClean="0"/>
              <a:t>Initial publicity: contain cost of placards for each service (200 m</a:t>
            </a:r>
            <a:r>
              <a:rPr lang="en-US" sz="2000" baseline="30000" dirty="0" smtClean="0"/>
              <a:t>2 </a:t>
            </a:r>
            <a:r>
              <a:rPr lang="en-US" sz="2000" dirty="0" smtClean="0"/>
              <a:t> ) and cost of inauguration was 20,000 NIS, and the total cost of this type was </a:t>
            </a:r>
            <a:r>
              <a:rPr lang="ar-SA" sz="2000" dirty="0" smtClean="0"/>
              <a:t>44,000</a:t>
            </a:r>
            <a:r>
              <a:rPr lang="en-US" sz="2000" dirty="0" smtClean="0"/>
              <a:t>.</a:t>
            </a:r>
          </a:p>
          <a:p>
            <a:pPr lvl="1" algn="just">
              <a:lnSpc>
                <a:spcPct val="150000"/>
              </a:lnSpc>
              <a:buFont typeface="Wingdings" pitchFamily="2" charset="2"/>
              <a:buChar char="v"/>
            </a:pPr>
            <a:r>
              <a:rPr lang="en-US" sz="2000" dirty="0" smtClean="0"/>
              <a:t>Miscellaneous costs: contain cost of transport, modification, emergency and other, total cost of this type was 100,000 NIS.</a:t>
            </a:r>
          </a:p>
          <a:p>
            <a:pPr lvl="1" algn="just">
              <a:lnSpc>
                <a:spcPct val="150000"/>
              </a:lnSpc>
            </a:pPr>
            <a:endParaRPr lang="en-US" sz="2000" dirty="0" smtClean="0"/>
          </a:p>
          <a:p>
            <a:pPr lvl="1" algn="just">
              <a:lnSpc>
                <a:spcPct val="150000"/>
              </a:lnSpc>
              <a:buBlip>
                <a:blip r:embed="rId2"/>
              </a:buBlip>
            </a:pPr>
            <a:r>
              <a:rPr lang="en-US" sz="2000" dirty="0" smtClean="0"/>
              <a:t> </a:t>
            </a:r>
            <a:r>
              <a:rPr lang="en-US" sz="2000" dirty="0" smtClean="0">
                <a:solidFill>
                  <a:srgbClr val="FF0000"/>
                </a:solidFill>
              </a:rPr>
              <a:t>The total cost of establishment was </a:t>
            </a:r>
            <a:r>
              <a:rPr lang="ar-SA" sz="2000" dirty="0" smtClean="0">
                <a:solidFill>
                  <a:srgbClr val="FF0000"/>
                </a:solidFill>
              </a:rPr>
              <a:t>55,524,927</a:t>
            </a:r>
            <a:r>
              <a:rPr lang="en-US" sz="2000" dirty="0" smtClean="0">
                <a:solidFill>
                  <a:srgbClr val="FF0000"/>
                </a:solidFill>
              </a:rPr>
              <a:t> NIS</a:t>
            </a:r>
            <a:r>
              <a:rPr lang="en-US" sz="2000" dirty="0" smtClean="0">
                <a:solidFill>
                  <a:srgbClr val="FF0000"/>
                </a:solidFill>
              </a:rPr>
              <a:t>.</a:t>
            </a:r>
          </a:p>
          <a:p>
            <a:pPr lvl="1" algn="just">
              <a:lnSpc>
                <a:spcPct val="150000"/>
              </a:lnSpc>
            </a:pPr>
            <a:endParaRPr lang="en-US" sz="2000" dirty="0" smtClean="0"/>
          </a:p>
          <a:p>
            <a:pPr lvl="1" algn="just">
              <a:lnSpc>
                <a:spcPct val="150000"/>
              </a:lnSpc>
            </a:pPr>
            <a:r>
              <a:rPr lang="en-US" sz="2000" dirty="0" smtClean="0"/>
              <a:t> </a:t>
            </a:r>
          </a:p>
          <a:p>
            <a:pPr algn="l"/>
            <a:endParaRPr lang="en-US" dirty="0"/>
          </a:p>
        </p:txBody>
      </p:sp>
      <p:sp>
        <p:nvSpPr>
          <p:cNvPr id="4" name="Rectangle 3">
            <a:hlinkClick r:id="rId3" action="ppaction://hlinkfile"/>
          </p:cNvPr>
          <p:cNvSpPr/>
          <p:nvPr/>
        </p:nvSpPr>
        <p:spPr>
          <a:xfrm>
            <a:off x="1219200" y="5486400"/>
            <a:ext cx="1676400" cy="609600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Cost of establishment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457200"/>
            <a:ext cx="7772400" cy="922994"/>
          </a:xfrm>
        </p:spPr>
        <p:txBody>
          <a:bodyPr/>
          <a:lstStyle/>
          <a:p>
            <a:pPr algn="l"/>
            <a:r>
              <a:rPr lang="en-US" dirty="0" smtClean="0">
                <a:latin typeface="+mn-lt"/>
              </a:rPr>
              <a:t>Running Cost:</a:t>
            </a:r>
            <a:endParaRPr lang="en-US" dirty="0">
              <a:latin typeface="+mn-lt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2057400"/>
            <a:ext cx="7772400" cy="342900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algn="just">
              <a:lnSpc>
                <a:spcPct val="150000"/>
              </a:lnSpc>
              <a:buSzPct val="100000"/>
              <a:buBlip>
                <a:blip r:embed="rId2"/>
              </a:buBlip>
            </a:pPr>
            <a:r>
              <a:rPr lang="en-US" dirty="0" smtClean="0"/>
              <a:t> In this chapter, running cost was determine.</a:t>
            </a:r>
          </a:p>
          <a:p>
            <a:pPr algn="just">
              <a:lnSpc>
                <a:spcPct val="150000"/>
              </a:lnSpc>
              <a:buSzPct val="100000"/>
              <a:buBlip>
                <a:blip r:embed="rId2"/>
              </a:buBlip>
            </a:pPr>
            <a:r>
              <a:rPr lang="en-US" dirty="0" smtClean="0"/>
              <a:t> </a:t>
            </a:r>
            <a:r>
              <a:rPr lang="en-US" dirty="0" smtClean="0">
                <a:solidFill>
                  <a:srgbClr val="FF0000"/>
                </a:solidFill>
              </a:rPr>
              <a:t>Running cost contain the following costs.</a:t>
            </a:r>
          </a:p>
          <a:p>
            <a:pPr algn="just">
              <a:lnSpc>
                <a:spcPct val="150000"/>
              </a:lnSpc>
              <a:buSzPct val="100000"/>
              <a:buFont typeface="Wingdings" pitchFamily="2" charset="2"/>
              <a:buChar char="q"/>
            </a:pPr>
            <a:r>
              <a:rPr lang="en-US" dirty="0" smtClean="0"/>
              <a:t>Variable cost: contain cost of raw material, this cost depend on number of customers and so we will explain this in financial study.</a:t>
            </a:r>
          </a:p>
          <a:p>
            <a:pPr algn="just">
              <a:lnSpc>
                <a:spcPct val="150000"/>
              </a:lnSpc>
              <a:buSzPct val="100000"/>
              <a:buFont typeface="Wingdings" pitchFamily="2" charset="2"/>
              <a:buChar char="q"/>
            </a:pPr>
            <a:r>
              <a:rPr lang="en-US" dirty="0" smtClean="0"/>
              <a:t>Fixed cost: contain cost of workers, taxes as waste tax ,  placards tax and property tax and cost of water and electricity, this cost distribute according to service.</a:t>
            </a:r>
          </a:p>
          <a:p>
            <a:pPr algn="l">
              <a:buSzPct val="100000"/>
            </a:pPr>
            <a:endParaRPr lang="en-US" dirty="0" smtClean="0"/>
          </a:p>
          <a:p>
            <a:pPr algn="l">
              <a:buSzPct val="100000"/>
            </a:pPr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5" name="Picture 4" descr="630X70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15000" y="0"/>
            <a:ext cx="3121152" cy="215188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457200"/>
            <a:ext cx="7772400" cy="846794"/>
          </a:xfrm>
        </p:spPr>
        <p:txBody>
          <a:bodyPr/>
          <a:lstStyle/>
          <a:p>
            <a:pPr algn="l"/>
            <a:r>
              <a:rPr lang="en-US" dirty="0" smtClean="0">
                <a:latin typeface="+mn-lt"/>
              </a:rPr>
              <a:t>Running Cost:</a:t>
            </a:r>
            <a:endParaRPr lang="en-US" dirty="0">
              <a:latin typeface="+mn-lt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22376" y="1600200"/>
            <a:ext cx="7772400" cy="358140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algn="just">
              <a:lnSpc>
                <a:spcPct val="150000"/>
              </a:lnSpc>
              <a:buSzPct val="100000"/>
              <a:buFont typeface="Wingdings" pitchFamily="2" charset="2"/>
              <a:buChar char="q"/>
            </a:pPr>
            <a:r>
              <a:rPr lang="en-US" dirty="0" smtClean="0"/>
              <a:t>Emergency and maintenance: contain cost of emergency and cost of maintenance for each service, the total cost was 96,000 NIS/yr for firm which do this work and 2% from net profit without income tax cost of equipment and material required to make the maintenance.</a:t>
            </a:r>
          </a:p>
          <a:p>
            <a:pPr algn="just">
              <a:lnSpc>
                <a:spcPct val="150000"/>
              </a:lnSpc>
              <a:buSzPct val="100000"/>
              <a:buFont typeface="Wingdings" pitchFamily="2" charset="2"/>
              <a:buChar char="q"/>
            </a:pPr>
            <a:r>
              <a:rPr lang="en-US" dirty="0" smtClean="0"/>
              <a:t>Cleaning and Services: contain cost of firm which clean the Mall and cost of workers who work in service department, total cost for this type was 20,000 NIS/month.</a:t>
            </a:r>
          </a:p>
          <a:p>
            <a:pPr algn="just">
              <a:lnSpc>
                <a:spcPct val="150000"/>
              </a:lnSpc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533400"/>
            <a:ext cx="7772400" cy="694394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 smtClean="0">
                <a:latin typeface="+mn-lt"/>
              </a:rPr>
              <a:t>Running Cost:</a:t>
            </a:r>
            <a:endParaRPr lang="en-US" dirty="0">
              <a:latin typeface="+mn-lt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9600" y="2209800"/>
            <a:ext cx="7772400" cy="350520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 algn="just">
              <a:lnSpc>
                <a:spcPct val="150000"/>
              </a:lnSpc>
              <a:buSzPct val="100000"/>
              <a:buFont typeface="Wingdings" pitchFamily="2" charset="2"/>
              <a:buChar char="q"/>
            </a:pPr>
            <a:r>
              <a:rPr lang="en-US" dirty="0" smtClean="0"/>
              <a:t>Depreciation cost: contain depreciation cost of building, depreciation cost of machine and equipment and depreciation cost of furniture, this cost distribute according to each service.</a:t>
            </a:r>
          </a:p>
          <a:p>
            <a:pPr algn="just">
              <a:lnSpc>
                <a:spcPct val="150000"/>
              </a:lnSpc>
              <a:buSzPct val="100000"/>
              <a:buFont typeface="Wingdings" pitchFamily="2" charset="2"/>
              <a:buChar char="q"/>
            </a:pPr>
            <a:r>
              <a:rPr lang="en-US" dirty="0" smtClean="0"/>
              <a:t>Advertisement cost: contain cost of advertisement for each service , this cost was 500 NIS/Service.</a:t>
            </a:r>
          </a:p>
          <a:p>
            <a:pPr algn="just">
              <a:lnSpc>
                <a:spcPct val="150000"/>
              </a:lnSpc>
              <a:buSzPct val="100000"/>
            </a:pPr>
            <a:endParaRPr lang="en-US" dirty="0" smtClean="0"/>
          </a:p>
          <a:p>
            <a:pPr algn="just">
              <a:lnSpc>
                <a:spcPct val="150000"/>
              </a:lnSpc>
              <a:buSzPct val="100000"/>
            </a:pPr>
            <a:endParaRPr lang="en-US" dirty="0" smtClean="0"/>
          </a:p>
          <a:p>
            <a:pPr algn="just">
              <a:lnSpc>
                <a:spcPct val="150000"/>
              </a:lnSpc>
              <a:buSzPct val="100000"/>
            </a:pPr>
            <a:r>
              <a:rPr lang="en-US" dirty="0" smtClean="0">
                <a:solidFill>
                  <a:srgbClr val="FF0000"/>
                </a:solidFill>
              </a:rPr>
              <a:t>Total running cost was </a:t>
            </a:r>
            <a:r>
              <a:rPr lang="ar-SA" dirty="0" smtClean="0">
                <a:solidFill>
                  <a:srgbClr val="FF0000"/>
                </a:solidFill>
              </a:rPr>
              <a:t>174,593.5</a:t>
            </a:r>
            <a:r>
              <a:rPr lang="en-US" dirty="0" smtClean="0">
                <a:solidFill>
                  <a:srgbClr val="FF0000"/>
                </a:solidFill>
              </a:rPr>
              <a:t>  NIS/month and  2% from net profit and  14% from net profit after removing  2%.</a:t>
            </a:r>
          </a:p>
          <a:p>
            <a:endParaRPr lang="en-US" dirty="0"/>
          </a:p>
        </p:txBody>
      </p:sp>
      <p:sp>
        <p:nvSpPr>
          <p:cNvPr id="4" name="Rectangle 3">
            <a:hlinkClick r:id="rId2" action="ppaction://hlinkfile"/>
          </p:cNvPr>
          <p:cNvSpPr/>
          <p:nvPr/>
        </p:nvSpPr>
        <p:spPr>
          <a:xfrm>
            <a:off x="1447800" y="4267200"/>
            <a:ext cx="1447800" cy="533400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Running Cost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457200"/>
            <a:ext cx="7772400" cy="770594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 smtClean="0">
                <a:latin typeface="+mn-lt"/>
              </a:rPr>
              <a:t>Financial study:</a:t>
            </a:r>
            <a:endParaRPr lang="en-US" dirty="0">
              <a:latin typeface="+mn-lt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22376" y="1371600"/>
            <a:ext cx="7772400" cy="510540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">
              <a:lnSpc>
                <a:spcPct val="150000"/>
              </a:lnSpc>
              <a:buSzPct val="100000"/>
              <a:buBlip>
                <a:blip r:embed="rId2"/>
              </a:buBlip>
            </a:pPr>
            <a:r>
              <a:rPr lang="en-US" dirty="0" smtClean="0"/>
              <a:t> In this chapter, net profit, breakeven point for each service and payback period for Mall, according three scenarios.</a:t>
            </a:r>
          </a:p>
          <a:p>
            <a:pPr algn="just">
              <a:lnSpc>
                <a:spcPct val="150000"/>
              </a:lnSpc>
              <a:buSzPct val="100000"/>
              <a:buBlip>
                <a:blip r:embed="rId2"/>
              </a:buBlip>
            </a:pPr>
            <a:r>
              <a:rPr lang="en-US" dirty="0" smtClean="0"/>
              <a:t> </a:t>
            </a:r>
            <a:r>
              <a:rPr lang="en-US" dirty="0" smtClean="0">
                <a:solidFill>
                  <a:srgbClr val="FF0000"/>
                </a:solidFill>
              </a:rPr>
              <a:t>Net profit for mall </a:t>
            </a:r>
            <a:r>
              <a:rPr lang="en-US" dirty="0" smtClean="0"/>
              <a:t>was 1,085,651 NIS/month according to optimistic scenario, 926,914 NIS/month according to most likely scenario and </a:t>
            </a:r>
            <a:r>
              <a:rPr lang="ar-SA" dirty="0" smtClean="0"/>
              <a:t>583,412</a:t>
            </a:r>
            <a:r>
              <a:rPr lang="en-US" dirty="0" smtClean="0"/>
              <a:t> NIS/month according pessimistic.</a:t>
            </a:r>
          </a:p>
          <a:p>
            <a:pPr algn="just">
              <a:lnSpc>
                <a:spcPct val="150000"/>
              </a:lnSpc>
              <a:buSzPct val="100000"/>
              <a:buBlip>
                <a:blip r:embed="rId2"/>
              </a:buBlip>
            </a:pPr>
            <a:r>
              <a:rPr lang="en-US" dirty="0" smtClean="0"/>
              <a:t> </a:t>
            </a:r>
            <a:r>
              <a:rPr lang="en-US" dirty="0" smtClean="0">
                <a:solidFill>
                  <a:srgbClr val="FF0000"/>
                </a:solidFill>
              </a:rPr>
              <a:t>Breakeven point</a:t>
            </a:r>
            <a:r>
              <a:rPr lang="en-US" dirty="0" smtClean="0"/>
              <a:t> was </a:t>
            </a:r>
            <a:r>
              <a:rPr lang="en-US" dirty="0" smtClean="0">
                <a:solidFill>
                  <a:schemeClr val="tx1"/>
                </a:solidFill>
              </a:rPr>
              <a:t>19,367 customer/month.</a:t>
            </a:r>
          </a:p>
          <a:p>
            <a:pPr algn="just">
              <a:lnSpc>
                <a:spcPct val="150000"/>
              </a:lnSpc>
              <a:buSzPct val="100000"/>
              <a:buBlip>
                <a:blip r:embed="rId2"/>
              </a:buBlip>
            </a:pP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smtClean="0">
                <a:solidFill>
                  <a:srgbClr val="FF0000"/>
                </a:solidFill>
              </a:rPr>
              <a:t>pay back period </a:t>
            </a:r>
            <a:r>
              <a:rPr lang="en-US" dirty="0" smtClean="0">
                <a:solidFill>
                  <a:schemeClr val="tx1"/>
                </a:solidFill>
              </a:rPr>
              <a:t>was 3.13 years according to optimistic scenario, 3.67 years according most likely scenario , 5.82 years according pessimistic scenario and 8.47 years according to 75% from net profit of pessimistic scenario. </a:t>
            </a:r>
            <a:endParaRPr lang="en-US" dirty="0"/>
          </a:p>
        </p:txBody>
      </p:sp>
      <p:sp>
        <p:nvSpPr>
          <p:cNvPr id="4" name="Rectangle 3">
            <a:hlinkClick r:id="rId3" action="ppaction://hlinkfile"/>
          </p:cNvPr>
          <p:cNvSpPr/>
          <p:nvPr/>
        </p:nvSpPr>
        <p:spPr>
          <a:xfrm>
            <a:off x="6934200" y="5715000"/>
            <a:ext cx="1524000" cy="685800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Financial Study</a:t>
            </a:r>
            <a:endParaRPr lang="en-US" dirty="0"/>
          </a:p>
        </p:txBody>
      </p:sp>
      <p:pic>
        <p:nvPicPr>
          <p:cNvPr id="5" name="Picture 4" descr="35604_hanein_info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562600" y="228600"/>
            <a:ext cx="3200400" cy="120904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57200"/>
            <a:ext cx="7772400" cy="694394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 smtClean="0">
                <a:latin typeface="+mn-lt"/>
              </a:rPr>
              <a:t>Stores:</a:t>
            </a:r>
            <a:endParaRPr lang="en-US" dirty="0">
              <a:latin typeface="+mn-lt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1371600"/>
            <a:ext cx="7772400" cy="434340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 algn="l"/>
            <a:r>
              <a:rPr lang="en-US" dirty="0" smtClean="0"/>
              <a:t>The following table explain feasibility </a:t>
            </a:r>
            <a:r>
              <a:rPr lang="en-US" dirty="0" smtClean="0">
                <a:solidFill>
                  <a:srgbClr val="FF0000"/>
                </a:solidFill>
              </a:rPr>
              <a:t>study for stores.</a:t>
            </a:r>
            <a:endParaRPr lang="en-US" dirty="0">
              <a:solidFill>
                <a:srgbClr val="FF0000"/>
              </a:solidFill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838200" y="1981200"/>
          <a:ext cx="6096000" cy="3337560"/>
        </p:xfrm>
        <a:graphic>
          <a:graphicData uri="http://schemas.openxmlformats.org/drawingml/2006/table">
            <a:tbl>
              <a:tblPr firstRow="1" bandRow="1">
                <a:tableStyleId>{5A111915-BE36-4E01-A7E5-04B1672EAD32}</a:tableStyleId>
              </a:tblPr>
              <a:tblGrid>
                <a:gridCol w="3276600"/>
                <a:gridCol w="28194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+mn-lt"/>
                        </a:rPr>
                        <a:t>Topic</a:t>
                      </a:r>
                      <a:endParaRPr lang="en-US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+mn-lt"/>
                        </a:rPr>
                        <a:t>Number</a:t>
                      </a:r>
                      <a:endParaRPr lang="en-US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+mn-lt"/>
                        </a:rPr>
                        <a:t>Capacity</a:t>
                      </a:r>
                      <a:endParaRPr lang="en-US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+mn-lt"/>
                        </a:rPr>
                        <a:t>86 stores</a:t>
                      </a:r>
                      <a:endParaRPr lang="en-US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+mn-lt"/>
                        </a:rPr>
                        <a:t>Demand</a:t>
                      </a:r>
                      <a:endParaRPr lang="en-US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+mn-lt"/>
                        </a:rPr>
                        <a:t>15200 students</a:t>
                      </a:r>
                      <a:endParaRPr lang="en-US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+mn-lt"/>
                        </a:rPr>
                        <a:t>Unit price (Annual rent)</a:t>
                      </a:r>
                      <a:endParaRPr lang="en-US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+mn-lt"/>
                        </a:rPr>
                        <a:t>650 NIS/m</a:t>
                      </a:r>
                      <a:r>
                        <a:rPr lang="en-US" baseline="30000" dirty="0" smtClean="0">
                          <a:latin typeface="+mn-lt"/>
                        </a:rPr>
                        <a:t>2</a:t>
                      </a:r>
                      <a:endParaRPr lang="en-US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+mn-lt"/>
                        </a:rPr>
                        <a:t>Unit price (Vacancy)</a:t>
                      </a:r>
                      <a:endParaRPr lang="en-US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+mn-lt"/>
                        </a:rPr>
                        <a:t>4400 NIS/m</a:t>
                      </a:r>
                      <a:r>
                        <a:rPr lang="en-US" baseline="30000" dirty="0" smtClean="0">
                          <a:latin typeface="+mn-lt"/>
                        </a:rPr>
                        <a:t>2</a:t>
                      </a:r>
                      <a:endParaRPr lang="en-US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+mn-lt"/>
                        </a:rPr>
                        <a:t>Running cost (per month)</a:t>
                      </a:r>
                      <a:endParaRPr lang="en-US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+mn-lt"/>
                        </a:rPr>
                        <a:t>27,934 NIS/Month</a:t>
                      </a:r>
                      <a:endParaRPr lang="en-US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+mn-lt"/>
                        </a:rPr>
                        <a:t>Breakeven</a:t>
                      </a:r>
                      <a:r>
                        <a:rPr lang="en-US" baseline="0" dirty="0" smtClean="0">
                          <a:latin typeface="+mn-lt"/>
                        </a:rPr>
                        <a:t> Point (per month)</a:t>
                      </a:r>
                      <a:endParaRPr lang="en-US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+mn-lt"/>
                        </a:rPr>
                        <a:t>469 m</a:t>
                      </a:r>
                      <a:r>
                        <a:rPr lang="en-US" baseline="30000" dirty="0" smtClean="0">
                          <a:latin typeface="+mn-lt"/>
                        </a:rPr>
                        <a:t>2</a:t>
                      </a:r>
                      <a:r>
                        <a:rPr lang="en-US" baseline="0" dirty="0" smtClean="0">
                          <a:latin typeface="+mn-lt"/>
                        </a:rPr>
                        <a:t> /Month</a:t>
                      </a:r>
                      <a:endParaRPr lang="en-US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+mn-lt"/>
                        </a:rPr>
                        <a:t>Net Profit at least (per month)</a:t>
                      </a:r>
                      <a:endParaRPr lang="en-US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0" lang="ar-SA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154,011</a:t>
                      </a:r>
                      <a:r>
                        <a:rPr kumimoji="0" lang="en-US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dirty="0" smtClean="0">
                          <a:latin typeface="+mn-lt"/>
                        </a:rPr>
                        <a:t>NIS/Month</a:t>
                      </a:r>
                      <a:endParaRPr lang="en-US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+mn-lt"/>
                        </a:rPr>
                        <a:t>Net</a:t>
                      </a:r>
                      <a:r>
                        <a:rPr lang="en-US" baseline="0" dirty="0" smtClean="0">
                          <a:latin typeface="+mn-lt"/>
                        </a:rPr>
                        <a:t> profit from Vacancy</a:t>
                      </a:r>
                      <a:endParaRPr lang="en-US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0" lang="ar-SA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14,779,600 </a:t>
                      </a:r>
                      <a:r>
                        <a:rPr kumimoji="0" lang="en-US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NIS/all stores</a:t>
                      </a:r>
                      <a:endParaRPr lang="en-US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" y="381000"/>
            <a:ext cx="7772400" cy="762000"/>
          </a:xfrm>
        </p:spPr>
        <p:txBody>
          <a:bodyPr>
            <a:normAutofit fontScale="90000"/>
          </a:bodyPr>
          <a:lstStyle/>
          <a:p>
            <a:pPr algn="l" rtl="1"/>
            <a:r>
              <a:rPr lang="en-US" dirty="0" smtClean="0">
                <a:solidFill>
                  <a:srgbClr val="FFFFFF"/>
                </a:solidFill>
                <a:latin typeface="+mn-lt"/>
              </a:rPr>
              <a:t>General Description:</a:t>
            </a:r>
            <a:endParaRPr lang="en-US" dirty="0">
              <a:solidFill>
                <a:srgbClr val="FFFFFF"/>
              </a:solidFill>
              <a:latin typeface="+mn-lt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" y="1447800"/>
            <a:ext cx="8305800" cy="457200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t">
            <a:normAutofit fontScale="25000" lnSpcReduction="20000"/>
          </a:bodyPr>
          <a:lstStyle/>
          <a:p>
            <a:pPr algn="just">
              <a:lnSpc>
                <a:spcPct val="150000"/>
              </a:lnSpc>
              <a:buClr>
                <a:schemeClr val="tx2"/>
              </a:buClr>
              <a:buSzPct val="100000"/>
              <a:buBlip>
                <a:blip r:embed="rId2"/>
              </a:buBlip>
            </a:pPr>
            <a:r>
              <a:rPr lang="en-US" sz="8000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8000" dirty="0" smtClean="0">
                <a:solidFill>
                  <a:srgbClr val="FF0000"/>
                </a:solidFill>
              </a:rPr>
              <a:t>Our project</a:t>
            </a:r>
            <a:r>
              <a:rPr lang="en-US" sz="8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is about Multiple Function Mall. </a:t>
            </a:r>
          </a:p>
          <a:p>
            <a:pPr algn="just">
              <a:lnSpc>
                <a:spcPct val="150000"/>
              </a:lnSpc>
              <a:buClr>
                <a:schemeClr val="tx2"/>
              </a:buClr>
              <a:buSzPct val="100000"/>
              <a:buBlip>
                <a:blip r:embed="rId2"/>
              </a:buBlip>
            </a:pPr>
            <a:r>
              <a:rPr lang="en-US" sz="8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8000" dirty="0" smtClean="0">
                <a:solidFill>
                  <a:srgbClr val="FF0000"/>
                </a:solidFill>
              </a:rPr>
              <a:t>Mall name </a:t>
            </a:r>
            <a:r>
              <a:rPr lang="en-US" sz="8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is Global Mall Company.</a:t>
            </a:r>
          </a:p>
          <a:p>
            <a:pPr algn="just">
              <a:lnSpc>
                <a:spcPct val="150000"/>
              </a:lnSpc>
              <a:buClr>
                <a:schemeClr val="tx2"/>
              </a:buClr>
              <a:buSzPct val="100000"/>
              <a:buBlip>
                <a:blip r:embed="rId2"/>
              </a:buBlip>
            </a:pPr>
            <a:r>
              <a:rPr lang="en-US" sz="8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The location in front of new campus of An-Najah  National University.</a:t>
            </a:r>
          </a:p>
          <a:p>
            <a:pPr algn="just">
              <a:lnSpc>
                <a:spcPct val="150000"/>
              </a:lnSpc>
              <a:buClr>
                <a:schemeClr val="tx2"/>
              </a:buClr>
              <a:buSzPct val="100000"/>
              <a:buBlip>
                <a:blip r:embed="rId2"/>
              </a:buBlip>
            </a:pPr>
            <a:r>
              <a:rPr lang="en-US" sz="8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8000" dirty="0" smtClean="0">
                <a:solidFill>
                  <a:srgbClr val="FF0000"/>
                </a:solidFill>
              </a:rPr>
              <a:t>Area of land </a:t>
            </a:r>
            <a:r>
              <a:rPr lang="en-US" sz="8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where the mall </a:t>
            </a:r>
            <a:r>
              <a:rPr lang="en-US" sz="8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to be established </a:t>
            </a:r>
            <a:r>
              <a:rPr lang="en-US" sz="8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is 4108 m</a:t>
            </a:r>
            <a:r>
              <a:rPr lang="en-US" sz="8000" baseline="30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2</a:t>
            </a:r>
            <a:r>
              <a:rPr lang="en-US" sz="8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.</a:t>
            </a:r>
          </a:p>
          <a:p>
            <a:pPr algn="just">
              <a:lnSpc>
                <a:spcPct val="150000"/>
              </a:lnSpc>
              <a:buClr>
                <a:schemeClr val="tx2"/>
              </a:buClr>
              <a:buSzPct val="100000"/>
              <a:buBlip>
                <a:blip r:embed="rId2"/>
              </a:buBlip>
            </a:pPr>
            <a:r>
              <a:rPr lang="en-US" sz="8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8000" dirty="0" smtClean="0">
                <a:solidFill>
                  <a:srgbClr val="FF0000"/>
                </a:solidFill>
              </a:rPr>
              <a:t>Area of building of mall </a:t>
            </a:r>
            <a:r>
              <a:rPr lang="en-US" sz="8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is 920 m</a:t>
            </a:r>
            <a:r>
              <a:rPr lang="en-US" sz="8000" baseline="30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2</a:t>
            </a:r>
            <a:r>
              <a:rPr lang="en-US" sz="8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for the floor level and then it become 1200 m</a:t>
            </a:r>
            <a:r>
              <a:rPr lang="en-US" sz="8000" baseline="30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2</a:t>
            </a:r>
            <a:r>
              <a:rPr lang="en-US" sz="8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for the other level.</a:t>
            </a:r>
          </a:p>
          <a:p>
            <a:pPr algn="just">
              <a:lnSpc>
                <a:spcPct val="150000"/>
              </a:lnSpc>
              <a:buClr>
                <a:schemeClr val="tx2"/>
              </a:buClr>
              <a:buSzPct val="100000"/>
              <a:buBlip>
                <a:blip r:embed="rId2"/>
              </a:buBlip>
            </a:pPr>
            <a:r>
              <a:rPr lang="en-US" sz="8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8000" dirty="0" smtClean="0">
                <a:solidFill>
                  <a:srgbClr val="FF0000"/>
                </a:solidFill>
              </a:rPr>
              <a:t>The land is surrounded </a:t>
            </a:r>
            <a:r>
              <a:rPr lang="en-US" sz="8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by four street (Rafidia street, Makhfeya street, Etesalat street, Creatable  street).</a:t>
            </a:r>
          </a:p>
          <a:p>
            <a:pPr algn="just">
              <a:lnSpc>
                <a:spcPct val="150000"/>
              </a:lnSpc>
              <a:buClr>
                <a:schemeClr val="tx2"/>
              </a:buClr>
              <a:buSzPct val="100000"/>
              <a:buBlip>
                <a:blip r:embed="rId2"/>
              </a:buBlip>
            </a:pPr>
            <a:endParaRPr lang="en-US" sz="80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just">
              <a:lnSpc>
                <a:spcPct val="150000"/>
              </a:lnSpc>
              <a:buClr>
                <a:schemeClr val="tx2"/>
              </a:buClr>
              <a:buSzPct val="100000"/>
            </a:pPr>
            <a:r>
              <a:rPr lang="en-US" sz="8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Look to the following shape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:</a:t>
            </a:r>
          </a:p>
          <a:p>
            <a:pPr algn="just">
              <a:lnSpc>
                <a:spcPct val="150000"/>
              </a:lnSpc>
              <a:buClr>
                <a:schemeClr val="tx2"/>
              </a:buClr>
              <a:buSzPct val="100000"/>
            </a:pPr>
            <a:endParaRPr lang="en-US" sz="24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just">
              <a:lnSpc>
                <a:spcPct val="150000"/>
              </a:lnSpc>
            </a:pP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endParaRPr lang="en-US" sz="2400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4" name="Picture 3" descr="853cffb42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867400" y="533400"/>
            <a:ext cx="2762250" cy="16002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228600"/>
            <a:ext cx="7772400" cy="1295400"/>
          </a:xfrm>
        </p:spPr>
        <p:txBody>
          <a:bodyPr>
            <a:normAutofit fontScale="90000"/>
          </a:bodyPr>
          <a:lstStyle/>
          <a:p>
            <a:pPr algn="l"/>
            <a:r>
              <a:rPr lang="en-US" sz="4800" dirty="0" smtClean="0">
                <a:latin typeface="+mn-lt"/>
              </a:rPr>
              <a:t>Library, Students Service and Net Café:</a:t>
            </a:r>
            <a:endParaRPr lang="en-US" dirty="0">
              <a:latin typeface="+mn-lt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22376" y="1524000"/>
            <a:ext cx="7772400" cy="419100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 algn="l"/>
            <a:r>
              <a:rPr lang="en-US" dirty="0" smtClean="0"/>
              <a:t>The following table explain </a:t>
            </a:r>
            <a:r>
              <a:rPr lang="en-US" dirty="0" smtClean="0">
                <a:solidFill>
                  <a:srgbClr val="FF0000"/>
                </a:solidFill>
              </a:rPr>
              <a:t>feasibility study for Library, Students Service and Net Café.</a:t>
            </a:r>
          </a:p>
          <a:p>
            <a:pPr algn="l"/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143000" y="2209800"/>
          <a:ext cx="6477000" cy="2966720"/>
        </p:xfrm>
        <a:graphic>
          <a:graphicData uri="http://schemas.openxmlformats.org/drawingml/2006/table">
            <a:tbl>
              <a:tblPr firstRow="1" bandRow="1">
                <a:tableStyleId>{5A111915-BE36-4E01-A7E5-04B1672EAD32}</a:tableStyleId>
              </a:tblPr>
              <a:tblGrid>
                <a:gridCol w="3276600"/>
                <a:gridCol w="32004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Topic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Number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Capacity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204 customers</a:t>
                      </a:r>
                      <a:r>
                        <a:rPr lang="en-US" baseline="0" dirty="0" smtClean="0"/>
                        <a:t> 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latin typeface="+mn-lt"/>
                        </a:rPr>
                        <a:t>Demand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smtClean="0"/>
                        <a:t>at least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18080 students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Market Share at least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6040 students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Unit price 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0.1-100 NIS/good (as goods)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Running cost (per month)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50,915 NIS/Month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Breakeven</a:t>
                      </a:r>
                      <a:r>
                        <a:rPr lang="en-US" baseline="0" dirty="0" smtClean="0"/>
                        <a:t> Point (per month)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0" lang="ar-SA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6,182</a:t>
                      </a:r>
                      <a:r>
                        <a:rPr kumimoji="0" lang="en-US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Customer/Month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Net Profit (per month)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0" lang="ar-SA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143,005</a:t>
                      </a:r>
                      <a:r>
                        <a:rPr kumimoji="0" lang="en-US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dirty="0" smtClean="0"/>
                        <a:t>NIS/Month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57200"/>
            <a:ext cx="7772400" cy="694394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 smtClean="0">
                <a:latin typeface="+mn-lt"/>
              </a:rPr>
              <a:t>Restaurant:</a:t>
            </a:r>
            <a:endParaRPr lang="en-US" dirty="0">
              <a:latin typeface="+mn-lt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1371600"/>
            <a:ext cx="7772400" cy="480060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 algn="l"/>
            <a:r>
              <a:rPr lang="en-US" dirty="0" smtClean="0"/>
              <a:t>The following table explain </a:t>
            </a:r>
            <a:r>
              <a:rPr lang="en-US" dirty="0" smtClean="0">
                <a:solidFill>
                  <a:srgbClr val="FF0000"/>
                </a:solidFill>
              </a:rPr>
              <a:t>feasibility study for Restaurant.</a:t>
            </a:r>
            <a:endParaRPr lang="en-US" dirty="0">
              <a:solidFill>
                <a:srgbClr val="FF0000"/>
              </a:solidFill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838200" y="1981200"/>
          <a:ext cx="6096000" cy="3708400"/>
        </p:xfrm>
        <a:graphic>
          <a:graphicData uri="http://schemas.openxmlformats.org/drawingml/2006/table">
            <a:tbl>
              <a:tblPr firstRow="1" bandRow="1">
                <a:tableStyleId>{5A111915-BE36-4E01-A7E5-04B1672EAD32}</a:tableStyleId>
              </a:tblPr>
              <a:tblGrid>
                <a:gridCol w="3429000"/>
                <a:gridCol w="26670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Topic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Number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Capacity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1120 customers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latin typeface="+mn-lt"/>
                        </a:rPr>
                        <a:t>Demand</a:t>
                      </a:r>
                      <a:r>
                        <a:rPr lang="en-US" dirty="0" smtClean="0"/>
                        <a:t>  </a:t>
                      </a:r>
                      <a:r>
                        <a:rPr lang="en-US" dirty="0" smtClean="0"/>
                        <a:t>(Midday)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8291 students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latin typeface="+mn-lt"/>
                        </a:rPr>
                        <a:t>Demand</a:t>
                      </a:r>
                      <a:r>
                        <a:rPr lang="en-US" dirty="0" smtClean="0"/>
                        <a:t>  </a:t>
                      </a:r>
                      <a:r>
                        <a:rPr lang="en-US" dirty="0" smtClean="0"/>
                        <a:t>(Evening)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1245 students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Market Share at least (</a:t>
                      </a:r>
                      <a:r>
                        <a:rPr kumimoji="0" lang="en-US" i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Midday)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1660 students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Market Share at least (</a:t>
                      </a:r>
                      <a:r>
                        <a:rPr kumimoji="0" lang="en-US" i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Evening)</a:t>
                      </a:r>
                      <a:endParaRPr lang="en-US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870 students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Unit price 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7-15 NIS/Meal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Running cost (per month)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61,858</a:t>
                      </a:r>
                      <a:r>
                        <a:rPr lang="en-US" baseline="0" dirty="0" smtClean="0"/>
                        <a:t> NIS/Month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Breakeven</a:t>
                      </a:r>
                      <a:r>
                        <a:rPr lang="en-US" baseline="0" dirty="0" smtClean="0"/>
                        <a:t> Point (per month)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0" lang="ar-SA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3,904</a:t>
                      </a:r>
                      <a:r>
                        <a:rPr kumimoji="0" lang="en-US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Customer/Month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Net Profit (per month)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0" lang="ar-SA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208,542</a:t>
                      </a:r>
                      <a:r>
                        <a:rPr kumimoji="0" lang="en-US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dirty="0" smtClean="0"/>
                        <a:t>NIS/Month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57200"/>
            <a:ext cx="7772400" cy="694394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 smtClean="0">
                <a:latin typeface="+mn-lt"/>
              </a:rPr>
              <a:t>Gym:</a:t>
            </a:r>
            <a:endParaRPr lang="en-US" dirty="0">
              <a:latin typeface="+mn-lt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1371600"/>
            <a:ext cx="7772400" cy="434340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 algn="l"/>
            <a:r>
              <a:rPr lang="en-US" dirty="0" smtClean="0"/>
              <a:t>The following table explain </a:t>
            </a:r>
            <a:r>
              <a:rPr lang="en-US" dirty="0" smtClean="0">
                <a:solidFill>
                  <a:srgbClr val="FF0000"/>
                </a:solidFill>
              </a:rPr>
              <a:t>feasibility study for Gym.</a:t>
            </a:r>
            <a:endParaRPr lang="en-US" dirty="0">
              <a:solidFill>
                <a:srgbClr val="FF0000"/>
              </a:solidFill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838200" y="1981200"/>
          <a:ext cx="6096000" cy="2966720"/>
        </p:xfrm>
        <a:graphic>
          <a:graphicData uri="http://schemas.openxmlformats.org/drawingml/2006/table">
            <a:tbl>
              <a:tblPr firstRow="1" bandRow="1">
                <a:tableStyleId>{5A111915-BE36-4E01-A7E5-04B1672EAD32}</a:tableStyleId>
              </a:tblPr>
              <a:tblGrid>
                <a:gridCol w="3276600"/>
                <a:gridCol w="28194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Topic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Number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Capacity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310 customers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+mn-lt"/>
                        </a:rPr>
                        <a:t>Demand</a:t>
                      </a:r>
                      <a:endParaRPr lang="en-US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1140 students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Market Share at least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612 students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Unit price 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5 NIS/training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Running cost (per month)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20,913 NIS/Month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Breakeven</a:t>
                      </a:r>
                      <a:r>
                        <a:rPr lang="en-US" baseline="0" dirty="0" smtClean="0"/>
                        <a:t> Point (per month)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0" lang="ar-SA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5,333</a:t>
                      </a:r>
                      <a:r>
                        <a:rPr kumimoji="0" lang="en-US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Customer/Month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Net Profit (per month) at least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0" lang="en-US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  <a:r>
                        <a:rPr kumimoji="0" lang="ar-SA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3,777</a:t>
                      </a:r>
                      <a:r>
                        <a:rPr kumimoji="0" lang="en-US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dirty="0" smtClean="0"/>
                        <a:t>NIS/Month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57200"/>
            <a:ext cx="7772400" cy="694394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 smtClean="0">
                <a:latin typeface="+mn-lt"/>
              </a:rPr>
              <a:t>Student’s House:</a:t>
            </a:r>
            <a:endParaRPr lang="en-US" dirty="0">
              <a:latin typeface="+mn-lt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1371600"/>
            <a:ext cx="7772400" cy="434340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 algn="l"/>
            <a:r>
              <a:rPr lang="en-US" dirty="0" smtClean="0"/>
              <a:t>The following table explain </a:t>
            </a:r>
            <a:r>
              <a:rPr lang="en-US" dirty="0" smtClean="0">
                <a:solidFill>
                  <a:srgbClr val="FF0000"/>
                </a:solidFill>
              </a:rPr>
              <a:t>feasibility study for Student’s House.</a:t>
            </a:r>
            <a:endParaRPr lang="en-US" dirty="0">
              <a:solidFill>
                <a:srgbClr val="FF0000"/>
              </a:solidFill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838200" y="1981200"/>
          <a:ext cx="6096000" cy="2966720"/>
        </p:xfrm>
        <a:graphic>
          <a:graphicData uri="http://schemas.openxmlformats.org/drawingml/2006/table">
            <a:tbl>
              <a:tblPr firstRow="1" bandRow="1">
                <a:tableStyleId>{5A111915-BE36-4E01-A7E5-04B1672EAD32}</a:tableStyleId>
              </a:tblPr>
              <a:tblGrid>
                <a:gridCol w="3276600"/>
                <a:gridCol w="28194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Topic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Number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Capacity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638 customers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+mn-lt"/>
                        </a:rPr>
                        <a:t>Demand</a:t>
                      </a:r>
                      <a:endParaRPr lang="en-US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3000 students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Market Share at least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2000 students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Unit price 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250 NIS/student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Running cost (per month)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58,064 NIS/Month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Breakeven</a:t>
                      </a:r>
                      <a:r>
                        <a:rPr lang="en-US" baseline="0" dirty="0" smtClean="0"/>
                        <a:t> Point (per month)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289 Customer/Month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Net Profit (per month) at least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0" lang="ar-SA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69,536</a:t>
                      </a:r>
                      <a:r>
                        <a:rPr kumimoji="0" lang="en-US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dirty="0" smtClean="0"/>
                        <a:t>NIS/Month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57200"/>
            <a:ext cx="7772400" cy="694394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 smtClean="0">
                <a:latin typeface="+mn-lt"/>
              </a:rPr>
              <a:t>Café Shop:</a:t>
            </a:r>
            <a:endParaRPr lang="en-US" dirty="0">
              <a:latin typeface="+mn-lt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1371600"/>
            <a:ext cx="7772400" cy="434340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 algn="l"/>
            <a:r>
              <a:rPr lang="en-US" dirty="0" smtClean="0"/>
              <a:t>The following table explain </a:t>
            </a:r>
            <a:r>
              <a:rPr lang="en-US" dirty="0" smtClean="0">
                <a:solidFill>
                  <a:srgbClr val="FF0000"/>
                </a:solidFill>
              </a:rPr>
              <a:t>feasibility study for Café Shop.</a:t>
            </a:r>
            <a:endParaRPr lang="en-US" dirty="0">
              <a:solidFill>
                <a:srgbClr val="FF0000"/>
              </a:solidFill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838200" y="1981200"/>
          <a:ext cx="6629400" cy="2966720"/>
        </p:xfrm>
        <a:graphic>
          <a:graphicData uri="http://schemas.openxmlformats.org/drawingml/2006/table">
            <a:tbl>
              <a:tblPr firstRow="1" bandRow="1">
                <a:tableStyleId>{5A111915-BE36-4E01-A7E5-04B1672EAD32}</a:tableStyleId>
              </a:tblPr>
              <a:tblGrid>
                <a:gridCol w="3276600"/>
                <a:gridCol w="33528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Topic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Number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Capacity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688 customers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+mn-lt"/>
                        </a:rPr>
                        <a:t>Demand</a:t>
                      </a:r>
                      <a:endParaRPr lang="en-US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2010 students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Market share at least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1407 students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Unit price 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2-15 NIS/service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Running cost (per month)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0" lang="en-US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27,300 NIS/Month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Breakeven</a:t>
                      </a:r>
                      <a:r>
                        <a:rPr lang="en-US" baseline="0" dirty="0" smtClean="0"/>
                        <a:t> Point (per month)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0" lang="ar-SA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3,650</a:t>
                      </a:r>
                      <a:r>
                        <a:rPr kumimoji="0" lang="en-US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Customer/Month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Net Profit (per month) at least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0" lang="ar-SA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12,095</a:t>
                      </a:r>
                      <a:r>
                        <a:rPr kumimoji="0" lang="en-US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NIS/Month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57200"/>
            <a:ext cx="7772400" cy="694394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 smtClean="0">
                <a:latin typeface="+mn-lt"/>
              </a:rPr>
              <a:t>All Services (Mall):</a:t>
            </a:r>
            <a:endParaRPr lang="en-US" dirty="0">
              <a:latin typeface="+mn-lt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1371600"/>
            <a:ext cx="7772400" cy="510540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 algn="l"/>
            <a:r>
              <a:rPr lang="en-US" dirty="0" smtClean="0"/>
              <a:t>The following table explain </a:t>
            </a:r>
            <a:r>
              <a:rPr lang="en-US" dirty="0" smtClean="0">
                <a:solidFill>
                  <a:srgbClr val="FF0000"/>
                </a:solidFill>
              </a:rPr>
              <a:t>feasibility study for Mall</a:t>
            </a:r>
            <a:r>
              <a:rPr lang="en-US" dirty="0" smtClean="0"/>
              <a:t>.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762000" y="1981200"/>
          <a:ext cx="7467600" cy="4348480"/>
        </p:xfrm>
        <a:graphic>
          <a:graphicData uri="http://schemas.openxmlformats.org/drawingml/2006/table">
            <a:tbl>
              <a:tblPr firstRow="1" bandRow="1">
                <a:tableStyleId>{5A111915-BE36-4E01-A7E5-04B1672EAD32}</a:tableStyleId>
              </a:tblPr>
              <a:tblGrid>
                <a:gridCol w="3276600"/>
                <a:gridCol w="41910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Topic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Number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Capacity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+mn-lt"/>
                        </a:rPr>
                        <a:t>3046 customers</a:t>
                      </a:r>
                      <a:endParaRPr lang="en-US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+mn-lt"/>
                        </a:rPr>
                        <a:t>Demand</a:t>
                      </a:r>
                      <a:endParaRPr lang="en-US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+mn-lt"/>
                        </a:rPr>
                        <a:t>48,966 </a:t>
                      </a:r>
                      <a:r>
                        <a:rPr kumimoji="0" lang="en-US" i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Frequenting </a:t>
                      </a:r>
                      <a:r>
                        <a:rPr lang="en-US" dirty="0" smtClean="0">
                          <a:latin typeface="+mn-lt"/>
                        </a:rPr>
                        <a:t>students </a:t>
                      </a:r>
                      <a:endParaRPr lang="en-US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Market share at least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+mn-lt"/>
                        </a:rPr>
                        <a:t>12,675 Frequenting students</a:t>
                      </a:r>
                      <a:endParaRPr lang="en-US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Establishment cost 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0" lang="ar-SA" sz="18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55,524,927</a:t>
                      </a:r>
                      <a:r>
                        <a:rPr kumimoji="0" lang="en-US" sz="18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NIS</a:t>
                      </a:r>
                      <a:endParaRPr lang="en-US" b="0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Running cost (per month)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0" lang="en-US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246,984 NIS/Month</a:t>
                      </a:r>
                      <a:endParaRPr lang="en-US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Breakeven</a:t>
                      </a:r>
                      <a:r>
                        <a:rPr lang="en-US" baseline="0" dirty="0" smtClean="0"/>
                        <a:t> Point (per month)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0" lang="en-US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19,367 Customer/Month</a:t>
                      </a:r>
                      <a:endParaRPr lang="en-US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Net Profit (per month) at least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0" lang="ar-SA" sz="18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583,412</a:t>
                      </a:r>
                      <a:r>
                        <a:rPr kumimoji="0" lang="en-US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NIS/Month</a:t>
                      </a:r>
                      <a:endParaRPr lang="en-US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Net Profit (first year)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+mn-lt"/>
                          <a:cs typeface="+mn-cs"/>
                        </a:rPr>
                        <a:t>583,412*12+14,779,600=</a:t>
                      </a:r>
                      <a:r>
                        <a:rPr kumimoji="0" lang="ar-SA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21,780,544 </a:t>
                      </a:r>
                      <a:r>
                        <a:rPr kumimoji="0" lang="en-US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NIS</a:t>
                      </a:r>
                      <a:endParaRPr lang="en-US" sz="1800" dirty="0">
                        <a:latin typeface="+mn-lt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Payback period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0" lang="ar-SA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  <a:r>
                        <a:rPr kumimoji="0" lang="en-US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r>
                        <a:rPr kumimoji="0" lang="ar-SA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82</a:t>
                      </a:r>
                      <a:r>
                        <a:rPr lang="en-US" sz="1800" dirty="0" smtClean="0">
                          <a:latin typeface="+mn-lt"/>
                          <a:cs typeface="+mn-cs"/>
                        </a:rPr>
                        <a:t> years</a:t>
                      </a:r>
                      <a:endParaRPr lang="en-US" sz="1800" dirty="0">
                        <a:latin typeface="+mn-lt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Payback period at 75%</a:t>
                      </a:r>
                      <a:r>
                        <a:rPr lang="en-US" baseline="0" dirty="0" smtClean="0"/>
                        <a:t> Net profit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+mn-lt"/>
                          <a:cs typeface="+mn-cs"/>
                        </a:rPr>
                        <a:t>8.47 years</a:t>
                      </a:r>
                      <a:endParaRPr lang="en-US" sz="1800" dirty="0">
                        <a:latin typeface="+mn-lt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533400"/>
            <a:ext cx="7772400" cy="770594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 smtClean="0"/>
              <a:t>Safety Plan: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22376" y="1752600"/>
            <a:ext cx="7772400" cy="3962400"/>
          </a:xfrm>
          <a:ln>
            <a:solidFill>
              <a:schemeClr val="tx1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 algn="just">
              <a:lnSpc>
                <a:spcPct val="150000"/>
              </a:lnSpc>
              <a:buSzPct val="100000"/>
              <a:buBlip>
                <a:blip r:embed="rId2"/>
              </a:buBlip>
            </a:pPr>
            <a:r>
              <a:rPr lang="en-US" dirty="0" smtClean="0"/>
              <a:t> In this chapter hazards, prevention of hazards and treatment of hazards were determined.</a:t>
            </a:r>
          </a:p>
          <a:p>
            <a:pPr algn="just">
              <a:lnSpc>
                <a:spcPct val="150000"/>
              </a:lnSpc>
              <a:buSzPct val="100000"/>
              <a:buBlip>
                <a:blip r:embed="rId2"/>
              </a:buBlip>
            </a:pPr>
            <a:r>
              <a:rPr lang="en-US" dirty="0" smtClean="0"/>
              <a:t> </a:t>
            </a:r>
            <a:r>
              <a:rPr lang="en-US" dirty="0" smtClean="0">
                <a:solidFill>
                  <a:srgbClr val="FF0000"/>
                </a:solidFill>
              </a:rPr>
              <a:t>Hazards</a:t>
            </a:r>
            <a:r>
              <a:rPr lang="en-US" dirty="0" smtClean="0"/>
              <a:t> was as fires, explosion, electricity shocks, cutout of electric current and water and other hazards.</a:t>
            </a:r>
          </a:p>
          <a:p>
            <a:pPr algn="just">
              <a:lnSpc>
                <a:spcPct val="150000"/>
              </a:lnSpc>
              <a:buSzPct val="100000"/>
              <a:buBlip>
                <a:blip r:embed="rId2"/>
              </a:buBlip>
            </a:pPr>
            <a:r>
              <a:rPr lang="en-US" dirty="0" smtClean="0"/>
              <a:t> </a:t>
            </a:r>
            <a:r>
              <a:rPr lang="en-US" dirty="0" smtClean="0">
                <a:solidFill>
                  <a:srgbClr val="FF0000"/>
                </a:solidFill>
              </a:rPr>
              <a:t>Prevention of hazards </a:t>
            </a:r>
            <a:r>
              <a:rPr lang="en-US" dirty="0" smtClean="0"/>
              <a:t>was according the type of hazard.</a:t>
            </a:r>
          </a:p>
          <a:p>
            <a:pPr algn="just">
              <a:lnSpc>
                <a:spcPct val="150000"/>
              </a:lnSpc>
              <a:buSzPct val="100000"/>
              <a:buBlip>
                <a:blip r:embed="rId2"/>
              </a:buBlip>
            </a:pPr>
            <a:r>
              <a:rPr lang="en-US" dirty="0" smtClean="0"/>
              <a:t> </a:t>
            </a:r>
            <a:r>
              <a:rPr lang="en-US" dirty="0" smtClean="0">
                <a:solidFill>
                  <a:srgbClr val="FF0000"/>
                </a:solidFill>
              </a:rPr>
              <a:t>Treatment of hazards </a:t>
            </a:r>
            <a:r>
              <a:rPr lang="en-US" dirty="0" smtClean="0"/>
              <a:t>was according to type of hazards.</a:t>
            </a:r>
          </a:p>
          <a:p>
            <a:pPr algn="just">
              <a:lnSpc>
                <a:spcPct val="150000"/>
              </a:lnSpc>
              <a:buSzPct val="100000"/>
            </a:pPr>
            <a:endParaRPr lang="en-US" dirty="0" smtClean="0"/>
          </a:p>
          <a:p>
            <a:pPr algn="just">
              <a:lnSpc>
                <a:spcPct val="150000"/>
              </a:lnSpc>
              <a:buSzPct val="100000"/>
            </a:pPr>
            <a:r>
              <a:rPr lang="ar-SA" dirty="0" smtClean="0">
                <a:solidFill>
                  <a:schemeClr val="tx1"/>
                </a:solidFill>
              </a:rPr>
              <a:t>الخطر.</a:t>
            </a:r>
            <a:r>
              <a:rPr lang="en-US" dirty="0" err="1" smtClean="0">
                <a:solidFill>
                  <a:schemeClr val="tx1"/>
                </a:solidFill>
              </a:rPr>
              <a:t>docx</a:t>
            </a:r>
            <a:endParaRPr lang="en-US" dirty="0" smtClean="0">
              <a:solidFill>
                <a:schemeClr val="tx1"/>
              </a:solidFill>
            </a:endParaRPr>
          </a:p>
        </p:txBody>
      </p:sp>
      <p:sp>
        <p:nvSpPr>
          <p:cNvPr id="4" name="Rectangle 3">
            <a:hlinkClick r:id="rId3" action="ppaction://hlinkfile"/>
          </p:cNvPr>
          <p:cNvSpPr/>
          <p:nvPr/>
        </p:nvSpPr>
        <p:spPr>
          <a:xfrm>
            <a:off x="838200" y="5029200"/>
            <a:ext cx="1295400" cy="533400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Safety Plan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E:\مواد الجامعة\مشروع التخرج\النهائي للمشروع\Untitled-1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43200" y="1600200"/>
            <a:ext cx="622935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itle 12"/>
          <p:cNvSpPr>
            <a:spLocks noGrp="1"/>
          </p:cNvSpPr>
          <p:nvPr>
            <p:ph type="ctrTitle"/>
          </p:nvPr>
        </p:nvSpPr>
        <p:spPr>
          <a:xfrm>
            <a:off x="228600" y="2667000"/>
            <a:ext cx="2590800" cy="2133600"/>
          </a:xfrm>
        </p:spPr>
        <p:txBody>
          <a:bodyPr anchor="t">
            <a:normAutofit/>
          </a:bodyPr>
          <a:lstStyle/>
          <a:p>
            <a:pPr algn="l"/>
            <a:r>
              <a:rPr lang="en-US" sz="2400" dirty="0" smtClean="0">
                <a:latin typeface="+mn-lt"/>
              </a:rPr>
              <a:t/>
            </a:r>
            <a:br>
              <a:rPr lang="en-US" sz="2400" dirty="0" smtClean="0">
                <a:latin typeface="+mn-lt"/>
              </a:rPr>
            </a:b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+mn-lt"/>
                <a:ea typeface="+mn-ea"/>
                <a:cs typeface="+mn-cs"/>
              </a:rPr>
              <a:t>Explain the sketch of the land where mall is created.   </a:t>
            </a:r>
          </a:p>
        </p:txBody>
      </p:sp>
      <p:graphicFrame>
        <p:nvGraphicFramePr>
          <p:cNvPr id="10" name="Diagram 9"/>
          <p:cNvGraphicFramePr/>
          <p:nvPr/>
        </p:nvGraphicFramePr>
        <p:xfrm>
          <a:off x="381000" y="1676400"/>
          <a:ext cx="1828800" cy="1422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533400"/>
            <a:ext cx="7772400" cy="846794"/>
          </a:xfrm>
        </p:spPr>
        <p:txBody>
          <a:bodyPr/>
          <a:lstStyle/>
          <a:p>
            <a:pPr algn="l"/>
            <a:r>
              <a:rPr lang="en-US" dirty="0" smtClean="0">
                <a:latin typeface="+mn-lt"/>
              </a:rPr>
              <a:t>Mall’s Services:</a:t>
            </a:r>
            <a:endParaRPr lang="en-US" dirty="0">
              <a:latin typeface="+mn-lt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22376" y="1524000"/>
            <a:ext cx="7772400" cy="457200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 algn="l">
              <a:buSzPct val="100000"/>
              <a:buBlip>
                <a:blip r:embed="rId2"/>
              </a:buBlip>
            </a:pPr>
            <a:r>
              <a:rPr lang="en-US" dirty="0" smtClean="0"/>
              <a:t> </a:t>
            </a:r>
            <a:r>
              <a:rPr lang="en-US" dirty="0" smtClean="0">
                <a:solidFill>
                  <a:srgbClr val="FF0000"/>
                </a:solidFill>
              </a:rPr>
              <a:t>Mall market  </a:t>
            </a:r>
            <a:r>
              <a:rPr lang="en-US" dirty="0" smtClean="0"/>
              <a:t>is students of An-Najah university </a:t>
            </a:r>
          </a:p>
          <a:p>
            <a:pPr algn="l">
              <a:buSzPct val="100000"/>
            </a:pPr>
            <a:r>
              <a:rPr lang="en-US" dirty="0" smtClean="0"/>
              <a:t>(20,000 students).</a:t>
            </a:r>
          </a:p>
          <a:p>
            <a:pPr algn="l">
              <a:buSzPct val="100000"/>
              <a:buBlip>
                <a:blip r:embed="rId2"/>
              </a:buBlip>
            </a:pPr>
            <a:r>
              <a:rPr lang="en-US" dirty="0" smtClean="0"/>
              <a:t> </a:t>
            </a:r>
            <a:r>
              <a:rPr lang="en-US" dirty="0" smtClean="0">
                <a:solidFill>
                  <a:srgbClr val="FF0000"/>
                </a:solidFill>
              </a:rPr>
              <a:t>The services which mall submit are</a:t>
            </a:r>
            <a:r>
              <a:rPr lang="en-US" dirty="0" smtClean="0"/>
              <a:t>: </a:t>
            </a:r>
          </a:p>
          <a:p>
            <a:pPr marL="914400" lvl="1" indent="-457200" algn="l">
              <a:buFont typeface="+mj-lt"/>
              <a:buAutoNum type="arabicPeriod"/>
            </a:pPr>
            <a:r>
              <a:rPr lang="en-US" sz="2000" dirty="0" smtClean="0"/>
              <a:t>Stores (All area is 5720 m</a:t>
            </a:r>
            <a:r>
              <a:rPr lang="en-US" sz="2000" baseline="30000" dirty="0" smtClean="0"/>
              <a:t>2 </a:t>
            </a:r>
            <a:r>
              <a:rPr lang="en-US" sz="2000" dirty="0" smtClean="0"/>
              <a:t> ).</a:t>
            </a:r>
          </a:p>
          <a:p>
            <a:pPr marL="914400" lvl="1" indent="-457200" algn="l">
              <a:buFont typeface="+mj-lt"/>
              <a:buAutoNum type="arabicPeriod"/>
            </a:pPr>
            <a:r>
              <a:rPr lang="en-US" sz="2000" dirty="0" smtClean="0"/>
              <a:t>Library, Students Service and Net Café (It’s area is 1200 m</a:t>
            </a:r>
            <a:r>
              <a:rPr lang="en-US" sz="2000" baseline="30000" dirty="0" smtClean="0"/>
              <a:t>2</a:t>
            </a:r>
            <a:r>
              <a:rPr lang="en-US" sz="2000" dirty="0" smtClean="0"/>
              <a:t> ).</a:t>
            </a:r>
          </a:p>
          <a:p>
            <a:pPr marL="914400" lvl="1" indent="-457200" algn="l">
              <a:buFont typeface="+mj-lt"/>
              <a:buAutoNum type="arabicPeriod"/>
            </a:pPr>
            <a:r>
              <a:rPr lang="en-US" sz="2000" dirty="0" smtClean="0"/>
              <a:t>Restaurant (It’s area is 1200 m</a:t>
            </a:r>
            <a:r>
              <a:rPr lang="en-US" sz="2000" baseline="30000" dirty="0" smtClean="0"/>
              <a:t>2</a:t>
            </a:r>
            <a:r>
              <a:rPr lang="en-US" sz="2000" dirty="0" smtClean="0"/>
              <a:t> ).</a:t>
            </a:r>
          </a:p>
          <a:p>
            <a:pPr marL="914400" lvl="1" indent="-457200" algn="l">
              <a:buFont typeface="+mj-lt"/>
              <a:buAutoNum type="arabicPeriod"/>
            </a:pPr>
            <a:r>
              <a:rPr lang="en-US" sz="2000" dirty="0" smtClean="0"/>
              <a:t>Gym (It’s area 1200 m</a:t>
            </a:r>
            <a:r>
              <a:rPr lang="en-US" sz="2000" baseline="30000" dirty="0" smtClean="0"/>
              <a:t>2 </a:t>
            </a:r>
            <a:r>
              <a:rPr lang="en-US" sz="2000" dirty="0" smtClean="0"/>
              <a:t> ).</a:t>
            </a:r>
          </a:p>
          <a:p>
            <a:pPr marL="914400" lvl="1" indent="-457200" algn="l">
              <a:buFont typeface="+mj-lt"/>
              <a:buAutoNum type="arabicPeriod"/>
            </a:pPr>
            <a:r>
              <a:rPr lang="en-US" sz="2000" dirty="0" smtClean="0"/>
              <a:t>Students House ( It’s area 13200 m</a:t>
            </a:r>
            <a:r>
              <a:rPr lang="en-US" sz="2000" baseline="30000" dirty="0" smtClean="0"/>
              <a:t>2 </a:t>
            </a:r>
            <a:r>
              <a:rPr lang="en-US" sz="2000" dirty="0" smtClean="0"/>
              <a:t> ).</a:t>
            </a:r>
          </a:p>
          <a:p>
            <a:pPr marL="914400" lvl="1" indent="-457200" algn="l">
              <a:buFont typeface="+mj-lt"/>
              <a:buAutoNum type="arabicPeriod"/>
            </a:pPr>
            <a:r>
              <a:rPr lang="en-US" sz="2000" dirty="0" smtClean="0"/>
              <a:t>Café Shop (It’s area 1000 m</a:t>
            </a:r>
            <a:r>
              <a:rPr lang="en-US" sz="2000" baseline="30000" dirty="0" smtClean="0"/>
              <a:t>2 </a:t>
            </a:r>
            <a:r>
              <a:rPr lang="en-US" sz="2000" dirty="0" smtClean="0"/>
              <a:t> ).</a:t>
            </a:r>
          </a:p>
          <a:p>
            <a:pPr marL="914400" lvl="1" indent="-457200" algn="l"/>
            <a:endParaRPr lang="en-US" sz="2000" dirty="0" smtClean="0"/>
          </a:p>
          <a:p>
            <a:pPr algn="l">
              <a:buSzPct val="100000"/>
            </a:pPr>
            <a:r>
              <a:rPr lang="en-US" baseline="30000" dirty="0" smtClean="0"/>
              <a:t>	   </a:t>
            </a:r>
            <a:endParaRPr lang="en-US" dirty="0"/>
          </a:p>
        </p:txBody>
      </p:sp>
      <p:pic>
        <p:nvPicPr>
          <p:cNvPr id="4" name="Picture 3" descr="_1_~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019800" y="4648200"/>
            <a:ext cx="2857500" cy="189547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533400"/>
            <a:ext cx="7772400" cy="922994"/>
          </a:xfrm>
        </p:spPr>
        <p:txBody>
          <a:bodyPr/>
          <a:lstStyle/>
          <a:p>
            <a:pPr algn="l"/>
            <a:r>
              <a:rPr lang="en-US" dirty="0" smtClean="0">
                <a:latin typeface="+mn-lt"/>
              </a:rPr>
              <a:t>Market Study:</a:t>
            </a:r>
            <a:endParaRPr lang="en-US" dirty="0">
              <a:latin typeface="+mn-lt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22376" y="1600200"/>
            <a:ext cx="7772400" cy="388620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l">
              <a:lnSpc>
                <a:spcPct val="150000"/>
              </a:lnSpc>
              <a:buBlip>
                <a:blip r:embed="rId2"/>
              </a:buBlip>
            </a:pPr>
            <a:r>
              <a:rPr lang="en-US" dirty="0" smtClean="0"/>
              <a:t> In this chapter, capacity of mall, the size of current </a:t>
            </a:r>
            <a:r>
              <a:rPr lang="en-US" dirty="0" smtClean="0"/>
              <a:t>demand </a:t>
            </a:r>
            <a:r>
              <a:rPr lang="en-US" dirty="0" smtClean="0"/>
              <a:t>in the market, the competitors in the market and their unit price were determined.</a:t>
            </a:r>
          </a:p>
          <a:p>
            <a:pPr algn="l">
              <a:lnSpc>
                <a:spcPct val="150000"/>
              </a:lnSpc>
              <a:buBlip>
                <a:blip r:embed="rId2"/>
              </a:buBlip>
            </a:pPr>
            <a:r>
              <a:rPr lang="en-US" dirty="0" smtClean="0"/>
              <a:t> </a:t>
            </a:r>
            <a:r>
              <a:rPr lang="en-US" dirty="0" smtClean="0">
                <a:solidFill>
                  <a:srgbClr val="FF0000"/>
                </a:solidFill>
              </a:rPr>
              <a:t>The market which was studied is students of An-Najah National University.</a:t>
            </a:r>
          </a:p>
          <a:p>
            <a:pPr marL="914400" lvl="1" indent="-457200" algn="l">
              <a:lnSpc>
                <a:spcPct val="150000"/>
              </a:lnSpc>
            </a:pPr>
            <a:endParaRPr lang="en-US" dirty="0" smtClean="0"/>
          </a:p>
          <a:p>
            <a:pPr marL="914400" lvl="1" indent="-457200" algn="l">
              <a:lnSpc>
                <a:spcPct val="150000"/>
              </a:lnSpc>
            </a:pPr>
            <a:endParaRPr lang="en-US" dirty="0" smtClean="0"/>
          </a:p>
        </p:txBody>
      </p:sp>
      <p:pic>
        <p:nvPicPr>
          <p:cNvPr id="4" name="Picture 3" descr="20_0124478967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55448" y="3810000"/>
            <a:ext cx="3783752" cy="283190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3" presetClass="emph" presetSubtype="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6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7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Scale>
                                      <p:cBhvr>
                                        <p:cTn id="10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100000" y="100000"/>
                                      <p:to x="100000" y="14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457200"/>
            <a:ext cx="7772400" cy="846794"/>
          </a:xfrm>
        </p:spPr>
        <p:txBody>
          <a:bodyPr/>
          <a:lstStyle/>
          <a:p>
            <a:pPr algn="l"/>
            <a:r>
              <a:rPr lang="en-US" dirty="0" smtClean="0"/>
              <a:t>Market Study: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22376" y="1600200"/>
            <a:ext cx="7772400" cy="411480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2500"/>
          </a:bodyPr>
          <a:lstStyle/>
          <a:p>
            <a:pPr algn="l">
              <a:lnSpc>
                <a:spcPct val="150000"/>
              </a:lnSpc>
              <a:buBlip>
                <a:blip r:embed="rId2"/>
              </a:buBlip>
            </a:pPr>
            <a:r>
              <a:rPr lang="en-US" dirty="0" smtClean="0"/>
              <a:t> </a:t>
            </a:r>
            <a:r>
              <a:rPr lang="en-US" dirty="0" smtClean="0">
                <a:solidFill>
                  <a:srgbClr val="FF0000"/>
                </a:solidFill>
              </a:rPr>
              <a:t>The methodology of market study</a:t>
            </a:r>
            <a:r>
              <a:rPr lang="en-US" dirty="0" smtClean="0"/>
              <a:t>, </a:t>
            </a:r>
          </a:p>
          <a:p>
            <a:pPr marL="914400" lvl="1" indent="-457200" algn="l">
              <a:lnSpc>
                <a:spcPct val="150000"/>
              </a:lnSpc>
              <a:buFont typeface="+mj-lt"/>
              <a:buAutoNum type="arabicPeriod"/>
            </a:pPr>
            <a:r>
              <a:rPr lang="en-US" dirty="0" smtClean="0"/>
              <a:t>survey was designed.</a:t>
            </a:r>
          </a:p>
          <a:p>
            <a:pPr marL="914400" lvl="1" indent="-457200" algn="l">
              <a:lnSpc>
                <a:spcPct val="150000"/>
              </a:lnSpc>
              <a:buFont typeface="+mj-lt"/>
              <a:buAutoNum type="arabicPeriod"/>
            </a:pPr>
            <a:r>
              <a:rPr lang="en-US" dirty="0" smtClean="0"/>
              <a:t> survey was distributed to 200 students in two campus of An-Najah University.</a:t>
            </a:r>
          </a:p>
          <a:p>
            <a:pPr marL="914400" lvl="1" indent="-457200" algn="l">
              <a:lnSpc>
                <a:spcPct val="150000"/>
              </a:lnSpc>
              <a:buFont typeface="+mj-lt"/>
              <a:buAutoNum type="arabicPeriod"/>
            </a:pPr>
            <a:r>
              <a:rPr lang="en-US" dirty="0" smtClean="0"/>
              <a:t>Survey was analyzed by SPSS program.</a:t>
            </a:r>
          </a:p>
          <a:p>
            <a:pPr marL="914400" lvl="1" indent="-457200" algn="l">
              <a:lnSpc>
                <a:spcPct val="150000"/>
              </a:lnSpc>
              <a:buFont typeface="+mj-lt"/>
              <a:buAutoNum type="arabicPeriod"/>
            </a:pPr>
            <a:r>
              <a:rPr lang="en-US" dirty="0" smtClean="0"/>
              <a:t>The results from SPSS were analyzed. </a:t>
            </a:r>
          </a:p>
          <a:p>
            <a:pPr marL="914400" lvl="1" indent="-457200" algn="l">
              <a:lnSpc>
                <a:spcPct val="150000"/>
              </a:lnSpc>
            </a:pPr>
            <a:r>
              <a:rPr lang="en-US" dirty="0" smtClean="0"/>
              <a:t>The following shape explain the survey was distributed.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57200"/>
            <a:ext cx="7772400" cy="694394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 smtClean="0"/>
              <a:t>Market Study: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22376" y="1600200"/>
            <a:ext cx="7772400" cy="4419600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1000" y="1295400"/>
            <a:ext cx="8382000" cy="533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457200"/>
            <a:ext cx="7772400" cy="922994"/>
          </a:xfrm>
        </p:spPr>
        <p:txBody>
          <a:bodyPr>
            <a:normAutofit/>
          </a:bodyPr>
          <a:lstStyle/>
          <a:p>
            <a:pPr algn="l"/>
            <a:r>
              <a:rPr lang="en-US" dirty="0" smtClean="0"/>
              <a:t>Market Study: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1000" y="1447800"/>
            <a:ext cx="8382000" cy="510540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914400" lvl="1" indent="-457200" algn="l">
              <a:lnSpc>
                <a:spcPct val="150000"/>
              </a:lnSpc>
            </a:pPr>
            <a:r>
              <a:rPr lang="en-US" sz="1800" dirty="0" smtClean="0">
                <a:solidFill>
                  <a:srgbClr val="FF0000"/>
                </a:solidFill>
              </a:rPr>
              <a:t>Three scenarios were taken to determine size of current </a:t>
            </a:r>
            <a:r>
              <a:rPr lang="en-US" sz="1800" dirty="0" smtClean="0">
                <a:solidFill>
                  <a:srgbClr val="FF0000"/>
                </a:solidFill>
              </a:rPr>
              <a:t>demand </a:t>
            </a:r>
            <a:r>
              <a:rPr lang="en-US" sz="1800" dirty="0" smtClean="0">
                <a:solidFill>
                  <a:srgbClr val="FF0000"/>
                </a:solidFill>
              </a:rPr>
              <a:t>and size of market share.</a:t>
            </a:r>
          </a:p>
          <a:p>
            <a:pPr marL="914400" lvl="1" indent="-457200" algn="l">
              <a:lnSpc>
                <a:spcPct val="150000"/>
              </a:lnSpc>
              <a:buFont typeface="+mj-lt"/>
              <a:buAutoNum type="arabicPeriod"/>
            </a:pPr>
            <a:r>
              <a:rPr lang="en-US" sz="1800" dirty="0" smtClean="0"/>
              <a:t>The first scenario was the survey represent all students in university (20,000 students) (Optimistic).</a:t>
            </a:r>
          </a:p>
          <a:p>
            <a:pPr marL="914400" lvl="1" indent="-457200" algn="l">
              <a:lnSpc>
                <a:spcPct val="150000"/>
              </a:lnSpc>
              <a:buFont typeface="+mj-lt"/>
              <a:buAutoNum type="arabicPeriod"/>
            </a:pPr>
            <a:r>
              <a:rPr lang="en-US" sz="1800" dirty="0" smtClean="0"/>
              <a:t>The second scenario was the survey represent houses students according results of survey (9779 students) (Most Likely).</a:t>
            </a:r>
          </a:p>
          <a:p>
            <a:pPr marL="914400" lvl="1" indent="-457200" algn="l">
              <a:lnSpc>
                <a:spcPct val="150000"/>
              </a:lnSpc>
              <a:buFont typeface="+mj-lt"/>
              <a:buAutoNum type="arabicPeriod"/>
            </a:pPr>
            <a:r>
              <a:rPr lang="en-US" sz="1800" dirty="0" smtClean="0"/>
              <a:t>The third scenario was according information from Student Union Council for number of students are living in Nablus (3000 students) where we assume that this number is Mall’s market (Pessimistic).  </a:t>
            </a:r>
          </a:p>
        </p:txBody>
      </p:sp>
      <p:sp>
        <p:nvSpPr>
          <p:cNvPr id="4" name="Rectangle 3">
            <a:hlinkClick r:id="rId2" action="ppaction://hlinkfile"/>
          </p:cNvPr>
          <p:cNvSpPr/>
          <p:nvPr/>
        </p:nvSpPr>
        <p:spPr>
          <a:xfrm>
            <a:off x="914400" y="5791200"/>
            <a:ext cx="1219200" cy="609600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Capacity &amp; Demand</a:t>
            </a:r>
            <a:endParaRPr lang="en-US" sz="1400" dirty="0"/>
          </a:p>
        </p:txBody>
      </p:sp>
      <p:sp>
        <p:nvSpPr>
          <p:cNvPr id="7" name="Rectangle 6">
            <a:hlinkClick r:id="rId3" action="ppaction://hlinkfile"/>
          </p:cNvPr>
          <p:cNvSpPr/>
          <p:nvPr/>
        </p:nvSpPr>
        <p:spPr>
          <a:xfrm>
            <a:off x="5791200" y="5791200"/>
            <a:ext cx="1219200" cy="609600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Market Share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533400"/>
            <a:ext cx="7772400" cy="770594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 smtClean="0"/>
              <a:t>Market Study: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22376" y="1447800"/>
            <a:ext cx="7772400" cy="358140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algn="just">
              <a:lnSpc>
                <a:spcPct val="150000"/>
              </a:lnSpc>
              <a:buBlip>
                <a:blip r:embed="rId2"/>
              </a:buBlip>
            </a:pPr>
            <a:r>
              <a:rPr lang="en-US" dirty="0" smtClean="0"/>
              <a:t> </a:t>
            </a:r>
            <a:r>
              <a:rPr lang="en-US" dirty="0" smtClean="0">
                <a:solidFill>
                  <a:srgbClr val="FF0000"/>
                </a:solidFill>
              </a:rPr>
              <a:t>Capacity of mall </a:t>
            </a:r>
            <a:r>
              <a:rPr lang="en-US" dirty="0" smtClean="0"/>
              <a:t>was 3046 customers.</a:t>
            </a:r>
          </a:p>
          <a:p>
            <a:pPr algn="just">
              <a:lnSpc>
                <a:spcPct val="150000"/>
              </a:lnSpc>
              <a:buBlip>
                <a:blip r:embed="rId2"/>
              </a:buBlip>
            </a:pPr>
            <a:r>
              <a:rPr lang="en-US" dirty="0" smtClean="0"/>
              <a:t> </a:t>
            </a:r>
            <a:r>
              <a:rPr lang="en-US" dirty="0" smtClean="0">
                <a:solidFill>
                  <a:srgbClr val="FF0000"/>
                </a:solidFill>
              </a:rPr>
              <a:t>The size of  current </a:t>
            </a:r>
            <a:r>
              <a:rPr lang="en-US" dirty="0" smtClean="0">
                <a:solidFill>
                  <a:srgbClr val="FF0000"/>
                </a:solidFill>
              </a:rPr>
              <a:t>demand in </a:t>
            </a:r>
            <a:r>
              <a:rPr lang="en-US" dirty="0" smtClean="0">
                <a:solidFill>
                  <a:srgbClr val="FF0000"/>
                </a:solidFill>
              </a:rPr>
              <a:t>the market </a:t>
            </a:r>
            <a:r>
              <a:rPr lang="en-US" dirty="0" smtClean="0"/>
              <a:t>was 48,966 </a:t>
            </a:r>
            <a:r>
              <a:rPr lang="en-US" dirty="0" smtClean="0">
                <a:solidFill>
                  <a:schemeClr val="tx1"/>
                </a:solidFill>
              </a:rPr>
              <a:t>Frequenting </a:t>
            </a:r>
            <a:r>
              <a:rPr lang="en-US" dirty="0" smtClean="0"/>
              <a:t>students (this number was estimated by summing of size of current </a:t>
            </a:r>
            <a:r>
              <a:rPr lang="en-US" dirty="0" smtClean="0"/>
              <a:t>demand </a:t>
            </a:r>
            <a:r>
              <a:rPr lang="en-US" dirty="0" smtClean="0"/>
              <a:t>for each service).</a:t>
            </a:r>
          </a:p>
          <a:p>
            <a:pPr algn="just">
              <a:lnSpc>
                <a:spcPct val="150000"/>
              </a:lnSpc>
              <a:buBlip>
                <a:blip r:embed="rId2"/>
              </a:buBlip>
            </a:pPr>
            <a:r>
              <a:rPr lang="en-US" dirty="0" smtClean="0"/>
              <a:t> After competitors study, </a:t>
            </a:r>
            <a:r>
              <a:rPr lang="en-US" dirty="0" smtClean="0">
                <a:solidFill>
                  <a:srgbClr val="FF0000"/>
                </a:solidFill>
              </a:rPr>
              <a:t>size of Mall’s market share</a:t>
            </a:r>
            <a:r>
              <a:rPr lang="en-US" dirty="0" smtClean="0"/>
              <a:t> was 12,675 students (this number was estimated by summing of size of market share for each service).</a:t>
            </a:r>
          </a:p>
          <a:p>
            <a:pPr algn="just">
              <a:lnSpc>
                <a:spcPct val="150000"/>
              </a:lnSpc>
              <a:buBlip>
                <a:blip r:embed="rId2"/>
              </a:buBlip>
            </a:pPr>
            <a:r>
              <a:rPr lang="en-US" dirty="0" smtClean="0"/>
              <a:t> </a:t>
            </a:r>
            <a:r>
              <a:rPr lang="en-US" dirty="0" smtClean="0">
                <a:solidFill>
                  <a:srgbClr val="FF0000"/>
                </a:solidFill>
              </a:rPr>
              <a:t>Current unit price in the market </a:t>
            </a:r>
            <a:r>
              <a:rPr lang="en-US" dirty="0" smtClean="0"/>
              <a:t>was according type of service.   </a:t>
            </a:r>
          </a:p>
          <a:p>
            <a:pPr algn="l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spect">
  <a:themeElements>
    <a:clrScheme name="Custom 1">
      <a:dk1>
        <a:srgbClr val="000000"/>
      </a:dk1>
      <a:lt1>
        <a:srgbClr val="FFFF00"/>
      </a:lt1>
      <a:dk2>
        <a:srgbClr val="002676"/>
      </a:dk2>
      <a:lt2>
        <a:srgbClr val="72002C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Modul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1249</TotalTime>
  <Words>1607</Words>
  <Application>Microsoft Office PowerPoint</Application>
  <PresentationFormat>On-screen Show (4:3)</PresentationFormat>
  <Paragraphs>249</Paragraphs>
  <Slides>26</Slides>
  <Notes>1</Notes>
  <HiddenSlides>0</HiddenSlides>
  <MMClips>0</MMClips>
  <ScaleCrop>false</ScaleCrop>
  <HeadingPairs>
    <vt:vector size="8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26</vt:i4>
      </vt:variant>
      <vt:variant>
        <vt:lpstr>Custom Shows</vt:lpstr>
      </vt:variant>
      <vt:variant>
        <vt:i4>1</vt:i4>
      </vt:variant>
    </vt:vector>
  </HeadingPairs>
  <TitlesOfParts>
    <vt:vector size="29" baseType="lpstr">
      <vt:lpstr>Aspect</vt:lpstr>
      <vt:lpstr>Visio</vt:lpstr>
      <vt:lpstr>Feasibility Study for Multiple Function Mall</vt:lpstr>
      <vt:lpstr>General Description:</vt:lpstr>
      <vt:lpstr> Explain the sketch of the land where mall is created.   </vt:lpstr>
      <vt:lpstr>Mall’s Services:</vt:lpstr>
      <vt:lpstr>Market Study:</vt:lpstr>
      <vt:lpstr>Market Study:</vt:lpstr>
      <vt:lpstr>Market Study:</vt:lpstr>
      <vt:lpstr>Market Study:</vt:lpstr>
      <vt:lpstr>Market Study:</vt:lpstr>
      <vt:lpstr>Organizational structure and job descriptions:</vt:lpstr>
      <vt:lpstr>Slide 11</vt:lpstr>
      <vt:lpstr>Cost of Establishment :</vt:lpstr>
      <vt:lpstr>Cost of Establishment:</vt:lpstr>
      <vt:lpstr>Cost of Establishment:</vt:lpstr>
      <vt:lpstr>Running Cost:</vt:lpstr>
      <vt:lpstr>Running Cost:</vt:lpstr>
      <vt:lpstr>Running Cost:</vt:lpstr>
      <vt:lpstr>Financial study:</vt:lpstr>
      <vt:lpstr>Stores:</vt:lpstr>
      <vt:lpstr>Library, Students Service and Net Café:</vt:lpstr>
      <vt:lpstr>Restaurant:</vt:lpstr>
      <vt:lpstr>Gym:</vt:lpstr>
      <vt:lpstr>Student’s House:</vt:lpstr>
      <vt:lpstr>Café Shop:</vt:lpstr>
      <vt:lpstr>All Services (Mall):</vt:lpstr>
      <vt:lpstr>Safety Plan:</vt:lpstr>
      <vt:lpstr>Custom Show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Feasibility Study of Multiple Function Mall</dc:title>
  <dc:creator>HUSSEIN ZAKARNA</dc:creator>
  <cp:lastModifiedBy>HUSSEIN ZAKARNA</cp:lastModifiedBy>
  <cp:revision>160</cp:revision>
  <dcterms:created xsi:type="dcterms:W3CDTF">2010-05-19T12:52:14Z</dcterms:created>
  <dcterms:modified xsi:type="dcterms:W3CDTF">2010-05-22T15:38:04Z</dcterms:modified>
</cp:coreProperties>
</file>