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7">
  <p:sldMasterIdLst>
    <p:sldMasterId id="2147483660" r:id="rId1"/>
    <p:sldMasterId id="2147483673" r:id="rId2"/>
  </p:sldMasterIdLst>
  <p:notesMasterIdLst>
    <p:notesMasterId r:id="rId61"/>
  </p:notesMasterIdLst>
  <p:sldIdLst>
    <p:sldId id="279" r:id="rId3"/>
    <p:sldId id="280" r:id="rId4"/>
    <p:sldId id="281" r:id="rId5"/>
    <p:sldId id="300" r:id="rId6"/>
    <p:sldId id="282" r:id="rId7"/>
    <p:sldId id="283" r:id="rId8"/>
    <p:sldId id="330" r:id="rId9"/>
    <p:sldId id="331" r:id="rId10"/>
    <p:sldId id="294" r:id="rId11"/>
    <p:sldId id="305" r:id="rId12"/>
    <p:sldId id="308" r:id="rId13"/>
    <p:sldId id="307" r:id="rId14"/>
    <p:sldId id="336" r:id="rId15"/>
    <p:sldId id="310" r:id="rId16"/>
    <p:sldId id="311" r:id="rId17"/>
    <p:sldId id="312" r:id="rId18"/>
    <p:sldId id="329" r:id="rId19"/>
    <p:sldId id="314" r:id="rId20"/>
    <p:sldId id="315" r:id="rId21"/>
    <p:sldId id="316" r:id="rId22"/>
    <p:sldId id="317" r:id="rId23"/>
    <p:sldId id="318" r:id="rId24"/>
    <p:sldId id="319" r:id="rId25"/>
    <p:sldId id="320" r:id="rId26"/>
    <p:sldId id="337" r:id="rId27"/>
    <p:sldId id="339" r:id="rId28"/>
    <p:sldId id="338" r:id="rId29"/>
    <p:sldId id="342" r:id="rId30"/>
    <p:sldId id="340" r:id="rId31"/>
    <p:sldId id="372" r:id="rId32"/>
    <p:sldId id="341" r:id="rId33"/>
    <p:sldId id="343" r:id="rId34"/>
    <p:sldId id="344" r:id="rId35"/>
    <p:sldId id="345" r:id="rId36"/>
    <p:sldId id="346" r:id="rId37"/>
    <p:sldId id="347" r:id="rId38"/>
    <p:sldId id="348" r:id="rId39"/>
    <p:sldId id="349" r:id="rId40"/>
    <p:sldId id="350" r:id="rId41"/>
    <p:sldId id="351" r:id="rId42"/>
    <p:sldId id="352" r:id="rId43"/>
    <p:sldId id="371" r:id="rId44"/>
    <p:sldId id="354" r:id="rId45"/>
    <p:sldId id="356" r:id="rId46"/>
    <p:sldId id="357" r:id="rId47"/>
    <p:sldId id="370" r:id="rId48"/>
    <p:sldId id="359" r:id="rId49"/>
    <p:sldId id="360" r:id="rId50"/>
    <p:sldId id="361" r:id="rId51"/>
    <p:sldId id="363" r:id="rId52"/>
    <p:sldId id="362" r:id="rId53"/>
    <p:sldId id="327" r:id="rId54"/>
    <p:sldId id="368" r:id="rId55"/>
    <p:sldId id="369" r:id="rId56"/>
    <p:sldId id="364" r:id="rId57"/>
    <p:sldId id="365" r:id="rId58"/>
    <p:sldId id="366" r:id="rId59"/>
    <p:sldId id="367"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07" autoAdjust="0"/>
    <p:restoredTop sz="94660"/>
  </p:normalViewPr>
  <p:slideViewPr>
    <p:cSldViewPr>
      <p:cViewPr>
        <p:scale>
          <a:sx n="59" d="100"/>
          <a:sy n="59" d="100"/>
        </p:scale>
        <p:origin x="-1596" y="-27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4620BF-8F56-4B18-99A3-4233FC9342BB}" type="doc">
      <dgm:prSet loTypeId="urn:microsoft.com/office/officeart/2005/8/layout/hList7#1" loCatId="list" qsTypeId="urn:microsoft.com/office/officeart/2005/8/quickstyle/3d2" qsCatId="3D" csTypeId="urn:microsoft.com/office/officeart/2005/8/colors/accent1_2" csCatId="accent1" phldr="1"/>
      <dgm:spPr/>
    </dgm:pt>
    <dgm:pt modelId="{8E5D2562-123E-4D6E-8E0B-44A4867825F0}">
      <dgm:prSet phldrT="[Text]"/>
      <dgm:spPr>
        <a:solidFill>
          <a:schemeClr val="bg2">
            <a:lumMod val="50000"/>
          </a:schemeClr>
        </a:solidFill>
      </dgm:spPr>
      <dgm:t>
        <a:bodyPr/>
        <a:lstStyle/>
        <a:p>
          <a:r>
            <a:rPr lang="en-US" b="1" dirty="0" smtClean="0">
              <a:solidFill>
                <a:schemeClr val="bg1"/>
              </a:solidFill>
              <a:latin typeface="Times New Roman" pitchFamily="18" charset="0"/>
              <a:cs typeface="Times New Roman" pitchFamily="18" charset="0"/>
            </a:rPr>
            <a:t>Al –Amour Company For construction service sector </a:t>
          </a:r>
          <a:endParaRPr lang="en-AU" b="1" dirty="0">
            <a:solidFill>
              <a:schemeClr val="bg1"/>
            </a:solidFill>
            <a:latin typeface="Times New Roman" pitchFamily="18" charset="0"/>
            <a:cs typeface="Times New Roman" pitchFamily="18" charset="0"/>
          </a:endParaRPr>
        </a:p>
      </dgm:t>
    </dgm:pt>
    <dgm:pt modelId="{F35E2443-343F-4DD8-B48B-00BDFBE094D4}" type="parTrans" cxnId="{958C34D3-A69D-401B-BDB9-DE7BB5EE22ED}">
      <dgm:prSet/>
      <dgm:spPr/>
      <dgm:t>
        <a:bodyPr/>
        <a:lstStyle/>
        <a:p>
          <a:endParaRPr lang="en-AU"/>
        </a:p>
      </dgm:t>
    </dgm:pt>
    <dgm:pt modelId="{F4AA34F3-0670-4118-BF81-FC311C7259F0}" type="sibTrans" cxnId="{958C34D3-A69D-401B-BDB9-DE7BB5EE22ED}">
      <dgm:prSet/>
      <dgm:spPr/>
      <dgm:t>
        <a:bodyPr/>
        <a:lstStyle/>
        <a:p>
          <a:endParaRPr lang="en-AU"/>
        </a:p>
      </dgm:t>
    </dgm:pt>
    <dgm:pt modelId="{F547C064-35C9-4B90-9F61-24B7AB08C29A}">
      <dgm:prSet phldrT="[Text]" custT="1"/>
      <dgm:spPr/>
      <dgm:t>
        <a:bodyPr/>
        <a:lstStyle/>
        <a:p>
          <a:endParaRPr lang="en-US" sz="1600" dirty="0" smtClean="0"/>
        </a:p>
        <a:p>
          <a:endParaRPr lang="en-US" sz="1600" dirty="0" smtClean="0"/>
        </a:p>
        <a:p>
          <a:endParaRPr lang="en-US" sz="1600" dirty="0" smtClean="0"/>
        </a:p>
        <a:p>
          <a:endParaRPr lang="en-US" sz="1600" dirty="0" smtClean="0"/>
        </a:p>
        <a:p>
          <a:r>
            <a:rPr lang="en-US" sz="2400" b="1" dirty="0" smtClean="0">
              <a:latin typeface="Times New Roman" pitchFamily="18" charset="0"/>
              <a:cs typeface="Times New Roman" pitchFamily="18" charset="0"/>
            </a:rPr>
            <a:t>Located In Palestine Nablus </a:t>
          </a:r>
          <a:endParaRPr lang="en-AU" sz="2400" b="1" dirty="0">
            <a:latin typeface="Times New Roman" pitchFamily="18" charset="0"/>
            <a:cs typeface="Times New Roman" pitchFamily="18" charset="0"/>
          </a:endParaRPr>
        </a:p>
      </dgm:t>
    </dgm:pt>
    <dgm:pt modelId="{320D4113-DE82-4976-A873-814C1291F242}" type="parTrans" cxnId="{933C6886-7C35-4BA5-92E3-96D4FED4FF34}">
      <dgm:prSet/>
      <dgm:spPr/>
      <dgm:t>
        <a:bodyPr/>
        <a:lstStyle/>
        <a:p>
          <a:endParaRPr lang="en-AU"/>
        </a:p>
      </dgm:t>
    </dgm:pt>
    <dgm:pt modelId="{6F48AE47-18FB-48EF-ACF0-0790994139D4}" type="sibTrans" cxnId="{933C6886-7C35-4BA5-92E3-96D4FED4FF34}">
      <dgm:prSet/>
      <dgm:spPr/>
      <dgm:t>
        <a:bodyPr/>
        <a:lstStyle/>
        <a:p>
          <a:endParaRPr lang="en-AU"/>
        </a:p>
      </dgm:t>
    </dgm:pt>
    <dgm:pt modelId="{75169893-11AD-4E63-BA72-97D2BC0B7A12}">
      <dgm:prSet phldrT="[Text]"/>
      <dgm:spPr>
        <a:solidFill>
          <a:schemeClr val="accent2"/>
        </a:solidFill>
      </dgm:spPr>
      <dgm:t>
        <a:bodyPr/>
        <a:lstStyle/>
        <a:p>
          <a:endParaRPr lang="en-US" dirty="0" smtClean="0"/>
        </a:p>
        <a:p>
          <a:endParaRPr lang="en-US" dirty="0" smtClean="0"/>
        </a:p>
        <a:p>
          <a:endParaRPr lang="en-AU" dirty="0"/>
        </a:p>
      </dgm:t>
    </dgm:pt>
    <dgm:pt modelId="{D5BA6CC7-C7C1-4C5D-95AD-4497BED09D5D}" type="parTrans" cxnId="{6260796B-AF0C-4680-B777-90850347E032}">
      <dgm:prSet/>
      <dgm:spPr/>
      <dgm:t>
        <a:bodyPr/>
        <a:lstStyle/>
        <a:p>
          <a:endParaRPr lang="en-AU"/>
        </a:p>
      </dgm:t>
    </dgm:pt>
    <dgm:pt modelId="{4E8E808B-8DE1-41B7-A8F1-6CEB056419A5}" type="sibTrans" cxnId="{6260796B-AF0C-4680-B777-90850347E032}">
      <dgm:prSet/>
      <dgm:spPr/>
      <dgm:t>
        <a:bodyPr/>
        <a:lstStyle/>
        <a:p>
          <a:endParaRPr lang="en-AU"/>
        </a:p>
      </dgm:t>
    </dgm:pt>
    <dgm:pt modelId="{6DC5E1B5-7479-4918-9F65-435D96DA4573}" type="pres">
      <dgm:prSet presAssocID="{954620BF-8F56-4B18-99A3-4233FC9342BB}" presName="Name0" presStyleCnt="0">
        <dgm:presLayoutVars>
          <dgm:dir/>
          <dgm:resizeHandles val="exact"/>
        </dgm:presLayoutVars>
      </dgm:prSet>
      <dgm:spPr/>
    </dgm:pt>
    <dgm:pt modelId="{12BFF86F-6BF0-4CE3-AB22-3B2720D5CBC7}" type="pres">
      <dgm:prSet presAssocID="{954620BF-8F56-4B18-99A3-4233FC9342BB}" presName="fgShape" presStyleLbl="fgShp" presStyleIdx="0" presStyleCnt="1"/>
      <dgm:spPr/>
    </dgm:pt>
    <dgm:pt modelId="{A4345628-39E4-426D-B1A7-5DC7B63D0C0A}" type="pres">
      <dgm:prSet presAssocID="{954620BF-8F56-4B18-99A3-4233FC9342BB}" presName="linComp" presStyleCnt="0"/>
      <dgm:spPr/>
    </dgm:pt>
    <dgm:pt modelId="{326D283A-E343-458D-8481-BEA5577B1B09}" type="pres">
      <dgm:prSet presAssocID="{8E5D2562-123E-4D6E-8E0B-44A4867825F0}" presName="compNode" presStyleCnt="0"/>
      <dgm:spPr/>
    </dgm:pt>
    <dgm:pt modelId="{CABA867D-1D0E-43FA-92D6-768E33CE9BA3}" type="pres">
      <dgm:prSet presAssocID="{8E5D2562-123E-4D6E-8E0B-44A4867825F0}" presName="bkgdShape" presStyleLbl="node1" presStyleIdx="0" presStyleCnt="3"/>
      <dgm:spPr/>
      <dgm:t>
        <a:bodyPr/>
        <a:lstStyle/>
        <a:p>
          <a:endParaRPr lang="en-AU"/>
        </a:p>
      </dgm:t>
    </dgm:pt>
    <dgm:pt modelId="{3F5E51C7-5E19-4DA5-9B41-21E5F454A8FE}" type="pres">
      <dgm:prSet presAssocID="{8E5D2562-123E-4D6E-8E0B-44A4867825F0}" presName="nodeTx" presStyleLbl="node1" presStyleIdx="0" presStyleCnt="3">
        <dgm:presLayoutVars>
          <dgm:bulletEnabled val="1"/>
        </dgm:presLayoutVars>
      </dgm:prSet>
      <dgm:spPr/>
      <dgm:t>
        <a:bodyPr/>
        <a:lstStyle/>
        <a:p>
          <a:endParaRPr lang="en-AU"/>
        </a:p>
      </dgm:t>
    </dgm:pt>
    <dgm:pt modelId="{48D2ED23-8019-4DD2-91A9-30CF4ECBD61D}" type="pres">
      <dgm:prSet presAssocID="{8E5D2562-123E-4D6E-8E0B-44A4867825F0}" presName="invisiNode" presStyleLbl="node1" presStyleIdx="0" presStyleCnt="3"/>
      <dgm:spPr/>
    </dgm:pt>
    <dgm:pt modelId="{B379BB6C-A55B-45E4-8A64-457B10EED647}" type="pres">
      <dgm:prSet presAssocID="{8E5D2562-123E-4D6E-8E0B-44A4867825F0}" presName="imagNode" presStyleLbl="fgImgPlace1" presStyleIdx="0" presStyleCnt="3"/>
      <dgm:spPr>
        <a:blipFill rotWithShape="0">
          <a:blip xmlns:r="http://schemas.openxmlformats.org/officeDocument/2006/relationships" r:embed="rId1"/>
          <a:stretch>
            <a:fillRect/>
          </a:stretch>
        </a:blipFill>
      </dgm:spPr>
    </dgm:pt>
    <dgm:pt modelId="{11E18FB3-E4EB-4732-9234-13E691A9E5B9}" type="pres">
      <dgm:prSet presAssocID="{F4AA34F3-0670-4118-BF81-FC311C7259F0}" presName="sibTrans" presStyleLbl="sibTrans2D1" presStyleIdx="0" presStyleCnt="0"/>
      <dgm:spPr/>
      <dgm:t>
        <a:bodyPr/>
        <a:lstStyle/>
        <a:p>
          <a:endParaRPr lang="en-AU"/>
        </a:p>
      </dgm:t>
    </dgm:pt>
    <dgm:pt modelId="{89D3C7E2-69CA-4A66-981D-556766CD8FC9}" type="pres">
      <dgm:prSet presAssocID="{F547C064-35C9-4B90-9F61-24B7AB08C29A}" presName="compNode" presStyleCnt="0"/>
      <dgm:spPr/>
    </dgm:pt>
    <dgm:pt modelId="{BA8723DA-01B6-4F1A-8D54-04BEEE9F8822}" type="pres">
      <dgm:prSet presAssocID="{F547C064-35C9-4B90-9F61-24B7AB08C29A}" presName="bkgdShape" presStyleLbl="node1" presStyleIdx="1" presStyleCnt="3" custLinFactNeighborX="3282"/>
      <dgm:spPr/>
      <dgm:t>
        <a:bodyPr/>
        <a:lstStyle/>
        <a:p>
          <a:endParaRPr lang="en-AU"/>
        </a:p>
      </dgm:t>
    </dgm:pt>
    <dgm:pt modelId="{8F9CBC0D-921C-479C-8B2D-BA00DBF0C441}" type="pres">
      <dgm:prSet presAssocID="{F547C064-35C9-4B90-9F61-24B7AB08C29A}" presName="nodeTx" presStyleLbl="node1" presStyleIdx="1" presStyleCnt="3">
        <dgm:presLayoutVars>
          <dgm:bulletEnabled val="1"/>
        </dgm:presLayoutVars>
      </dgm:prSet>
      <dgm:spPr/>
      <dgm:t>
        <a:bodyPr/>
        <a:lstStyle/>
        <a:p>
          <a:endParaRPr lang="en-AU"/>
        </a:p>
      </dgm:t>
    </dgm:pt>
    <dgm:pt modelId="{A3A2E034-9C69-4F67-AF02-00F44B730389}" type="pres">
      <dgm:prSet presAssocID="{F547C064-35C9-4B90-9F61-24B7AB08C29A}" presName="invisiNode" presStyleLbl="node1" presStyleIdx="1" presStyleCnt="3"/>
      <dgm:spPr/>
    </dgm:pt>
    <dgm:pt modelId="{B1878F04-5E12-4263-B52D-A50B90934881}" type="pres">
      <dgm:prSet presAssocID="{F547C064-35C9-4B90-9F61-24B7AB08C29A}" presName="imagNode" presStyleLbl="fgImgPlace1" presStyleIdx="1" presStyleCnt="3" custScaleX="90448" custScaleY="80894" custLinFactNeighborX="4284" custLinFactNeighborY="-22795"/>
      <dgm:spPr>
        <a:blipFill rotWithShape="0">
          <a:blip xmlns:r="http://schemas.openxmlformats.org/officeDocument/2006/relationships" r:embed="rId2"/>
          <a:stretch>
            <a:fillRect/>
          </a:stretch>
        </a:blipFill>
      </dgm:spPr>
      <dgm:t>
        <a:bodyPr/>
        <a:lstStyle/>
        <a:p>
          <a:endParaRPr lang="en-AU"/>
        </a:p>
      </dgm:t>
    </dgm:pt>
    <dgm:pt modelId="{CB73E772-E0AC-4ED2-B870-4B65AFC33CB3}" type="pres">
      <dgm:prSet presAssocID="{6F48AE47-18FB-48EF-ACF0-0790994139D4}" presName="sibTrans" presStyleLbl="sibTrans2D1" presStyleIdx="0" presStyleCnt="0"/>
      <dgm:spPr/>
      <dgm:t>
        <a:bodyPr/>
        <a:lstStyle/>
        <a:p>
          <a:endParaRPr lang="en-AU"/>
        </a:p>
      </dgm:t>
    </dgm:pt>
    <dgm:pt modelId="{FCD5E149-A211-4144-9A9B-77DC0323244B}" type="pres">
      <dgm:prSet presAssocID="{75169893-11AD-4E63-BA72-97D2BC0B7A12}" presName="compNode" presStyleCnt="0"/>
      <dgm:spPr/>
    </dgm:pt>
    <dgm:pt modelId="{A73F3109-7BA1-4F26-992A-5CA289F718DE}" type="pres">
      <dgm:prSet presAssocID="{75169893-11AD-4E63-BA72-97D2BC0B7A12}" presName="bkgdShape" presStyleLbl="node1" presStyleIdx="2" presStyleCnt="3"/>
      <dgm:spPr/>
      <dgm:t>
        <a:bodyPr/>
        <a:lstStyle/>
        <a:p>
          <a:endParaRPr lang="en-AU"/>
        </a:p>
      </dgm:t>
    </dgm:pt>
    <dgm:pt modelId="{BEADCD9C-D30B-4B6E-87E8-425FA083C087}" type="pres">
      <dgm:prSet presAssocID="{75169893-11AD-4E63-BA72-97D2BC0B7A12}" presName="nodeTx" presStyleLbl="node1" presStyleIdx="2" presStyleCnt="3">
        <dgm:presLayoutVars>
          <dgm:bulletEnabled val="1"/>
        </dgm:presLayoutVars>
      </dgm:prSet>
      <dgm:spPr/>
      <dgm:t>
        <a:bodyPr/>
        <a:lstStyle/>
        <a:p>
          <a:endParaRPr lang="en-AU"/>
        </a:p>
      </dgm:t>
    </dgm:pt>
    <dgm:pt modelId="{E00D35E4-8829-4529-BF89-6653910136E8}" type="pres">
      <dgm:prSet presAssocID="{75169893-11AD-4E63-BA72-97D2BC0B7A12}" presName="invisiNode" presStyleLbl="node1" presStyleIdx="2" presStyleCnt="3"/>
      <dgm:spPr/>
    </dgm:pt>
    <dgm:pt modelId="{522789E3-D816-4A56-85E5-F68358FBD86D}" type="pres">
      <dgm:prSet presAssocID="{75169893-11AD-4E63-BA72-97D2BC0B7A12}" presName="imagNode" presStyleLbl="fgImgPlace1" presStyleIdx="2" presStyleCnt="3" custAng="0" custScaleX="70291" custScaleY="63255" custLinFactX="-81275" custLinFactNeighborX="-100000" custLinFactNeighborY="92565"/>
      <dgm:spPr>
        <a:blipFill rotWithShape="0">
          <a:blip xmlns:r="http://schemas.openxmlformats.org/officeDocument/2006/relationships" r:embed="rId3"/>
          <a:stretch>
            <a:fillRect/>
          </a:stretch>
        </a:blipFill>
      </dgm:spPr>
      <dgm:t>
        <a:bodyPr/>
        <a:lstStyle/>
        <a:p>
          <a:endParaRPr lang="en-AU"/>
        </a:p>
      </dgm:t>
    </dgm:pt>
  </dgm:ptLst>
  <dgm:cxnLst>
    <dgm:cxn modelId="{5A7493FD-10E6-4E5B-B47F-8ABA894BCC33}" type="presOf" srcId="{6F48AE47-18FB-48EF-ACF0-0790994139D4}" destId="{CB73E772-E0AC-4ED2-B870-4B65AFC33CB3}" srcOrd="0" destOrd="0" presId="urn:microsoft.com/office/officeart/2005/8/layout/hList7#1"/>
    <dgm:cxn modelId="{505C4E6B-D188-48ED-BE47-7F501D66B960}" type="presOf" srcId="{954620BF-8F56-4B18-99A3-4233FC9342BB}" destId="{6DC5E1B5-7479-4918-9F65-435D96DA4573}" srcOrd="0" destOrd="0" presId="urn:microsoft.com/office/officeart/2005/8/layout/hList7#1"/>
    <dgm:cxn modelId="{E1378219-8862-4A59-9E6A-B5E90CC1F946}" type="presOf" srcId="{F547C064-35C9-4B90-9F61-24B7AB08C29A}" destId="{8F9CBC0D-921C-479C-8B2D-BA00DBF0C441}" srcOrd="1" destOrd="0" presId="urn:microsoft.com/office/officeart/2005/8/layout/hList7#1"/>
    <dgm:cxn modelId="{4A7E0482-F7B7-49A5-8C98-70FAE6351EAE}" type="presOf" srcId="{F4AA34F3-0670-4118-BF81-FC311C7259F0}" destId="{11E18FB3-E4EB-4732-9234-13E691A9E5B9}" srcOrd="0" destOrd="0" presId="urn:microsoft.com/office/officeart/2005/8/layout/hList7#1"/>
    <dgm:cxn modelId="{933C6886-7C35-4BA5-92E3-96D4FED4FF34}" srcId="{954620BF-8F56-4B18-99A3-4233FC9342BB}" destId="{F547C064-35C9-4B90-9F61-24B7AB08C29A}" srcOrd="1" destOrd="0" parTransId="{320D4113-DE82-4976-A873-814C1291F242}" sibTransId="{6F48AE47-18FB-48EF-ACF0-0790994139D4}"/>
    <dgm:cxn modelId="{958C34D3-A69D-401B-BDB9-DE7BB5EE22ED}" srcId="{954620BF-8F56-4B18-99A3-4233FC9342BB}" destId="{8E5D2562-123E-4D6E-8E0B-44A4867825F0}" srcOrd="0" destOrd="0" parTransId="{F35E2443-343F-4DD8-B48B-00BDFBE094D4}" sibTransId="{F4AA34F3-0670-4118-BF81-FC311C7259F0}"/>
    <dgm:cxn modelId="{6260796B-AF0C-4680-B777-90850347E032}" srcId="{954620BF-8F56-4B18-99A3-4233FC9342BB}" destId="{75169893-11AD-4E63-BA72-97D2BC0B7A12}" srcOrd="2" destOrd="0" parTransId="{D5BA6CC7-C7C1-4C5D-95AD-4497BED09D5D}" sibTransId="{4E8E808B-8DE1-41B7-A8F1-6CEB056419A5}"/>
    <dgm:cxn modelId="{69972747-CB0B-48E5-945D-00E4858E6592}" type="presOf" srcId="{8E5D2562-123E-4D6E-8E0B-44A4867825F0}" destId="{3F5E51C7-5E19-4DA5-9B41-21E5F454A8FE}" srcOrd="1" destOrd="0" presId="urn:microsoft.com/office/officeart/2005/8/layout/hList7#1"/>
    <dgm:cxn modelId="{8A796EF3-5104-48B6-9A58-FD8E33CCDB0B}" type="presOf" srcId="{75169893-11AD-4E63-BA72-97D2BC0B7A12}" destId="{BEADCD9C-D30B-4B6E-87E8-425FA083C087}" srcOrd="1" destOrd="0" presId="urn:microsoft.com/office/officeart/2005/8/layout/hList7#1"/>
    <dgm:cxn modelId="{5C1BA4A5-FBE3-48DA-BF8E-3279ACAAB606}" type="presOf" srcId="{F547C064-35C9-4B90-9F61-24B7AB08C29A}" destId="{BA8723DA-01B6-4F1A-8D54-04BEEE9F8822}" srcOrd="0" destOrd="0" presId="urn:microsoft.com/office/officeart/2005/8/layout/hList7#1"/>
    <dgm:cxn modelId="{F37A52DE-A301-4CE3-A5F8-9E298FEF9AD7}" type="presOf" srcId="{75169893-11AD-4E63-BA72-97D2BC0B7A12}" destId="{A73F3109-7BA1-4F26-992A-5CA289F718DE}" srcOrd="0" destOrd="0" presId="urn:microsoft.com/office/officeart/2005/8/layout/hList7#1"/>
    <dgm:cxn modelId="{B6853A38-9E51-451B-A2C5-4B5D2798093C}" type="presOf" srcId="{8E5D2562-123E-4D6E-8E0B-44A4867825F0}" destId="{CABA867D-1D0E-43FA-92D6-768E33CE9BA3}" srcOrd="0" destOrd="0" presId="urn:microsoft.com/office/officeart/2005/8/layout/hList7#1"/>
    <dgm:cxn modelId="{EEBE6303-55ED-45C4-A65F-EC707965F487}" type="presParOf" srcId="{6DC5E1B5-7479-4918-9F65-435D96DA4573}" destId="{12BFF86F-6BF0-4CE3-AB22-3B2720D5CBC7}" srcOrd="0" destOrd="0" presId="urn:microsoft.com/office/officeart/2005/8/layout/hList7#1"/>
    <dgm:cxn modelId="{5131DF34-928E-416E-940B-983999EB714C}" type="presParOf" srcId="{6DC5E1B5-7479-4918-9F65-435D96DA4573}" destId="{A4345628-39E4-426D-B1A7-5DC7B63D0C0A}" srcOrd="1" destOrd="0" presId="urn:microsoft.com/office/officeart/2005/8/layout/hList7#1"/>
    <dgm:cxn modelId="{BBEC5D8F-23AB-4F85-B557-0FD2D3B65A69}" type="presParOf" srcId="{A4345628-39E4-426D-B1A7-5DC7B63D0C0A}" destId="{326D283A-E343-458D-8481-BEA5577B1B09}" srcOrd="0" destOrd="0" presId="urn:microsoft.com/office/officeart/2005/8/layout/hList7#1"/>
    <dgm:cxn modelId="{29E4DDD0-DA5D-42B0-BBFE-A2C9D85DD1EB}" type="presParOf" srcId="{326D283A-E343-458D-8481-BEA5577B1B09}" destId="{CABA867D-1D0E-43FA-92D6-768E33CE9BA3}" srcOrd="0" destOrd="0" presId="urn:microsoft.com/office/officeart/2005/8/layout/hList7#1"/>
    <dgm:cxn modelId="{51DDE15A-0B0E-4E57-A474-34C75BF74C46}" type="presParOf" srcId="{326D283A-E343-458D-8481-BEA5577B1B09}" destId="{3F5E51C7-5E19-4DA5-9B41-21E5F454A8FE}" srcOrd="1" destOrd="0" presId="urn:microsoft.com/office/officeart/2005/8/layout/hList7#1"/>
    <dgm:cxn modelId="{CA6C294D-E9E9-4ECC-8C63-3D4EE71A363A}" type="presParOf" srcId="{326D283A-E343-458D-8481-BEA5577B1B09}" destId="{48D2ED23-8019-4DD2-91A9-30CF4ECBD61D}" srcOrd="2" destOrd="0" presId="urn:microsoft.com/office/officeart/2005/8/layout/hList7#1"/>
    <dgm:cxn modelId="{311D3070-2757-42D8-A784-4E651194AB8E}" type="presParOf" srcId="{326D283A-E343-458D-8481-BEA5577B1B09}" destId="{B379BB6C-A55B-45E4-8A64-457B10EED647}" srcOrd="3" destOrd="0" presId="urn:microsoft.com/office/officeart/2005/8/layout/hList7#1"/>
    <dgm:cxn modelId="{2C876DEE-8BE4-46BC-B874-FDEB54EC3FF2}" type="presParOf" srcId="{A4345628-39E4-426D-B1A7-5DC7B63D0C0A}" destId="{11E18FB3-E4EB-4732-9234-13E691A9E5B9}" srcOrd="1" destOrd="0" presId="urn:microsoft.com/office/officeart/2005/8/layout/hList7#1"/>
    <dgm:cxn modelId="{C7F02BC0-C835-4587-9B61-6429DDE872D0}" type="presParOf" srcId="{A4345628-39E4-426D-B1A7-5DC7B63D0C0A}" destId="{89D3C7E2-69CA-4A66-981D-556766CD8FC9}" srcOrd="2" destOrd="0" presId="urn:microsoft.com/office/officeart/2005/8/layout/hList7#1"/>
    <dgm:cxn modelId="{2B54DED2-237F-4709-9E88-0C4B031A063C}" type="presParOf" srcId="{89D3C7E2-69CA-4A66-981D-556766CD8FC9}" destId="{BA8723DA-01B6-4F1A-8D54-04BEEE9F8822}" srcOrd="0" destOrd="0" presId="urn:microsoft.com/office/officeart/2005/8/layout/hList7#1"/>
    <dgm:cxn modelId="{19CBE2A1-DFC7-45DA-8DAC-2C1606E24292}" type="presParOf" srcId="{89D3C7E2-69CA-4A66-981D-556766CD8FC9}" destId="{8F9CBC0D-921C-479C-8B2D-BA00DBF0C441}" srcOrd="1" destOrd="0" presId="urn:microsoft.com/office/officeart/2005/8/layout/hList7#1"/>
    <dgm:cxn modelId="{62BF05BB-4FBE-426F-BB13-D50C1FC828EA}" type="presParOf" srcId="{89D3C7E2-69CA-4A66-981D-556766CD8FC9}" destId="{A3A2E034-9C69-4F67-AF02-00F44B730389}" srcOrd="2" destOrd="0" presId="urn:microsoft.com/office/officeart/2005/8/layout/hList7#1"/>
    <dgm:cxn modelId="{FCFB5D70-6B1E-4B35-9A65-055995849C81}" type="presParOf" srcId="{89D3C7E2-69CA-4A66-981D-556766CD8FC9}" destId="{B1878F04-5E12-4263-B52D-A50B90934881}" srcOrd="3" destOrd="0" presId="urn:microsoft.com/office/officeart/2005/8/layout/hList7#1"/>
    <dgm:cxn modelId="{66C1A147-B1CC-4794-9594-C2B3A9B2C0FD}" type="presParOf" srcId="{A4345628-39E4-426D-B1A7-5DC7B63D0C0A}" destId="{CB73E772-E0AC-4ED2-B870-4B65AFC33CB3}" srcOrd="3" destOrd="0" presId="urn:microsoft.com/office/officeart/2005/8/layout/hList7#1"/>
    <dgm:cxn modelId="{73DDC02C-DB0D-4CEC-881A-0ACB2E13036C}" type="presParOf" srcId="{A4345628-39E4-426D-B1A7-5DC7B63D0C0A}" destId="{FCD5E149-A211-4144-9A9B-77DC0323244B}" srcOrd="4" destOrd="0" presId="urn:microsoft.com/office/officeart/2005/8/layout/hList7#1"/>
    <dgm:cxn modelId="{F15D16C5-0EE8-4ECB-8074-80DE984ED7F8}" type="presParOf" srcId="{FCD5E149-A211-4144-9A9B-77DC0323244B}" destId="{A73F3109-7BA1-4F26-992A-5CA289F718DE}" srcOrd="0" destOrd="0" presId="urn:microsoft.com/office/officeart/2005/8/layout/hList7#1"/>
    <dgm:cxn modelId="{AC898466-1FD7-4337-9C6A-606BF48248F1}" type="presParOf" srcId="{FCD5E149-A211-4144-9A9B-77DC0323244B}" destId="{BEADCD9C-D30B-4B6E-87E8-425FA083C087}" srcOrd="1" destOrd="0" presId="urn:microsoft.com/office/officeart/2005/8/layout/hList7#1"/>
    <dgm:cxn modelId="{4269F5EE-D2DF-4FC9-A7BE-2A1BD33AF51E}" type="presParOf" srcId="{FCD5E149-A211-4144-9A9B-77DC0323244B}" destId="{E00D35E4-8829-4529-BF89-6653910136E8}" srcOrd="2" destOrd="0" presId="urn:microsoft.com/office/officeart/2005/8/layout/hList7#1"/>
    <dgm:cxn modelId="{D0B202E9-60DF-48B5-B65F-5E861681D0A6}" type="presParOf" srcId="{FCD5E149-A211-4144-9A9B-77DC0323244B}" destId="{522789E3-D816-4A56-85E5-F68358FBD86D}" srcOrd="3" destOrd="0" presId="urn:microsoft.com/office/officeart/2005/8/layout/hList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BA867D-1D0E-43FA-92D6-768E33CE9BA3}">
      <dsp:nvSpPr>
        <dsp:cNvPr id="0" name=""/>
        <dsp:cNvSpPr/>
      </dsp:nvSpPr>
      <dsp:spPr>
        <a:xfrm>
          <a:off x="1740" y="0"/>
          <a:ext cx="2708425" cy="4527525"/>
        </a:xfrm>
        <a:prstGeom prst="roundRect">
          <a:avLst>
            <a:gd name="adj" fmla="val 10000"/>
          </a:avLst>
        </a:prstGeom>
        <a:solidFill>
          <a:schemeClr val="bg2">
            <a:lumMod val="5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US" sz="2700" b="1" kern="1200" dirty="0" smtClean="0">
              <a:solidFill>
                <a:schemeClr val="bg1"/>
              </a:solidFill>
              <a:latin typeface="Times New Roman" pitchFamily="18" charset="0"/>
              <a:cs typeface="Times New Roman" pitchFamily="18" charset="0"/>
            </a:rPr>
            <a:t>Al –Amour Company For construction service sector </a:t>
          </a:r>
          <a:endParaRPr lang="en-AU" sz="2700" b="1" kern="1200" dirty="0">
            <a:solidFill>
              <a:schemeClr val="bg1"/>
            </a:solidFill>
            <a:latin typeface="Times New Roman" pitchFamily="18" charset="0"/>
            <a:cs typeface="Times New Roman" pitchFamily="18" charset="0"/>
          </a:endParaRPr>
        </a:p>
      </dsp:txBody>
      <dsp:txXfrm>
        <a:off x="1740" y="1811010"/>
        <a:ext cx="2708425" cy="1811010"/>
      </dsp:txXfrm>
    </dsp:sp>
    <dsp:sp modelId="{B379BB6C-A55B-45E4-8A64-457B10EED647}">
      <dsp:nvSpPr>
        <dsp:cNvPr id="0" name=""/>
        <dsp:cNvSpPr/>
      </dsp:nvSpPr>
      <dsp:spPr>
        <a:xfrm>
          <a:off x="602120" y="271651"/>
          <a:ext cx="1507665" cy="1507665"/>
        </a:xfrm>
        <a:prstGeom prst="ellipse">
          <a:avLst/>
        </a:prstGeom>
        <a:blipFill rotWithShape="0">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BA8723DA-01B6-4F1A-8D54-04BEEE9F8822}">
      <dsp:nvSpPr>
        <dsp:cNvPr id="0" name=""/>
        <dsp:cNvSpPr/>
      </dsp:nvSpPr>
      <dsp:spPr>
        <a:xfrm>
          <a:off x="2880309" y="0"/>
          <a:ext cx="2708425" cy="4527525"/>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endParaRPr lang="en-US" sz="1600" kern="1200" dirty="0" smtClean="0"/>
        </a:p>
        <a:p>
          <a:pPr lvl="0" algn="ctr" defTabSz="711200">
            <a:lnSpc>
              <a:spcPct val="90000"/>
            </a:lnSpc>
            <a:spcBef>
              <a:spcPct val="0"/>
            </a:spcBef>
            <a:spcAft>
              <a:spcPct val="35000"/>
            </a:spcAft>
          </a:pPr>
          <a:endParaRPr lang="en-US" sz="1600" kern="1200" dirty="0" smtClean="0"/>
        </a:p>
        <a:p>
          <a:pPr lvl="0" algn="ctr" defTabSz="711200">
            <a:lnSpc>
              <a:spcPct val="90000"/>
            </a:lnSpc>
            <a:spcBef>
              <a:spcPct val="0"/>
            </a:spcBef>
            <a:spcAft>
              <a:spcPct val="35000"/>
            </a:spcAft>
          </a:pPr>
          <a:endParaRPr lang="en-US" sz="1600" kern="1200" dirty="0" smtClean="0"/>
        </a:p>
        <a:p>
          <a:pPr lvl="0" algn="ctr" defTabSz="711200">
            <a:lnSpc>
              <a:spcPct val="90000"/>
            </a:lnSpc>
            <a:spcBef>
              <a:spcPct val="0"/>
            </a:spcBef>
            <a:spcAft>
              <a:spcPct val="35000"/>
            </a:spcAft>
          </a:pPr>
          <a:endParaRPr lang="en-US" sz="1600" kern="1200" dirty="0" smtClean="0"/>
        </a:p>
        <a:p>
          <a:pPr lvl="0" algn="ctr" defTabSz="711200">
            <a:lnSpc>
              <a:spcPct val="90000"/>
            </a:lnSpc>
            <a:spcBef>
              <a:spcPct val="0"/>
            </a:spcBef>
            <a:spcAft>
              <a:spcPct val="35000"/>
            </a:spcAft>
          </a:pPr>
          <a:r>
            <a:rPr lang="en-US" sz="2400" b="1" kern="1200" dirty="0" smtClean="0">
              <a:latin typeface="Times New Roman" pitchFamily="18" charset="0"/>
              <a:cs typeface="Times New Roman" pitchFamily="18" charset="0"/>
            </a:rPr>
            <a:t>Located In Palestine Nablus </a:t>
          </a:r>
          <a:endParaRPr lang="en-AU" sz="2400" b="1" kern="1200" dirty="0">
            <a:latin typeface="Times New Roman" pitchFamily="18" charset="0"/>
            <a:cs typeface="Times New Roman" pitchFamily="18" charset="0"/>
          </a:endParaRPr>
        </a:p>
      </dsp:txBody>
      <dsp:txXfrm>
        <a:off x="2880309" y="1811010"/>
        <a:ext cx="2708425" cy="1811010"/>
      </dsp:txXfrm>
    </dsp:sp>
    <dsp:sp modelId="{B1878F04-5E12-4263-B52D-A50B90934881}">
      <dsp:nvSpPr>
        <dsp:cNvPr id="0" name=""/>
        <dsp:cNvSpPr/>
      </dsp:nvSpPr>
      <dsp:spPr>
        <a:xfrm>
          <a:off x="3528393" y="72006"/>
          <a:ext cx="1363653" cy="1219611"/>
        </a:xfrm>
        <a:prstGeom prst="ellipse">
          <a:avLst/>
        </a:prstGeom>
        <a:blipFill rotWithShape="0">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A73F3109-7BA1-4F26-992A-5CA289F718DE}">
      <dsp:nvSpPr>
        <dsp:cNvPr id="0" name=""/>
        <dsp:cNvSpPr/>
      </dsp:nvSpPr>
      <dsp:spPr>
        <a:xfrm>
          <a:off x="5581097" y="0"/>
          <a:ext cx="2708425" cy="4527525"/>
        </a:xfrm>
        <a:prstGeom prst="roundRect">
          <a:avLst>
            <a:gd name="adj" fmla="val 10000"/>
          </a:avLst>
        </a:prstGeom>
        <a:solidFill>
          <a:schemeClr val="accent2"/>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endParaRPr lang="en-US" sz="2700" kern="1200" dirty="0" smtClean="0"/>
        </a:p>
        <a:p>
          <a:pPr lvl="0" algn="ctr" defTabSz="1200150">
            <a:lnSpc>
              <a:spcPct val="90000"/>
            </a:lnSpc>
            <a:spcBef>
              <a:spcPct val="0"/>
            </a:spcBef>
            <a:spcAft>
              <a:spcPct val="35000"/>
            </a:spcAft>
          </a:pPr>
          <a:endParaRPr lang="en-US" sz="2700" kern="1200" dirty="0" smtClean="0"/>
        </a:p>
        <a:p>
          <a:pPr lvl="0" algn="ctr" defTabSz="1200150">
            <a:lnSpc>
              <a:spcPct val="90000"/>
            </a:lnSpc>
            <a:spcBef>
              <a:spcPct val="0"/>
            </a:spcBef>
            <a:spcAft>
              <a:spcPct val="35000"/>
            </a:spcAft>
          </a:pPr>
          <a:endParaRPr lang="en-AU" sz="2700" kern="1200" dirty="0"/>
        </a:p>
      </dsp:txBody>
      <dsp:txXfrm>
        <a:off x="5581097" y="1811010"/>
        <a:ext cx="2708425" cy="1811010"/>
      </dsp:txXfrm>
    </dsp:sp>
    <dsp:sp modelId="{522789E3-D816-4A56-85E5-F68358FBD86D}">
      <dsp:nvSpPr>
        <dsp:cNvPr id="0" name=""/>
        <dsp:cNvSpPr/>
      </dsp:nvSpPr>
      <dsp:spPr>
        <a:xfrm>
          <a:off x="3672412" y="1944218"/>
          <a:ext cx="1059753" cy="953674"/>
        </a:xfrm>
        <a:prstGeom prst="ellipse">
          <a:avLst/>
        </a:prstGeom>
        <a:blipFill rotWithShape="0">
          <a:blip xmlns:r="http://schemas.openxmlformats.org/officeDocument/2006/relationships" r:embed="rId3"/>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12BFF86F-6BF0-4CE3-AB22-3B2720D5CBC7}">
      <dsp:nvSpPr>
        <dsp:cNvPr id="0" name=""/>
        <dsp:cNvSpPr/>
      </dsp:nvSpPr>
      <dsp:spPr>
        <a:xfrm>
          <a:off x="331650" y="3622020"/>
          <a:ext cx="7627962" cy="679128"/>
        </a:xfrm>
        <a:prstGeom prst="leftRightArrow">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A8C4B9-EAFD-4036-A6C2-2B7A8544A472}" type="datetimeFigureOut">
              <a:rPr lang="en-US" smtClean="0"/>
              <a:pPr/>
              <a:t>5/23/2017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C146E6-A508-4CED-8FED-160858C98DB5}" type="slidenum">
              <a:rPr lang="en-US" smtClean="0"/>
              <a:pPr/>
              <a:t>‹#›</a:t>
            </a:fld>
            <a:endParaRPr lang="en-US"/>
          </a:p>
        </p:txBody>
      </p:sp>
    </p:spTree>
    <p:extLst>
      <p:ext uri="{BB962C8B-B14F-4D97-AF65-F5344CB8AC3E}">
        <p14:creationId xmlns="" xmlns:p14="http://schemas.microsoft.com/office/powerpoint/2010/main" val="1607006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C146E6-A508-4CED-8FED-160858C98DB5}" type="slidenum">
              <a:rPr lang="en-US" smtClean="0"/>
              <a:pPr/>
              <a:t>44</a:t>
            </a:fld>
            <a:endParaRPr lang="en-US"/>
          </a:p>
        </p:txBody>
      </p:sp>
    </p:spTree>
    <p:extLst>
      <p:ext uri="{BB962C8B-B14F-4D97-AF65-F5344CB8AC3E}">
        <p14:creationId xmlns="" xmlns:p14="http://schemas.microsoft.com/office/powerpoint/2010/main" val="2459016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C146E6-A508-4CED-8FED-160858C98DB5}" type="slidenum">
              <a:rPr lang="en-US" smtClean="0"/>
              <a:pPr/>
              <a:t>48</a:t>
            </a:fld>
            <a:endParaRPr lang="en-US"/>
          </a:p>
        </p:txBody>
      </p:sp>
    </p:spTree>
    <p:extLst>
      <p:ext uri="{BB962C8B-B14F-4D97-AF65-F5344CB8AC3E}">
        <p14:creationId xmlns="" xmlns:p14="http://schemas.microsoft.com/office/powerpoint/2010/main" val="1223290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C146E6-A508-4CED-8FED-160858C98DB5}" type="slidenum">
              <a:rPr lang="en-US" smtClean="0"/>
              <a:pPr/>
              <a:t>49</a:t>
            </a:fld>
            <a:endParaRPr lang="en-US"/>
          </a:p>
        </p:txBody>
      </p:sp>
    </p:spTree>
    <p:extLst>
      <p:ext uri="{BB962C8B-B14F-4D97-AF65-F5344CB8AC3E}">
        <p14:creationId xmlns="" xmlns:p14="http://schemas.microsoft.com/office/powerpoint/2010/main" val="2344586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91082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16762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3381074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1_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solidFill>
                  <a:schemeClr val="tx1"/>
                </a:solidFill>
              </a:defRPr>
            </a:lvl1p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6FCCEDCF-7A54-4A18-BAC0-63D1AA8042C8}" type="datetimeFigureOut">
              <a:rPr lang="en-US" smtClean="0">
                <a:solidFill>
                  <a:prstClr val="black">
                    <a:tint val="75000"/>
                  </a:prstClr>
                </a:solidFill>
              </a:rPr>
              <a:pPr/>
              <a:t>5/23/2017</a:t>
            </a:fld>
            <a:endParaRPr lang="en-US">
              <a:solidFill>
                <a:prstClr val="black">
                  <a:tint val="75000"/>
                </a:prstClr>
              </a:solidFill>
            </a:endParaRPr>
          </a:p>
        </p:txBody>
      </p:sp>
      <p:sp>
        <p:nvSpPr>
          <p:cNvPr id="8" name="Slide Number Placeholder 7"/>
          <p:cNvSpPr>
            <a:spLocks noGrp="1"/>
          </p:cNvSpPr>
          <p:nvPr>
            <p:ph type="sldNum" sz="quarter" idx="11"/>
          </p:nvPr>
        </p:nvSpPr>
        <p:spPr/>
        <p:txBody>
          <a:bodyPr/>
          <a:lstStyle/>
          <a:p>
            <a:fld id="{2406D9F4-1D47-414B-AE24-D4CA7EE814AF}" type="slidenum">
              <a:rPr lang="en-US" smtClean="0">
                <a:solidFill>
                  <a:prstClr val="black">
                    <a:tint val="75000"/>
                  </a:prstClr>
                </a:solidFill>
              </a:rPr>
              <a:pPr/>
              <a:t>‹#›</a:t>
            </a:fld>
            <a:endParaRPr lang="en-US">
              <a:solidFill>
                <a:prstClr val="black">
                  <a:tint val="75000"/>
                </a:prstClr>
              </a:solidFill>
            </a:endParaRPr>
          </a:p>
        </p:txBody>
      </p:sp>
      <p:sp>
        <p:nvSpPr>
          <p:cNvPr id="9" name="Footer Placeholder 8"/>
          <p:cNvSpPr>
            <a:spLocks noGrp="1"/>
          </p:cNvSpPr>
          <p:nvPr>
            <p:ph type="ftr" sz="quarter" idx="12"/>
          </p:nvPr>
        </p:nvSpPr>
        <p:spPr/>
        <p:txBody>
          <a:bodyPr/>
          <a:lstStyle/>
          <a:p>
            <a:endParaRPr lang="en-US">
              <a:solidFill>
                <a:prstClr val="black">
                  <a:tint val="75000"/>
                </a:prstClr>
              </a:solidFill>
            </a:endParaRPr>
          </a:p>
        </p:txBody>
      </p:sp>
    </p:spTree>
    <p:extLst>
      <p:ext uri="{BB962C8B-B14F-4D97-AF65-F5344CB8AC3E}">
        <p14:creationId xmlns="" xmlns:p14="http://schemas.microsoft.com/office/powerpoint/2010/main" val="1546643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016979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2487737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306234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1394223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13087282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545813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08581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790908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8966534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36794304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543589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33733852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cSld name="1_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solidFill>
                  <a:schemeClr val="tx1"/>
                </a:solidFill>
              </a:defRPr>
            </a:lvl1p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6FCCEDCF-7A54-4A18-BAC0-63D1AA8042C8}" type="datetimeFigureOut">
              <a:rPr lang="en-US" smtClean="0">
                <a:solidFill>
                  <a:prstClr val="black">
                    <a:tint val="75000"/>
                  </a:prstClr>
                </a:solidFill>
              </a:rPr>
              <a:pPr/>
              <a:t>5/23/2017</a:t>
            </a:fld>
            <a:endParaRPr lang="en-US">
              <a:solidFill>
                <a:prstClr val="black">
                  <a:tint val="75000"/>
                </a:prstClr>
              </a:solidFill>
            </a:endParaRPr>
          </a:p>
        </p:txBody>
      </p:sp>
      <p:sp>
        <p:nvSpPr>
          <p:cNvPr id="8" name="Slide Number Placeholder 7"/>
          <p:cNvSpPr>
            <a:spLocks noGrp="1"/>
          </p:cNvSpPr>
          <p:nvPr>
            <p:ph type="sldNum" sz="quarter" idx="11"/>
          </p:nvPr>
        </p:nvSpPr>
        <p:spPr/>
        <p:txBody>
          <a:bodyPr/>
          <a:lstStyle/>
          <a:p>
            <a:fld id="{2406D9F4-1D47-414B-AE24-D4CA7EE814AF}" type="slidenum">
              <a:rPr lang="en-US" smtClean="0">
                <a:solidFill>
                  <a:prstClr val="black">
                    <a:tint val="75000"/>
                  </a:prstClr>
                </a:solidFill>
              </a:rPr>
              <a:pPr/>
              <a:t>‹#›</a:t>
            </a:fld>
            <a:endParaRPr lang="en-US">
              <a:solidFill>
                <a:prstClr val="black">
                  <a:tint val="75000"/>
                </a:prstClr>
              </a:solidFill>
            </a:endParaRPr>
          </a:p>
        </p:txBody>
      </p:sp>
      <p:sp>
        <p:nvSpPr>
          <p:cNvPr id="9" name="Footer Placeholder 8"/>
          <p:cNvSpPr>
            <a:spLocks noGrp="1"/>
          </p:cNvSpPr>
          <p:nvPr>
            <p:ph type="ftr" sz="quarter" idx="12"/>
          </p:nvPr>
        </p:nvSpPr>
        <p:spPr/>
        <p:txBody>
          <a:bodyPr/>
          <a:lstStyle/>
          <a:p>
            <a:endParaRPr lang="en-US">
              <a:solidFill>
                <a:prstClr val="black">
                  <a:tint val="75000"/>
                </a:prstClr>
              </a:solidFill>
            </a:endParaRPr>
          </a:p>
        </p:txBody>
      </p:sp>
    </p:spTree>
    <p:extLst>
      <p:ext uri="{BB962C8B-B14F-4D97-AF65-F5344CB8AC3E}">
        <p14:creationId xmlns="" xmlns:p14="http://schemas.microsoft.com/office/powerpoint/2010/main" val="890698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49213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35440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1244729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952018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59797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1497824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901168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alphaModFix amt="33000"/>
            <a:lum/>
          </a:blip>
          <a:srcRect/>
          <a:stretch>
            <a:fillRect l="-13000" r="-1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8059896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alphaModFix amt="33000"/>
            <a:lum/>
          </a:blip>
          <a:srcRect/>
          <a:stretch>
            <a:fillRect l="-13000" r="-1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CAB1A-958B-4E23-9B6C-9B4B33B6D4C1}"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353142484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4.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gif"/><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p:cNvSpPr/>
          <p:nvPr/>
        </p:nvSpPr>
        <p:spPr>
          <a:xfrm>
            <a:off x="0" y="4800600"/>
            <a:ext cx="9144000" cy="1828800"/>
          </a:xfrm>
          <a:prstGeom prst="rect">
            <a:avLst/>
          </a:prstGeom>
          <a:no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rgbClr val="002060"/>
                </a:solidFill>
              </a:rPr>
              <a:t>Assessment of manufacturing processes of  AL-Amour factory</a:t>
            </a:r>
            <a:r>
              <a:rPr lang="en-US" sz="2500" b="1" dirty="0" smtClean="0">
                <a:solidFill>
                  <a:srgbClr val="002060"/>
                </a:solidFill>
              </a:rPr>
              <a:t> </a:t>
            </a:r>
          </a:p>
          <a:p>
            <a:pPr algn="ctr"/>
            <a:r>
              <a:rPr lang="en-US" sz="2500" b="1" i="1" dirty="0" smtClean="0">
                <a:solidFill>
                  <a:schemeClr val="tx2"/>
                </a:solidFill>
              </a:rPr>
              <a:t>Supervisor: Dr. Mohammad othaman</a:t>
            </a:r>
          </a:p>
          <a:p>
            <a:pPr algn="ctr"/>
            <a:r>
              <a:rPr lang="en-US" sz="2500" b="1" i="1" dirty="0" smtClean="0">
                <a:solidFill>
                  <a:schemeClr val="tx2"/>
                </a:solidFill>
              </a:rPr>
              <a:t>             Dr. Ahmad Al-</a:t>
            </a:r>
            <a:r>
              <a:rPr lang="en-US" sz="2500" b="1" i="1" dirty="0" err="1" smtClean="0">
                <a:solidFill>
                  <a:schemeClr val="tx2"/>
                </a:solidFill>
              </a:rPr>
              <a:t>Rmahi</a:t>
            </a:r>
            <a:endParaRPr lang="en-US" sz="2500" b="1" i="1" dirty="0">
              <a:solidFill>
                <a:schemeClr val="tx2"/>
              </a:solidFill>
            </a:endParaRPr>
          </a:p>
        </p:txBody>
      </p:sp>
      <p:pic>
        <p:nvPicPr>
          <p:cNvPr id="1026" name="Picture 2" descr="C:\Users\iT\Downloads\14211998_1131938786852837_7081159705458170600_n.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143000"/>
            <a:ext cx="9144000" cy="3657598"/>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Rectangle 9"/>
          <p:cNvSpPr/>
          <p:nvPr/>
        </p:nvSpPr>
        <p:spPr>
          <a:xfrm>
            <a:off x="1054509" y="0"/>
            <a:ext cx="7175091" cy="1200329"/>
          </a:xfrm>
          <a:prstGeom prst="rect">
            <a:avLst/>
          </a:prstGeom>
          <a:noFill/>
        </p:spPr>
        <p:txBody>
          <a:bodyPr wrap="square" lIns="91440" tIns="45720" rIns="91440" bIns="45720">
            <a:spAutoFit/>
          </a:bodyPr>
          <a:lstStyle/>
          <a:p>
            <a:pPr algn="ctr"/>
            <a:r>
              <a:rPr lang="en-US"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An-</a:t>
            </a:r>
            <a:r>
              <a:rPr lang="en-US" sz="24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Najah</a:t>
            </a:r>
            <a:r>
              <a:rPr lang="en-US"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National University</a:t>
            </a:r>
          </a:p>
          <a:p>
            <a:pPr algn="ctr"/>
            <a:r>
              <a:rPr lang="en-US"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Faculty of Engineering &amp; Information Technology</a:t>
            </a:r>
          </a:p>
          <a:p>
            <a:pPr algn="ctr"/>
            <a:r>
              <a:rPr lang="en-US"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Industrial Engineering Department</a:t>
            </a:r>
            <a:endParaRPr lang="en-US" sz="2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 xmlns:p14="http://schemas.microsoft.com/office/powerpoint/2010/main" val="733354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6.png"/>
          <p:cNvPicPr>
            <a:picLocks noGrp="1"/>
          </p:cNvPicPr>
          <p:nvPr>
            <p:ph idx="1"/>
          </p:nvPr>
        </p:nvPicPr>
        <p:blipFill>
          <a:blip r:embed="rId2" cstate="print"/>
          <a:stretch>
            <a:fillRect/>
          </a:stretch>
        </p:blipFill>
        <p:spPr>
          <a:xfrm>
            <a:off x="152400" y="878305"/>
            <a:ext cx="8763000" cy="5943600"/>
          </a:xfrm>
          <a:prstGeom prst="rect">
            <a:avLst/>
          </a:prstGeom>
        </p:spPr>
      </p:pic>
      <p:sp>
        <p:nvSpPr>
          <p:cNvPr id="6" name="Rectangle 5"/>
          <p:cNvSpPr/>
          <p:nvPr/>
        </p:nvSpPr>
        <p:spPr>
          <a:xfrm>
            <a:off x="990600" y="0"/>
            <a:ext cx="6553200" cy="523220"/>
          </a:xfrm>
          <a:prstGeom prst="rect">
            <a:avLst/>
          </a:prstGeom>
        </p:spPr>
        <p:txBody>
          <a:bodyPr wrap="square">
            <a:spAutoFit/>
          </a:bodyPr>
          <a:lstStyle/>
          <a:p>
            <a:r>
              <a:rPr lang="en-US" sz="2800" b="1" dirty="0"/>
              <a:t>Figure 2. Traditional vs. Lean approaches</a:t>
            </a:r>
          </a:p>
        </p:txBody>
      </p:sp>
    </p:spTree>
    <p:extLst>
      <p:ext uri="{BB962C8B-B14F-4D97-AF65-F5344CB8AC3E}">
        <p14:creationId xmlns="" xmlns:p14="http://schemas.microsoft.com/office/powerpoint/2010/main" val="9697891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750315"/>
            <a:ext cx="8305800" cy="4983163"/>
          </a:xfrm>
        </p:spPr>
        <p:txBody>
          <a:bodyPr>
            <a:normAutofit/>
          </a:bodyPr>
          <a:lstStyle/>
          <a:p>
            <a:endParaRPr lang="en-US" dirty="0"/>
          </a:p>
        </p:txBody>
      </p:sp>
      <p:sp>
        <p:nvSpPr>
          <p:cNvPr id="5" name="Content Placeholder 4"/>
          <p:cNvSpPr txBox="1">
            <a:spLocks noChangeArrowheads="1"/>
          </p:cNvSpPr>
          <p:nvPr/>
        </p:nvSpPr>
        <p:spPr bwMode="auto">
          <a:xfrm>
            <a:off x="457200" y="0"/>
            <a:ext cx="8153400" cy="1020763"/>
          </a:xfrm>
          <a:prstGeom prst="rect">
            <a:avLst/>
          </a:prstGeom>
          <a:solidFill>
            <a:schemeClr val="accent1"/>
          </a:solidFill>
          <a:ln w="6350" algn="ctr">
            <a:noFill/>
            <a:miter lim="800000"/>
            <a:headEnd type="none" w="sm" len="sm"/>
            <a:tailEnd type="none" w="sm" len="sm"/>
          </a:ln>
          <a:effectLst>
            <a:outerShdw dist="17961" dir="2700000" algn="ctr" rotWithShape="0">
              <a:srgbClr val="808080"/>
            </a:outerShdw>
          </a:effectLst>
        </p:spPr>
        <p:txBody>
          <a:bodyPr vert="horz" lIns="91440" tIns="91440" rIns="91440" bIns="9144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spcBef>
                <a:spcPct val="0"/>
              </a:spcBef>
            </a:pPr>
            <a:r>
              <a:rPr lang="en-US" b="1" spc="300" dirty="0" smtClean="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rPr>
              <a:t>Overall Equipment Effectiveness</a:t>
            </a:r>
            <a:endParaRPr lang="nl-NL" b="1" spc="300" dirty="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endParaRPr>
          </a:p>
        </p:txBody>
      </p:sp>
      <p:sp>
        <p:nvSpPr>
          <p:cNvPr id="6" name="Title 5"/>
          <p:cNvSpPr>
            <a:spLocks noGrp="1" noChangeArrowheads="1"/>
          </p:cNvSpPr>
          <p:nvPr>
            <p:ph type="title"/>
          </p:nvPr>
        </p:nvSpPr>
        <p:spPr bwMode="auto">
          <a:xfrm>
            <a:off x="228600" y="1143000"/>
            <a:ext cx="8686800" cy="5486400"/>
          </a:xfrm>
          <a:prstGeom prst="rect">
            <a:avLst/>
          </a:prstGeom>
          <a:solidFill>
            <a:schemeClr val="bg1"/>
          </a:solidFill>
          <a:ln w="6350" algn="ctr">
            <a:solidFill>
              <a:schemeClr val="tx1"/>
            </a:solidFill>
            <a:miter lim="800000"/>
            <a:headEnd type="none" w="sm" len="sm"/>
            <a:tailEnd type="none" w="med" len="lg"/>
          </a:ln>
          <a:effectLst>
            <a:outerShdw dist="17961" dir="2700000" algn="ctr" rotWithShape="0">
              <a:srgbClr val="808080"/>
            </a:outerShdw>
          </a:effectLst>
        </p:spPr>
        <p:txBody>
          <a:bodyPr tIns="91440" bIns="91440" numCol="1" anchor="ctr">
            <a:noAutofit/>
          </a:bodyPr>
          <a:lstStyle/>
          <a:p>
            <a:pPr lvl="0"/>
            <a:r>
              <a:rPr lang="en-US" sz="2800" b="1" u="sng" dirty="0" smtClean="0"/>
              <a:t/>
            </a:r>
            <a:br>
              <a:rPr lang="en-US" sz="2800" b="1" u="sng" dirty="0" smtClean="0"/>
            </a:br>
            <a:r>
              <a:rPr lang="en-US" sz="2800" b="1" u="sng" dirty="0" smtClean="0"/>
              <a:t>OEE </a:t>
            </a:r>
            <a:r>
              <a:rPr lang="en-US" sz="2800" b="1" u="sng" dirty="0"/>
              <a:t>Availability</a:t>
            </a:r>
            <a:br>
              <a:rPr lang="en-US" sz="2800" b="1" u="sng" dirty="0"/>
            </a:br>
            <a:r>
              <a:rPr lang="en-US" sz="2400" dirty="0"/>
              <a:t>OEE Availability is the ratio between the actual run time and the scheduled run time. The scheduled run time does not included breaks, lunches and other pre-arranged time a production line or process may be down.</a:t>
            </a:r>
            <a:r>
              <a:rPr lang="en-US" sz="1800" dirty="0"/>
              <a:t/>
            </a:r>
            <a:br>
              <a:rPr lang="en-US" sz="1800" dirty="0"/>
            </a:br>
            <a:r>
              <a:rPr lang="en-US" sz="2800" b="1" u="sng" dirty="0" smtClean="0"/>
              <a:t>OEE Performance</a:t>
            </a:r>
            <a:r>
              <a:rPr lang="en-US" sz="1800" b="1" u="sng" dirty="0"/>
              <a:t/>
            </a:r>
            <a:br>
              <a:rPr lang="en-US" sz="1800" b="1" u="sng" dirty="0"/>
            </a:br>
            <a:r>
              <a:rPr lang="en-US" sz="2400" dirty="0"/>
              <a:t>OEE Performance is the ratio between the actual number of units produced and the number of unit that theoretically can be produced and is based on the standard rate. The standard rate is rate the equipment </a:t>
            </a:r>
            <a:r>
              <a:rPr lang="en-US" sz="1800" dirty="0"/>
              <a:t>is designed for.</a:t>
            </a:r>
            <a:br>
              <a:rPr lang="en-US" sz="1800" dirty="0"/>
            </a:br>
            <a:r>
              <a:rPr lang="en-US" sz="1800" dirty="0" smtClean="0"/>
              <a:t/>
            </a:r>
            <a:br>
              <a:rPr lang="en-US" sz="1800" dirty="0" smtClean="0"/>
            </a:br>
            <a:r>
              <a:rPr lang="en-US" sz="2800" b="1" u="sng" dirty="0" smtClean="0"/>
              <a:t>OEE Quality</a:t>
            </a:r>
            <a:r>
              <a:rPr lang="en-US" sz="1800" b="1" u="sng" dirty="0"/>
              <a:t/>
            </a:r>
            <a:br>
              <a:rPr lang="en-US" sz="1800" b="1" u="sng" dirty="0"/>
            </a:br>
            <a:r>
              <a:rPr lang="en-US" sz="2400" dirty="0"/>
              <a:t>OEE Quality is the ratio between good units produced and the total units that were stated. </a:t>
            </a:r>
            <a:br>
              <a:rPr lang="en-US" sz="2400" dirty="0"/>
            </a:br>
            <a:r>
              <a:rPr lang="en-US" sz="2400" dirty="0"/>
              <a:t/>
            </a:r>
            <a:br>
              <a:rPr lang="en-US" sz="2400" dirty="0"/>
            </a:br>
            <a:endParaRPr lang="en-US" sz="2400" dirty="0"/>
          </a:p>
        </p:txBody>
      </p:sp>
    </p:spTree>
    <p:extLst>
      <p:ext uri="{BB962C8B-B14F-4D97-AF65-F5344CB8AC3E}">
        <p14:creationId xmlns="" xmlns:p14="http://schemas.microsoft.com/office/powerpoint/2010/main" val="36855718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4"/>
          <p:cNvSpPr txBox="1">
            <a:spLocks noChangeArrowheads="1"/>
          </p:cNvSpPr>
          <p:nvPr/>
        </p:nvSpPr>
        <p:spPr bwMode="auto">
          <a:xfrm>
            <a:off x="228600" y="304800"/>
            <a:ext cx="8686800" cy="1447800"/>
          </a:xfrm>
          <a:prstGeom prst="rect">
            <a:avLst/>
          </a:prstGeom>
          <a:solidFill>
            <a:schemeClr val="accent1"/>
          </a:solidFill>
          <a:ln w="6350" algn="ctr">
            <a:noFill/>
            <a:miter lim="800000"/>
            <a:headEnd type="none" w="sm" len="sm"/>
            <a:tailEnd type="none" w="sm" len="sm"/>
          </a:ln>
          <a:effectLst>
            <a:outerShdw dist="17961" dir="2700000" algn="ctr" rotWithShape="0">
              <a:srgbClr val="808080"/>
            </a:outerShdw>
          </a:effectLst>
        </p:spPr>
        <p:txBody>
          <a:bodyPr vert="horz" lIns="91440" tIns="91440" rIns="91440" bIns="9144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spcBef>
                <a:spcPct val="0"/>
              </a:spcBef>
            </a:pPr>
            <a:r>
              <a:rPr lang="en-US" b="1" spc="300" dirty="0" smtClean="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rPr>
              <a:t>Overall Equipment Effectiveness</a:t>
            </a:r>
            <a:endParaRPr lang="nl-NL" b="1" spc="300" dirty="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endParaRPr>
          </a:p>
        </p:txBody>
      </p:sp>
      <p:pic>
        <p:nvPicPr>
          <p:cNvPr id="11" name="Content Placeholder 3" descr="http://www.leanproduction.com/images/oee.png"/>
          <p:cNvPicPr>
            <a:picLocks noGrp="1"/>
          </p:cNvPicPr>
          <p:nvPr>
            <p:ph idx="1"/>
          </p:nvPr>
        </p:nvPicPr>
        <p:blipFill>
          <a:blip r:embed="rId2" cstate="print"/>
          <a:srcRect/>
          <a:stretch>
            <a:fillRect/>
          </a:stretch>
        </p:blipFill>
        <p:spPr bwMode="auto">
          <a:xfrm>
            <a:off x="304800" y="2667000"/>
            <a:ext cx="8458200" cy="3128962"/>
          </a:xfrm>
          <a:prstGeom prst="rect">
            <a:avLst/>
          </a:prstGeom>
          <a:noFill/>
          <a:ln w="9525">
            <a:noFill/>
            <a:miter lim="800000"/>
            <a:headEnd/>
            <a:tailEnd/>
          </a:ln>
        </p:spPr>
      </p:pic>
      <p:sp>
        <p:nvSpPr>
          <p:cNvPr id="6" name="Rectangle 5"/>
          <p:cNvSpPr/>
          <p:nvPr/>
        </p:nvSpPr>
        <p:spPr>
          <a:xfrm>
            <a:off x="304800" y="1905000"/>
            <a:ext cx="7315200" cy="584775"/>
          </a:xfrm>
          <a:prstGeom prst="rect">
            <a:avLst/>
          </a:prstGeom>
        </p:spPr>
        <p:txBody>
          <a:bodyPr wrap="square">
            <a:spAutoFit/>
          </a:bodyPr>
          <a:lstStyle/>
          <a:p>
            <a:pPr lvl="0" algn="ctr" fontAlgn="base">
              <a:spcBef>
                <a:spcPct val="0"/>
              </a:spcBef>
              <a:spcAft>
                <a:spcPct val="0"/>
              </a:spcAft>
            </a:pPr>
            <a:r>
              <a:rPr lang="en-US" sz="3200" b="1" dirty="0" smtClean="0">
                <a:solidFill>
                  <a:srgbClr val="7030A0"/>
                </a:solidFill>
                <a:latin typeface="Times New Roman" pitchFamily="18" charset="0"/>
                <a:ea typeface="Calibri" pitchFamily="34" charset="0"/>
                <a:cs typeface="Times New Roman" pitchFamily="18" charset="0"/>
              </a:rPr>
              <a:t>F</a:t>
            </a:r>
            <a:r>
              <a:rPr lang="en-US" sz="3200" b="1" dirty="0" smtClean="0" bmk="">
                <a:solidFill>
                  <a:srgbClr val="7030A0"/>
                </a:solidFill>
                <a:latin typeface="Times New Roman" pitchFamily="18" charset="0"/>
                <a:ea typeface="Calibri" pitchFamily="34" charset="0"/>
                <a:cs typeface="Times New Roman" pitchFamily="18" charset="0"/>
              </a:rPr>
              <a:t>igure </a:t>
            </a:r>
            <a:r>
              <a:rPr lang="en-US" sz="3200" b="1" dirty="0" smtClean="0" bmk="_Toc482426025">
                <a:solidFill>
                  <a:srgbClr val="7030A0"/>
                </a:solidFill>
                <a:latin typeface="Times New Roman" pitchFamily="18" charset="0"/>
                <a:ea typeface="Calibri" pitchFamily="34" charset="0"/>
                <a:cs typeface="Times New Roman" pitchFamily="18" charset="0"/>
              </a:rPr>
              <a:t>4. Standard OEE benchmarks</a:t>
            </a:r>
            <a:endParaRPr lang="en-US" sz="3200" dirty="0" smtClean="0">
              <a:solidFill>
                <a:srgbClr val="7030A0"/>
              </a:solidFill>
              <a:latin typeface="Arial" pitchFamily="34" charset="0"/>
              <a:cs typeface="Arial" pitchFamily="34" charset="0"/>
            </a:endParaRPr>
          </a:p>
        </p:txBody>
      </p:sp>
    </p:spTree>
    <p:extLst>
      <p:ext uri="{BB962C8B-B14F-4D97-AF65-F5344CB8AC3E}">
        <p14:creationId xmlns="" xmlns:p14="http://schemas.microsoft.com/office/powerpoint/2010/main" val="15182517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839200" cy="1524000"/>
          </a:xfrm>
        </p:spPr>
        <p:txBody>
          <a:bodyPr>
            <a:noAutofit/>
          </a:bodyPr>
          <a:lstStyle/>
          <a:p>
            <a:pPr algn="l"/>
            <a:r>
              <a:rPr lang="en-US" sz="3200" b="1" dirty="0" smtClean="0"/>
              <a:t/>
            </a:r>
            <a:br>
              <a:rPr lang="en-US" sz="3200" b="1" dirty="0" smtClean="0"/>
            </a:br>
            <a:r>
              <a:rPr lang="en-US" sz="3200" b="1" dirty="0" smtClean="0"/>
              <a:t>Value stream mapping (VSM) </a:t>
            </a:r>
            <a:r>
              <a:rPr lang="en-US" sz="2800" b="1" dirty="0" smtClean="0"/>
              <a:t>:</a:t>
            </a:r>
            <a:r>
              <a:rPr lang="en-US" sz="2800" dirty="0" smtClean="0"/>
              <a:t/>
            </a:r>
            <a:br>
              <a:rPr lang="en-US" sz="2800" dirty="0" smtClean="0"/>
            </a:br>
            <a:r>
              <a:rPr lang="en-US" sz="2000" dirty="0" smtClean="0"/>
              <a:t>  A value stream map takes into account not only the activity of the product, but the management and information systems that support the basic process. This is especially helpful when working to reduce cycle time, because you gain insight into the decision making flow in addition to the process flow.</a:t>
            </a:r>
            <a:endParaRPr lang="en-US" sz="2000" dirty="0"/>
          </a:p>
        </p:txBody>
      </p:sp>
      <p:sp>
        <p:nvSpPr>
          <p:cNvPr id="3" name="Content Placeholder 2"/>
          <p:cNvSpPr>
            <a:spLocks noGrp="1"/>
          </p:cNvSpPr>
          <p:nvPr>
            <p:ph idx="1"/>
          </p:nvPr>
        </p:nvSpPr>
        <p:spPr>
          <a:xfrm>
            <a:off x="0" y="1447800"/>
            <a:ext cx="9144000" cy="4525963"/>
          </a:xfrm>
        </p:spPr>
        <p:txBody>
          <a:bodyPr>
            <a:normAutofit fontScale="25000" lnSpcReduction="20000"/>
          </a:bodyPr>
          <a:lstStyle/>
          <a:p>
            <a:pPr>
              <a:buNone/>
            </a:pPr>
            <a:r>
              <a:rPr lang="en-US" sz="11200" b="1" dirty="0" smtClean="0"/>
              <a:t>    </a:t>
            </a:r>
          </a:p>
          <a:p>
            <a:pPr>
              <a:buNone/>
            </a:pPr>
            <a:r>
              <a:rPr lang="en-US" sz="11200" b="1" dirty="0" smtClean="0"/>
              <a:t>   </a:t>
            </a:r>
            <a:r>
              <a:rPr lang="x-none" sz="12800" b="1" smtClean="0"/>
              <a:t>Routing file</a:t>
            </a:r>
            <a:r>
              <a:rPr lang="ar-SA" sz="12800" dirty="0" smtClean="0"/>
              <a:t> </a:t>
            </a:r>
            <a:r>
              <a:rPr lang="en-US" sz="12800" dirty="0" smtClean="0"/>
              <a:t>:</a:t>
            </a:r>
          </a:p>
          <a:p>
            <a:pPr>
              <a:buNone/>
            </a:pPr>
            <a:r>
              <a:rPr lang="en-US" sz="8000" dirty="0" smtClean="0"/>
              <a:t>      A documents for the output of production and tracing the sequence of operations of a batch manufactured components. </a:t>
            </a:r>
          </a:p>
          <a:p>
            <a:pPr>
              <a:buNone/>
            </a:pPr>
            <a:r>
              <a:rPr lang="en-US" sz="8000" dirty="0" smtClean="0"/>
              <a:t>       A routing is the path that work follows from work center to work center as it is completed. Routing is specified on a route sheet or, in a computer-based system, in a route file (Smothers, 2009)</a:t>
            </a:r>
            <a:r>
              <a:rPr lang="en-US" sz="8000" b="1" dirty="0" smtClean="0"/>
              <a:t> </a:t>
            </a:r>
            <a:endParaRPr lang="en-US" sz="7200" b="1" dirty="0" smtClean="0"/>
          </a:p>
          <a:p>
            <a:pPr>
              <a:buNone/>
            </a:pPr>
            <a:r>
              <a:rPr lang="en-US" sz="7200" b="1" dirty="0" smtClean="0"/>
              <a:t>     </a:t>
            </a:r>
            <a:r>
              <a:rPr lang="x-none" sz="12800" b="1" smtClean="0"/>
              <a:t>Work center load report</a:t>
            </a:r>
            <a:r>
              <a:rPr lang="en-US" sz="12800" b="1" dirty="0" smtClean="0"/>
              <a:t>:</a:t>
            </a:r>
            <a:r>
              <a:rPr lang="x-none" sz="12800" b="1" smtClean="0"/>
              <a:t> </a:t>
            </a:r>
            <a:r>
              <a:rPr lang="en-US" sz="12800" dirty="0" smtClean="0"/>
              <a:t> </a:t>
            </a:r>
          </a:p>
          <a:p>
            <a:pPr>
              <a:buNone/>
            </a:pPr>
            <a:r>
              <a:rPr lang="en-US" sz="8000" dirty="0" smtClean="0"/>
              <a:t>       This report shows released and planned load, total load, rated capacity and (over)/under capacity. The term </a:t>
            </a:r>
            <a:r>
              <a:rPr lang="en-US" sz="8000" b="1" dirty="0" smtClean="0"/>
              <a:t>overcapacity</a:t>
            </a:r>
            <a:r>
              <a:rPr lang="en-US" sz="8000" dirty="0" smtClean="0"/>
              <a:t> means that the work center is overloaded and the term </a:t>
            </a:r>
            <a:r>
              <a:rPr lang="en-US" sz="8000" b="1" dirty="0" err="1" smtClean="0"/>
              <a:t>undercapaci</a:t>
            </a:r>
            <a:r>
              <a:rPr lang="en-US" sz="8000" dirty="0" err="1" smtClean="0"/>
              <a:t>ty</a:t>
            </a:r>
            <a:r>
              <a:rPr lang="en-US" sz="8000" dirty="0" smtClean="0"/>
              <a:t> means the work center is under loaded (Lloyd, 2008).</a:t>
            </a:r>
            <a:endParaRPr lang="en-US" sz="7200" b="1" dirty="0" smtClean="0"/>
          </a:p>
          <a:p>
            <a:pPr>
              <a:buNone/>
            </a:pPr>
            <a:r>
              <a:rPr lang="en-US" sz="7200" b="1" dirty="0" smtClean="0"/>
              <a:t>     </a:t>
            </a:r>
            <a:r>
              <a:rPr lang="x-none" sz="12800" b="1" smtClean="0"/>
              <a:t>Activity chart (MAC)</a:t>
            </a:r>
            <a:r>
              <a:rPr lang="en-US" sz="12800" dirty="0" smtClean="0"/>
              <a:t> :</a:t>
            </a:r>
          </a:p>
          <a:p>
            <a:pPr>
              <a:buNone/>
            </a:pPr>
            <a:r>
              <a:rPr lang="en-US" sz="8000" dirty="0" smtClean="0"/>
              <a:t>       Illustrate parallel activities and time relationships between two or more resources i.e. workers, plant/ equipment or materials. They are useful where the interaction between workers, equipment and materials repeat in periodic cycles so this chart can help identify the bottleneck and idling resources (</a:t>
            </a:r>
            <a:r>
              <a:rPr lang="en-US" sz="8000" dirty="0" err="1" smtClean="0"/>
              <a:t>Groover</a:t>
            </a:r>
            <a:r>
              <a:rPr lang="en-US" sz="8000" dirty="0" smtClean="0"/>
              <a:t>, 2007) .</a:t>
            </a:r>
          </a:p>
          <a:p>
            <a:pPr>
              <a:buNone/>
            </a:pPr>
            <a:r>
              <a:rPr lang="en-US" sz="8000" dirty="0" smtClean="0"/>
              <a:t>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38200"/>
            <a:ext cx="9144000" cy="6019800"/>
          </a:xfrm>
        </p:spPr>
        <p:txBody>
          <a:bodyPr>
            <a:noAutofit/>
          </a:bodyPr>
          <a:lstStyle/>
          <a:p>
            <a:r>
              <a:rPr lang="en-US" sz="1800" dirty="0" smtClean="0"/>
              <a:t>Visiting the factory as  first  step ; making  interview  with  manager  asking  him  about  the  problems   they  faced  , what  were  the  causes  of  these  problems  ,    production  system  in general  ,  convincing them that  the  project  will  help  them  overcoming  these  problems  . In The next step, we decided which are the best tools to improve manufacturing processes and check if the rated capacity identical to the total capacity or not.</a:t>
            </a:r>
          </a:p>
          <a:p>
            <a:pPr>
              <a:buNone/>
            </a:pPr>
            <a:r>
              <a:rPr lang="en-US" sz="1800" b="1" dirty="0" smtClean="0"/>
              <a:t>   </a:t>
            </a:r>
            <a:r>
              <a:rPr lang="x-none" sz="1800" smtClean="0"/>
              <a:t>We follow these procedures respectively:-</a:t>
            </a:r>
            <a:r>
              <a:rPr lang="en-US" sz="1800" dirty="0" smtClean="0"/>
              <a:t>	</a:t>
            </a:r>
          </a:p>
          <a:p>
            <a:pPr lvl="0"/>
            <a:r>
              <a:rPr lang="en-US" sz="1800" dirty="0" smtClean="0"/>
              <a:t>Depending on the data that collected by using stop watch and using it in route sheet and in value stream mapping we calculate the value added time and non value added time. </a:t>
            </a:r>
          </a:p>
          <a:p>
            <a:pPr lvl="0"/>
            <a:r>
              <a:rPr lang="en-US" sz="1800" dirty="0" smtClean="0"/>
              <a:t>We need to see that the machines effective or not, based on OEE calculation after that we calculate processes cycle efficiency to approve that no lean or agile manufacturing (traditional manufacturing). </a:t>
            </a:r>
          </a:p>
          <a:p>
            <a:pPr lvl="0"/>
            <a:r>
              <a:rPr lang="en-US" sz="1800" dirty="0" smtClean="0"/>
              <a:t>Depending on percentage of PCE and OEE we decide that the machines are: </a:t>
            </a:r>
          </a:p>
          <a:p>
            <a:pPr>
              <a:buNone/>
            </a:pPr>
            <a:r>
              <a:rPr lang="en-US" sz="1800" dirty="0" smtClean="0"/>
              <a:t>   1) Effective and efficient </a:t>
            </a:r>
          </a:p>
          <a:p>
            <a:pPr>
              <a:buNone/>
            </a:pPr>
            <a:r>
              <a:rPr lang="en-US" sz="1800" dirty="0" smtClean="0"/>
              <a:t>      2) Effective and not efficient </a:t>
            </a:r>
          </a:p>
          <a:p>
            <a:pPr>
              <a:buNone/>
            </a:pPr>
            <a:r>
              <a:rPr lang="en-US" sz="1800" dirty="0" smtClean="0"/>
              <a:t>      3)  Not effective and efficient</a:t>
            </a:r>
          </a:p>
          <a:p>
            <a:pPr>
              <a:buNone/>
            </a:pPr>
            <a:r>
              <a:rPr lang="en-US" sz="1800" dirty="0" smtClean="0"/>
              <a:t>      4) Not efficient and no effective </a:t>
            </a:r>
          </a:p>
          <a:p>
            <a:pPr lvl="0"/>
            <a:r>
              <a:rPr lang="en-US" sz="1800" dirty="0" smtClean="0"/>
              <a:t>After that we found that the work center load report and its diagram  is applicable to check if the rated capacity identical to the total capacity and the multiple activity chart (MAC) is the best tool to find the ideal number of machines per operator and reducing idle time .</a:t>
            </a:r>
          </a:p>
          <a:p>
            <a:pPr>
              <a:buNone/>
            </a:pPr>
            <a:r>
              <a:rPr lang="en-US" sz="1800" dirty="0" smtClean="0"/>
              <a:t> </a:t>
            </a:r>
          </a:p>
          <a:p>
            <a:pPr>
              <a:buNone/>
            </a:pPr>
            <a:r>
              <a:rPr lang="en-US" sz="2000" b="1" dirty="0" smtClean="0"/>
              <a:t> </a:t>
            </a:r>
            <a:endParaRPr lang="en-US" sz="2000" dirty="0" smtClean="0"/>
          </a:p>
          <a:p>
            <a:pPr>
              <a:buNone/>
            </a:pPr>
            <a:r>
              <a:rPr lang="en-US" sz="2000" b="1" dirty="0" smtClean="0"/>
              <a:t> </a:t>
            </a:r>
            <a:endParaRPr lang="en-US" sz="2000" dirty="0"/>
          </a:p>
        </p:txBody>
      </p:sp>
      <p:sp>
        <p:nvSpPr>
          <p:cNvPr id="4" name="Rectangle 3"/>
          <p:cNvSpPr/>
          <p:nvPr/>
        </p:nvSpPr>
        <p:spPr>
          <a:xfrm>
            <a:off x="2057400" y="0"/>
            <a:ext cx="4060792" cy="923330"/>
          </a:xfrm>
          <a:prstGeom prst="rect">
            <a:avLst/>
          </a:prstGeom>
          <a:noFill/>
        </p:spPr>
        <p:txBody>
          <a:bodyPr wrap="none" lIns="91440" tIns="45720" rIns="91440" bIns="45720">
            <a:spAutoFit/>
          </a:bodyPr>
          <a:lstStyle/>
          <a:p>
            <a:pPr algn="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Methodology</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cxnSp>
        <p:nvCxnSpPr>
          <p:cNvPr id="5" name="Straight Connector 4"/>
          <p:cNvCxnSpPr/>
          <p:nvPr/>
        </p:nvCxnSpPr>
        <p:spPr>
          <a:xfrm>
            <a:off x="0" y="8382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5170280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433584233"/>
              </p:ext>
            </p:extLst>
          </p:nvPr>
        </p:nvGraphicFramePr>
        <p:xfrm>
          <a:off x="76200" y="1981201"/>
          <a:ext cx="8915399" cy="4876803"/>
        </p:xfrm>
        <a:graphic>
          <a:graphicData uri="http://schemas.openxmlformats.org/drawingml/2006/table">
            <a:tbl>
              <a:tblPr firstRow="1" firstCol="1" bandRow="1">
                <a:tableStyleId>{5C22544A-7EE6-4342-B048-85BDC9FD1C3A}</a:tableStyleId>
              </a:tblPr>
              <a:tblGrid>
                <a:gridCol w="2176736"/>
                <a:gridCol w="1649564"/>
                <a:gridCol w="1649564"/>
                <a:gridCol w="1649564"/>
                <a:gridCol w="1789971"/>
              </a:tblGrid>
              <a:tr h="750276">
                <a:tc>
                  <a:txBody>
                    <a:bodyPr/>
                    <a:lstStyle/>
                    <a:p>
                      <a:pPr marL="0" marR="0" algn="ctr">
                        <a:spcBef>
                          <a:spcPts val="0"/>
                        </a:spcBef>
                        <a:spcAft>
                          <a:spcPts val="0"/>
                        </a:spcAft>
                      </a:pPr>
                      <a:r>
                        <a:rPr lang="en-US" sz="1600" dirty="0">
                          <a:effectLst/>
                        </a:rPr>
                        <a:t>Task number</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Symbols</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Description of task</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Setup time</a:t>
                      </a:r>
                    </a:p>
                    <a:p>
                      <a:pPr marL="0" marR="0" algn="ctr">
                        <a:spcBef>
                          <a:spcPts val="0"/>
                        </a:spcBef>
                        <a:spcAft>
                          <a:spcPts val="0"/>
                        </a:spcAft>
                      </a:pPr>
                      <a:r>
                        <a:rPr lang="en-US" sz="1600">
                          <a:effectLst/>
                        </a:rPr>
                        <a:t>(sec)</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a:effectLst/>
                        </a:rPr>
                        <a:t>Operation time</a:t>
                      </a:r>
                      <a:r>
                        <a:rPr lang="ar-SA" sz="1600" dirty="0">
                          <a:effectLst/>
                        </a:rPr>
                        <a:t>/ </a:t>
                      </a:r>
                      <a:r>
                        <a:rPr lang="en-US" sz="1600" dirty="0">
                          <a:effectLst/>
                        </a:rPr>
                        <a:t> unit(sec/unit)</a:t>
                      </a:r>
                      <a:endParaRPr lang="en-US" sz="1600" dirty="0">
                        <a:solidFill>
                          <a:srgbClr val="000000"/>
                        </a:solidFill>
                        <a:effectLst/>
                        <a:latin typeface="Calibri"/>
                        <a:ea typeface="Calibri"/>
                        <a:cs typeface="Arial"/>
                      </a:endParaRPr>
                    </a:p>
                  </a:txBody>
                  <a:tcPr marL="68580" marR="68580" marT="0" marB="0"/>
                </a:tc>
              </a:tr>
              <a:tr h="375139">
                <a:tc>
                  <a:txBody>
                    <a:bodyPr/>
                    <a:lstStyle/>
                    <a:p>
                      <a:pPr marL="0" marR="0" algn="ctr">
                        <a:spcBef>
                          <a:spcPts val="0"/>
                        </a:spcBef>
                        <a:spcAft>
                          <a:spcPts val="0"/>
                        </a:spcAft>
                      </a:pPr>
                      <a:r>
                        <a:rPr lang="en-US" sz="1600" dirty="0">
                          <a:effectLst/>
                        </a:rPr>
                        <a:t>1</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O</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Shearing</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6</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14</a:t>
                      </a:r>
                      <a:endParaRPr lang="en-US" sz="1600">
                        <a:solidFill>
                          <a:srgbClr val="000000"/>
                        </a:solidFill>
                        <a:effectLst/>
                        <a:latin typeface="Calibri"/>
                        <a:ea typeface="Calibri"/>
                        <a:cs typeface="Arial"/>
                      </a:endParaRPr>
                    </a:p>
                  </a:txBody>
                  <a:tcPr marL="68580" marR="68580" marT="0" marB="0"/>
                </a:tc>
              </a:tr>
              <a:tr h="375139">
                <a:tc>
                  <a:txBody>
                    <a:bodyPr/>
                    <a:lstStyle/>
                    <a:p>
                      <a:pPr marL="0" marR="0" algn="ctr">
                        <a:spcBef>
                          <a:spcPts val="0"/>
                        </a:spcBef>
                        <a:spcAft>
                          <a:spcPts val="0"/>
                        </a:spcAft>
                      </a:pPr>
                      <a:r>
                        <a:rPr lang="en-US" sz="1600" dirty="0">
                          <a:effectLst/>
                        </a:rPr>
                        <a:t>2</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O</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Threading</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7</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18</a:t>
                      </a:r>
                      <a:endParaRPr lang="en-US" sz="1600">
                        <a:solidFill>
                          <a:srgbClr val="000000"/>
                        </a:solidFill>
                        <a:effectLst/>
                        <a:latin typeface="Calibri"/>
                        <a:ea typeface="Calibri"/>
                        <a:cs typeface="Arial"/>
                      </a:endParaRPr>
                    </a:p>
                  </a:txBody>
                  <a:tcPr marL="68580" marR="68580" marT="0" marB="0"/>
                </a:tc>
              </a:tr>
              <a:tr h="375139">
                <a:tc>
                  <a:txBody>
                    <a:bodyPr/>
                    <a:lstStyle/>
                    <a:p>
                      <a:pPr marL="0" marR="0" algn="ctr">
                        <a:spcBef>
                          <a:spcPts val="0"/>
                        </a:spcBef>
                        <a:spcAft>
                          <a:spcPts val="0"/>
                        </a:spcAft>
                      </a:pPr>
                      <a:r>
                        <a:rPr lang="en-US" sz="1600">
                          <a:effectLst/>
                        </a:rPr>
                        <a:t>3</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O</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Welding</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5</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15</a:t>
                      </a:r>
                      <a:endParaRPr lang="en-US" sz="1600">
                        <a:solidFill>
                          <a:srgbClr val="000000"/>
                        </a:solidFill>
                        <a:effectLst/>
                        <a:latin typeface="Calibri"/>
                        <a:ea typeface="Calibri"/>
                        <a:cs typeface="Arial"/>
                      </a:endParaRPr>
                    </a:p>
                  </a:txBody>
                  <a:tcPr marL="68580" marR="68580" marT="0" marB="0"/>
                </a:tc>
              </a:tr>
              <a:tr h="375139">
                <a:tc>
                  <a:txBody>
                    <a:bodyPr/>
                    <a:lstStyle/>
                    <a:p>
                      <a:pPr marL="0" marR="0" algn="ctr">
                        <a:spcBef>
                          <a:spcPts val="0"/>
                        </a:spcBef>
                        <a:spcAft>
                          <a:spcPts val="0"/>
                        </a:spcAft>
                      </a:pPr>
                      <a:r>
                        <a:rPr lang="en-US" sz="1600" dirty="0">
                          <a:effectLst/>
                        </a:rPr>
                        <a:t>4</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O</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Drilling</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5</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10</a:t>
                      </a:r>
                      <a:endParaRPr lang="en-US" sz="1600">
                        <a:solidFill>
                          <a:srgbClr val="000000"/>
                        </a:solidFill>
                        <a:effectLst/>
                        <a:latin typeface="Calibri"/>
                        <a:ea typeface="Calibri"/>
                        <a:cs typeface="Arial"/>
                      </a:endParaRPr>
                    </a:p>
                  </a:txBody>
                  <a:tcPr marL="68580" marR="68580" marT="0" marB="0"/>
                </a:tc>
              </a:tr>
              <a:tr h="375139">
                <a:tc>
                  <a:txBody>
                    <a:bodyPr/>
                    <a:lstStyle/>
                    <a:p>
                      <a:pPr marL="0" marR="0" algn="ctr">
                        <a:spcBef>
                          <a:spcPts val="0"/>
                        </a:spcBef>
                        <a:spcAft>
                          <a:spcPts val="0"/>
                        </a:spcAft>
                      </a:pPr>
                      <a:r>
                        <a:rPr lang="en-US" sz="1600">
                          <a:effectLst/>
                        </a:rPr>
                        <a:t>5</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a:effectLst/>
                        </a:rPr>
                        <a:t>O</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Painting</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4</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20</a:t>
                      </a:r>
                      <a:endParaRPr lang="en-US" sz="1600">
                        <a:solidFill>
                          <a:srgbClr val="000000"/>
                        </a:solidFill>
                        <a:effectLst/>
                        <a:latin typeface="Calibri"/>
                        <a:ea typeface="Calibri"/>
                        <a:cs typeface="Arial"/>
                      </a:endParaRPr>
                    </a:p>
                  </a:txBody>
                  <a:tcPr marL="68580" marR="68580" marT="0" marB="0"/>
                </a:tc>
              </a:tr>
              <a:tr h="750276">
                <a:tc>
                  <a:txBody>
                    <a:bodyPr/>
                    <a:lstStyle/>
                    <a:p>
                      <a:pPr marL="0" marR="0" algn="ctr">
                        <a:spcBef>
                          <a:spcPts val="0"/>
                        </a:spcBef>
                        <a:spcAft>
                          <a:spcPts val="0"/>
                        </a:spcAft>
                      </a:pPr>
                      <a:r>
                        <a:rPr lang="en-US" sz="1600">
                          <a:effectLst/>
                        </a:rPr>
                        <a:t>6</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a:effectLst/>
                        </a:rPr>
                        <a:t>O</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adding external part</a:t>
                      </a:r>
                      <a:endParaRPr lang="en-US" sz="1600">
                        <a:solidFill>
                          <a:srgbClr val="000000"/>
                        </a:solidFill>
                        <a:effectLst/>
                        <a:latin typeface="Calibri"/>
                        <a:ea typeface="Calibri"/>
                        <a:cs typeface="Arial"/>
                      </a:endParaRPr>
                    </a:p>
                  </a:txBody>
                  <a:tcPr marL="68580" marR="68580" marT="0" marB="0"/>
                </a:tc>
                <a:tc>
                  <a:txBody>
                    <a:bodyPr/>
                    <a:lstStyle/>
                    <a:p>
                      <a:pPr marL="0" marR="0" algn="ctr" rtl="0">
                        <a:spcBef>
                          <a:spcPts val="0"/>
                        </a:spcBef>
                        <a:spcAft>
                          <a:spcPts val="0"/>
                        </a:spcAft>
                      </a:pPr>
                      <a:r>
                        <a:rPr lang="en-US" sz="1600" dirty="0" smtClean="0">
                          <a:solidFill>
                            <a:schemeClr val="dk1"/>
                          </a:solidFill>
                          <a:effectLst/>
                          <a:latin typeface="+mn-lt"/>
                          <a:ea typeface="+mn-ea"/>
                          <a:cs typeface="+mn-cs"/>
                        </a:rPr>
                        <a:t>15</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smtClean="0">
                          <a:solidFill>
                            <a:schemeClr val="dk1"/>
                          </a:solidFill>
                          <a:effectLst/>
                          <a:latin typeface="+mn-lt"/>
                          <a:ea typeface="+mn-ea"/>
                          <a:cs typeface="+mn-cs"/>
                        </a:rPr>
                        <a:t>0</a:t>
                      </a:r>
                      <a:endParaRPr lang="en-US" sz="1600" dirty="0">
                        <a:solidFill>
                          <a:srgbClr val="000000"/>
                        </a:solidFill>
                        <a:effectLst/>
                        <a:latin typeface="Calibri"/>
                        <a:ea typeface="Calibri"/>
                        <a:cs typeface="Arial"/>
                      </a:endParaRPr>
                    </a:p>
                  </a:txBody>
                  <a:tcPr marL="68580" marR="68580" marT="0" marB="0"/>
                </a:tc>
              </a:tr>
              <a:tr h="375139">
                <a:tc>
                  <a:txBody>
                    <a:bodyPr/>
                    <a:lstStyle/>
                    <a:p>
                      <a:pPr marL="0" marR="0" algn="ctr">
                        <a:spcBef>
                          <a:spcPts val="0"/>
                        </a:spcBef>
                        <a:spcAft>
                          <a:spcPts val="0"/>
                        </a:spcAft>
                      </a:pPr>
                      <a:r>
                        <a:rPr lang="en-US" sz="1600">
                          <a:effectLst/>
                        </a:rPr>
                        <a:t>7</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a:effectLst/>
                        </a:rPr>
                        <a:t>O</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Shearing</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6</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14</a:t>
                      </a:r>
                      <a:endParaRPr lang="en-US" sz="1600">
                        <a:solidFill>
                          <a:srgbClr val="000000"/>
                        </a:solidFill>
                        <a:effectLst/>
                        <a:latin typeface="Calibri"/>
                        <a:ea typeface="Calibri"/>
                        <a:cs typeface="Arial"/>
                      </a:endParaRPr>
                    </a:p>
                  </a:txBody>
                  <a:tcPr marL="68580" marR="68580" marT="0" marB="0"/>
                </a:tc>
              </a:tr>
              <a:tr h="375139">
                <a:tc>
                  <a:txBody>
                    <a:bodyPr/>
                    <a:lstStyle/>
                    <a:p>
                      <a:pPr marL="0" marR="0" algn="ctr">
                        <a:spcBef>
                          <a:spcPts val="0"/>
                        </a:spcBef>
                        <a:spcAft>
                          <a:spcPts val="0"/>
                        </a:spcAft>
                      </a:pPr>
                      <a:r>
                        <a:rPr lang="en-US" sz="1600">
                          <a:effectLst/>
                        </a:rPr>
                        <a:t>8</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a:effectLst/>
                        </a:rPr>
                        <a:t>O</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a:effectLst/>
                        </a:rPr>
                        <a:t>Drilling</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6</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16</a:t>
                      </a:r>
                      <a:endParaRPr lang="en-US" sz="1600">
                        <a:solidFill>
                          <a:srgbClr val="000000"/>
                        </a:solidFill>
                        <a:effectLst/>
                        <a:latin typeface="Calibri"/>
                        <a:ea typeface="Calibri"/>
                        <a:cs typeface="Arial"/>
                      </a:endParaRPr>
                    </a:p>
                  </a:txBody>
                  <a:tcPr marL="68580" marR="68580" marT="0" marB="0"/>
                </a:tc>
              </a:tr>
              <a:tr h="375139">
                <a:tc>
                  <a:txBody>
                    <a:bodyPr/>
                    <a:lstStyle/>
                    <a:p>
                      <a:pPr marL="0" marR="0" algn="ctr">
                        <a:spcBef>
                          <a:spcPts val="0"/>
                        </a:spcBef>
                        <a:spcAft>
                          <a:spcPts val="0"/>
                        </a:spcAft>
                      </a:pPr>
                      <a:r>
                        <a:rPr lang="en-US" sz="1600">
                          <a:effectLst/>
                        </a:rPr>
                        <a:t>9</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a:effectLst/>
                        </a:rPr>
                        <a:t>O</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a:effectLst/>
                        </a:rPr>
                        <a:t>Painting</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a:effectLst/>
                        </a:rPr>
                        <a:t>4</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20</a:t>
                      </a:r>
                      <a:endParaRPr lang="en-US" sz="1600">
                        <a:solidFill>
                          <a:srgbClr val="000000"/>
                        </a:solidFill>
                        <a:effectLst/>
                        <a:latin typeface="Calibri"/>
                        <a:ea typeface="Calibri"/>
                        <a:cs typeface="Arial"/>
                      </a:endParaRPr>
                    </a:p>
                  </a:txBody>
                  <a:tcPr marL="68580" marR="68580" marT="0" marB="0"/>
                </a:tc>
              </a:tr>
              <a:tr h="375139">
                <a:tc>
                  <a:txBody>
                    <a:bodyPr/>
                    <a:lstStyle/>
                    <a:p>
                      <a:pPr marL="0" marR="0" algn="ctr">
                        <a:spcBef>
                          <a:spcPts val="0"/>
                        </a:spcBef>
                        <a:spcAft>
                          <a:spcPts val="0"/>
                        </a:spcAft>
                      </a:pPr>
                      <a:r>
                        <a:rPr lang="en-US" sz="1600">
                          <a:effectLst/>
                        </a:rPr>
                        <a:t>Total</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a:effectLst/>
                        </a:rPr>
                        <a:t> </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a:effectLst/>
                        </a:rPr>
                        <a:t> </a:t>
                      </a:r>
                      <a:endParaRPr lang="en-US" sz="16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smtClean="0">
                          <a:effectLst/>
                        </a:rPr>
                        <a:t>57</a:t>
                      </a:r>
                      <a:endParaRPr lang="en-US" sz="16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600" dirty="0" smtClean="0">
                          <a:effectLst/>
                        </a:rPr>
                        <a:t>128</a:t>
                      </a:r>
                      <a:endParaRPr lang="en-US" sz="1600" dirty="0">
                        <a:solidFill>
                          <a:srgbClr val="000000"/>
                        </a:solidFill>
                        <a:effectLst/>
                        <a:latin typeface="Calibri"/>
                        <a:ea typeface="Calibri"/>
                        <a:cs typeface="Arial"/>
                      </a:endParaRPr>
                    </a:p>
                  </a:txBody>
                  <a:tcPr marL="68580" marR="68580" marT="0" marB="0"/>
                </a:tc>
              </a:tr>
            </a:tbl>
          </a:graphicData>
        </a:graphic>
      </p:graphicFrame>
      <p:sp>
        <p:nvSpPr>
          <p:cNvPr id="5" name="Rectangle 1"/>
          <p:cNvSpPr>
            <a:spLocks noChangeArrowheads="1"/>
          </p:cNvSpPr>
          <p:nvPr/>
        </p:nvSpPr>
        <p:spPr bwMode="auto">
          <a:xfrm>
            <a:off x="152400" y="593467"/>
            <a:ext cx="9144000" cy="1692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228528" rIns="0" bIns="76176" numCol="1" anchor="ctr" anchorCtr="0" compatLnSpc="1">
            <a:prstTxWarp prst="textNoShape">
              <a:avLst/>
            </a:prstTxWarp>
            <a:spAutoFit/>
          </a:bodyPr>
          <a:lstStyle/>
          <a:p>
            <a:pPr lvl="0" eaLnBrk="0" fontAlgn="base" hangingPunct="0">
              <a:spcBef>
                <a:spcPct val="0"/>
              </a:spcBef>
              <a:spcAft>
                <a:spcPct val="0"/>
              </a:spcAft>
            </a:pPr>
            <a:r>
              <a:rPr lang="en-US" sz="3200" b="1" dirty="0" bmk="">
                <a:solidFill>
                  <a:srgbClr val="002060"/>
                </a:solidFill>
                <a:latin typeface="Times New Roman" pitchFamily="18" charset="0"/>
                <a:ea typeface="Times New Roman" pitchFamily="18" charset="0"/>
                <a:cs typeface="Times New Roman" pitchFamily="18" charset="0"/>
              </a:rPr>
              <a:t>5.1 </a:t>
            </a:r>
            <a:r>
              <a:rPr lang="en-US" sz="3200" b="1" dirty="0" smtClean="0" bmk="">
                <a:solidFill>
                  <a:srgbClr val="002060"/>
                </a:solidFill>
                <a:latin typeface="Times New Roman" pitchFamily="18" charset="0"/>
                <a:ea typeface="Times New Roman" pitchFamily="18" charset="0"/>
                <a:cs typeface="Times New Roman" pitchFamily="18" charset="0"/>
              </a:rPr>
              <a:t>Routing</a:t>
            </a:r>
            <a:endParaRPr lang="en-US" sz="3200" b="1" dirty="0" bmk="">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en-US" sz="2000" dirty="0" bmk="">
                <a:latin typeface="Calibri" pitchFamily="34" charset="0"/>
                <a:ea typeface="Times New Roman" pitchFamily="18" charset="0"/>
                <a:cs typeface="Arial" pitchFamily="34" charset="0"/>
              </a:rPr>
              <a:t>By using stop watch we get setup time and operation time for each process of jacks product </a:t>
            </a:r>
            <a:r>
              <a:rPr lang="en-US" sz="2000" dirty="0" smtClean="0" bmk="">
                <a:latin typeface="Calibri" pitchFamily="34" charset="0"/>
                <a:ea typeface="Times New Roman" pitchFamily="18" charset="0"/>
                <a:cs typeface="Arial" pitchFamily="34" charset="0"/>
              </a:rPr>
              <a:t>to </a:t>
            </a:r>
            <a:r>
              <a:rPr lang="en-US" sz="2000" dirty="0" bmk="">
                <a:latin typeface="Calibri" pitchFamily="34" charset="0"/>
                <a:ea typeface="Times New Roman" pitchFamily="18" charset="0"/>
                <a:cs typeface="Arial" pitchFamily="34" charset="0"/>
              </a:rPr>
              <a:t>calculate the cycle time of each process.</a:t>
            </a:r>
            <a:endParaRPr lang="en-US" sz="2000" dirty="0" bmk="">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1371600" y="0"/>
            <a:ext cx="6728189"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Preliminary results</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8" name="Straight Connector 7"/>
          <p:cNvCxnSpPr/>
          <p:nvPr/>
        </p:nvCxnSpPr>
        <p:spPr>
          <a:xfrm>
            <a:off x="0" y="8382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15287990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
            <a:ext cx="8305800" cy="6629400"/>
          </a:xfrm>
        </p:spPr>
        <p:txBody>
          <a:bodyPr>
            <a:normAutofit fontScale="77500" lnSpcReduction="20000"/>
          </a:bodyPr>
          <a:lstStyle/>
          <a:p>
            <a:pPr marL="0" indent="0">
              <a:buNone/>
            </a:pPr>
            <a:r>
              <a:rPr lang="en-US" sz="5700" b="1" dirty="0">
                <a:solidFill>
                  <a:schemeClr val="tx2"/>
                </a:solidFill>
                <a:latin typeface="Andalus" pitchFamily="18" charset="-78"/>
                <a:cs typeface="Andalus" pitchFamily="18" charset="-78"/>
              </a:rPr>
              <a:t>Description of tasks </a:t>
            </a:r>
            <a:r>
              <a:rPr lang="en-US" sz="5700" b="1" dirty="0" smtClean="0">
                <a:solidFill>
                  <a:schemeClr val="tx2"/>
                </a:solidFill>
                <a:latin typeface="Andalus" pitchFamily="18" charset="-78"/>
                <a:cs typeface="Andalus" pitchFamily="18" charset="-78"/>
              </a:rPr>
              <a:t>:</a:t>
            </a:r>
            <a:endParaRPr lang="en-US" sz="5700" b="1" dirty="0">
              <a:solidFill>
                <a:schemeClr val="tx2"/>
              </a:solidFill>
              <a:latin typeface="Andalus" pitchFamily="18" charset="-78"/>
              <a:cs typeface="Andalus" pitchFamily="18" charset="-78"/>
            </a:endParaRPr>
          </a:p>
          <a:p>
            <a:pPr lvl="0"/>
            <a:r>
              <a:rPr lang="en-US" b="1" dirty="0"/>
              <a:t>Shearing</a:t>
            </a:r>
            <a:r>
              <a:rPr lang="en-US" dirty="0"/>
              <a:t> : this process is cutting of the pipe to  appropriate length.  </a:t>
            </a:r>
          </a:p>
          <a:p>
            <a:pPr lvl="0"/>
            <a:r>
              <a:rPr lang="en-US" b="1" dirty="0"/>
              <a:t>Threading </a:t>
            </a:r>
            <a:r>
              <a:rPr lang="en-US" dirty="0"/>
              <a:t>: The pipes are threaded in a certain location  to collect them with the other components.</a:t>
            </a:r>
          </a:p>
          <a:p>
            <a:pPr lvl="0"/>
            <a:r>
              <a:rPr lang="en-US" b="1" dirty="0"/>
              <a:t>Welding</a:t>
            </a:r>
            <a:r>
              <a:rPr lang="en-US" dirty="0"/>
              <a:t> : in this process the  welding two  component are welded  together .</a:t>
            </a:r>
          </a:p>
          <a:p>
            <a:pPr lvl="0"/>
            <a:r>
              <a:rPr lang="en-US" b="1" dirty="0"/>
              <a:t>Drilling</a:t>
            </a:r>
            <a:r>
              <a:rPr lang="en-US" dirty="0"/>
              <a:t>:  in this process two holes are drilled on the pipe .</a:t>
            </a:r>
          </a:p>
          <a:p>
            <a:pPr lvl="0"/>
            <a:r>
              <a:rPr lang="en-US" b="1" dirty="0"/>
              <a:t>Painting </a:t>
            </a:r>
            <a:r>
              <a:rPr lang="en-US" dirty="0"/>
              <a:t>: in this process the pipe is painted . </a:t>
            </a:r>
          </a:p>
          <a:p>
            <a:pPr lvl="0"/>
            <a:r>
              <a:rPr lang="en-US" b="1" dirty="0"/>
              <a:t>Adding external part </a:t>
            </a:r>
            <a:r>
              <a:rPr lang="en-US" dirty="0"/>
              <a:t>: this part is added  manually </a:t>
            </a:r>
          </a:p>
          <a:p>
            <a:r>
              <a:rPr lang="en-US" dirty="0"/>
              <a:t>The following process 7,8 and 9 are processing  to another pipe, the previous pipe and the second pipe both form a   ( jack)</a:t>
            </a:r>
          </a:p>
          <a:p>
            <a:pPr lvl="0"/>
            <a:r>
              <a:rPr lang="en-US" b="1" dirty="0" smtClean="0"/>
              <a:t>Shearing </a:t>
            </a:r>
            <a:r>
              <a:rPr lang="en-US" dirty="0" smtClean="0"/>
              <a:t>: this process is cutting of the second pipe to appropriate length</a:t>
            </a:r>
            <a:r>
              <a:rPr lang="en-US" dirty="0"/>
              <a:t>. </a:t>
            </a:r>
          </a:p>
          <a:p>
            <a:pPr lvl="0"/>
            <a:r>
              <a:rPr lang="en-US" b="1" dirty="0"/>
              <a:t>Drilling </a:t>
            </a:r>
            <a:r>
              <a:rPr lang="en-US" dirty="0"/>
              <a:t>:  twelve holes on the second pipe are drilled .</a:t>
            </a:r>
          </a:p>
          <a:p>
            <a:pPr lvl="0"/>
            <a:r>
              <a:rPr lang="en-US" b="1" dirty="0"/>
              <a:t>Painting </a:t>
            </a:r>
            <a:r>
              <a:rPr lang="en-US" dirty="0"/>
              <a:t>: the second part are painted . </a:t>
            </a:r>
          </a:p>
          <a:p>
            <a:endParaRPr lang="en-US" dirty="0"/>
          </a:p>
        </p:txBody>
      </p:sp>
      <p:cxnSp>
        <p:nvCxnSpPr>
          <p:cNvPr id="4" name="Straight Connector 3"/>
          <p:cNvCxnSpPr/>
          <p:nvPr/>
        </p:nvCxnSpPr>
        <p:spPr>
          <a:xfrm>
            <a:off x="0" y="6096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12022460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2" cstate="print"/>
          <a:srcRect/>
          <a:stretch>
            <a:fillRect/>
          </a:stretch>
        </p:blipFill>
        <p:spPr bwMode="auto">
          <a:xfrm>
            <a:off x="0" y="-9525"/>
            <a:ext cx="11668125" cy="6943725"/>
          </a:xfrm>
          <a:prstGeom prst="rect">
            <a:avLst/>
          </a:prstGeom>
          <a:noFill/>
          <a:ln w="9525">
            <a:noFill/>
            <a:miter lim="800000"/>
            <a:headEnd/>
            <a:tailEnd/>
          </a:ln>
        </p:spPr>
      </p:pic>
    </p:spTree>
    <p:extLst>
      <p:ext uri="{BB962C8B-B14F-4D97-AF65-F5344CB8AC3E}">
        <p14:creationId xmlns="" xmlns:p14="http://schemas.microsoft.com/office/powerpoint/2010/main" val="33381737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9679" y="1151930"/>
            <a:ext cx="8110921" cy="5477470"/>
          </a:xfrm>
        </p:spPr>
        <p:txBody>
          <a:bodyPr>
            <a:normAutofit fontScale="25000" lnSpcReduction="20000"/>
          </a:bodyPr>
          <a:lstStyle/>
          <a:p>
            <a:endParaRPr lang="en-US" sz="7200" dirty="0" smtClean="0"/>
          </a:p>
          <a:p>
            <a:pPr marL="0" indent="0">
              <a:buNone/>
            </a:pPr>
            <a:r>
              <a:rPr lang="en-US" sz="8000" dirty="0" smtClean="0">
                <a:latin typeface="Arial Black" pitchFamily="34" charset="0"/>
              </a:rPr>
              <a:t>Standard </a:t>
            </a:r>
            <a:r>
              <a:rPr lang="en-US" sz="8000" dirty="0">
                <a:latin typeface="Arial Black" pitchFamily="34" charset="0"/>
              </a:rPr>
              <a:t>OEE benchmarks</a:t>
            </a:r>
            <a:r>
              <a:rPr lang="en-US" sz="8000" dirty="0" smtClean="0">
                <a:latin typeface="Arial Black" pitchFamily="34" charset="0"/>
              </a:rPr>
              <a:t>:-</a:t>
            </a:r>
            <a:endParaRPr lang="ar-JO" sz="8000" dirty="0" smtClean="0">
              <a:latin typeface="Arial Black" pitchFamily="34" charset="0"/>
            </a:endParaRPr>
          </a:p>
          <a:p>
            <a:pPr marL="0" indent="0">
              <a:buNone/>
            </a:pPr>
            <a:endParaRPr lang="en-US" sz="8000" dirty="0">
              <a:latin typeface="Arial Black" pitchFamily="34" charset="0"/>
            </a:endParaRPr>
          </a:p>
          <a:p>
            <a:r>
              <a:rPr lang="en-US" sz="8000" dirty="0"/>
              <a:t> Benchmark what is considered a good OEE score? </a:t>
            </a:r>
          </a:p>
          <a:p>
            <a:pPr lvl="0"/>
            <a:r>
              <a:rPr lang="en-US" sz="8000" dirty="0"/>
              <a:t>An OEE score of 100% is perfect production: manufacturing only good parts, as fast as possible, with no stop time .</a:t>
            </a:r>
          </a:p>
          <a:p>
            <a:pPr lvl="0"/>
            <a:r>
              <a:rPr lang="en-US" sz="8000" dirty="0"/>
              <a:t> An OEE score of 85 % is considered world class for discrete manufacturers, for many companies it is suitable long term goal .</a:t>
            </a:r>
          </a:p>
          <a:p>
            <a:pPr lvl="0"/>
            <a:r>
              <a:rPr lang="en-US" sz="8000" dirty="0"/>
              <a:t>An OEE score of 60 % fairly typical for discrete manufacturers but indicates there is substantial room for improvement </a:t>
            </a:r>
          </a:p>
          <a:p>
            <a:pPr lvl="0"/>
            <a:r>
              <a:rPr lang="en-US" sz="8000" dirty="0"/>
              <a:t>An OEE of 40% is not at all uncommon for manufacturing companies that are just starting to track and improve their manufacturing performance. It is low score and in most cases can be easily improved through  straight forward measures (</a:t>
            </a:r>
            <a:r>
              <a:rPr lang="en-US" sz="8000" dirty="0" err="1"/>
              <a:t>e.g</a:t>
            </a:r>
            <a:r>
              <a:rPr lang="en-US" sz="8000" dirty="0"/>
              <a:t> by tracking stop time reasons and addressing the largest sources of down time -one at time ). We can summarize it as in </a:t>
            </a:r>
            <a:r>
              <a:rPr lang="en-US" sz="8000" dirty="0" smtClean="0"/>
              <a:t>figure</a:t>
            </a:r>
            <a:endParaRPr lang="en-US" sz="8000" dirty="0"/>
          </a:p>
          <a:p>
            <a:pPr marL="0" indent="0">
              <a:buNone/>
            </a:pPr>
            <a:endParaRPr lang="en-US" sz="9600" dirty="0"/>
          </a:p>
          <a:p>
            <a:endParaRPr lang="en-US" sz="8000" dirty="0"/>
          </a:p>
        </p:txBody>
      </p:sp>
      <p:sp>
        <p:nvSpPr>
          <p:cNvPr id="4" name="Rectangle 3"/>
          <p:cNvSpPr/>
          <p:nvPr/>
        </p:nvSpPr>
        <p:spPr>
          <a:xfrm>
            <a:off x="697423" y="228600"/>
            <a:ext cx="7475060"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5.3 Calculation of OEE</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5" name="Straight Connector 4"/>
          <p:cNvCxnSpPr/>
          <p:nvPr/>
        </p:nvCxnSpPr>
        <p:spPr>
          <a:xfrm>
            <a:off x="0" y="10668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36562796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2" name="Title 1"/>
              <p:cNvSpPr>
                <a:spLocks noGrp="1"/>
              </p:cNvSpPr>
              <p:nvPr>
                <p:ph type="title"/>
              </p:nvPr>
            </p:nvSpPr>
            <p:spPr>
              <a:xfrm>
                <a:off x="228600" y="2438400"/>
                <a:ext cx="8763000" cy="3962400"/>
              </a:xfrm>
            </p:spPr>
            <p:txBody>
              <a:bodyPr>
                <a:noAutofit/>
              </a:bodyPr>
              <a:lstStyle/>
              <a:p>
                <a:pPr algn="l"/>
                <a:r>
                  <a:rPr lang="en-US" sz="2400" dirty="0" smtClean="0"/>
                  <a:t>OEE= Availability % × performance % × Quality % </a:t>
                </a:r>
                <a:br>
                  <a:rPr lang="en-US" sz="2400" dirty="0" smtClean="0"/>
                </a:br>
                <a:r>
                  <a:rPr lang="en-US" sz="2400" dirty="0" smtClean="0"/>
                  <a:t/>
                </a:r>
                <a:br>
                  <a:rPr lang="en-US" sz="2400" dirty="0" smtClean="0"/>
                </a:br>
                <a:r>
                  <a:rPr lang="en-US" sz="2400" dirty="0" smtClean="0"/>
                  <a:t>Availability = (total time available – Breakdowns – changeover)</a:t>
                </a:r>
                <a14:m>
                  <m:oMath xmlns:m="http://schemas.openxmlformats.org/officeDocument/2006/math">
                    <m:r>
                      <a:rPr lang="en-US" sz="2400" i="1">
                        <a:latin typeface="Cambria Math"/>
                        <a:ea typeface="Cambria Math"/>
                      </a:rPr>
                      <m:t>×</m:t>
                    </m:r>
                    <m:r>
                      <a:rPr lang="en-US" sz="2400" i="1">
                        <a:latin typeface="Cambria Math"/>
                        <a:ea typeface="Cambria Math"/>
                      </a:rPr>
                      <m:t>100</m:t>
                    </m:r>
                  </m:oMath>
                </a14:m>
                <a:r>
                  <a:rPr lang="en-US" sz="2400" dirty="0" smtClean="0"/>
                  <a:t> </a:t>
                </a:r>
                <a:br>
                  <a:rPr lang="en-US" sz="2400" dirty="0" smtClean="0"/>
                </a:br>
                <a:r>
                  <a:rPr lang="en-US" sz="2400" dirty="0" smtClean="0"/>
                  <a:t>                                             total time available</a:t>
                </a:r>
                <a:br>
                  <a:rPr lang="en-US" sz="2400" dirty="0" smtClean="0"/>
                </a:br>
                <a:r>
                  <a:rPr lang="en-US" sz="2400" dirty="0" smtClean="0"/>
                  <a:t/>
                </a:r>
                <a:br>
                  <a:rPr lang="en-US" sz="2400" dirty="0" smtClean="0"/>
                </a:br>
                <a:r>
                  <a:rPr lang="en-US" sz="2400" dirty="0" smtClean="0"/>
                  <a:t>Performance </a:t>
                </a:r>
                <a:r>
                  <a:rPr lang="en-US" sz="2400" dirty="0"/>
                  <a:t>= Total number of product produced </a:t>
                </a:r>
                <a:r>
                  <a:rPr lang="en-US" sz="2400" dirty="0" smtClean="0"/>
                  <a:t>       </a:t>
                </a:r>
                <a14:m>
                  <m:oMath xmlns:m="http://schemas.openxmlformats.org/officeDocument/2006/math">
                    <m:r>
                      <a:rPr lang="en-US" sz="2400" i="1" smtClean="0">
                        <a:latin typeface="Cambria Math"/>
                        <a:ea typeface="Cambria Math"/>
                      </a:rPr>
                      <m:t>×</m:t>
                    </m:r>
                    <m:r>
                      <a:rPr lang="en-US" sz="2400" b="0" i="1" smtClean="0">
                        <a:latin typeface="Cambria Math"/>
                        <a:ea typeface="Cambria Math"/>
                      </a:rPr>
                      <m:t>100</m:t>
                    </m:r>
                  </m:oMath>
                </a14:m>
                <a:r>
                  <a:rPr lang="en-US" sz="2400" dirty="0" smtClean="0"/>
                  <a:t/>
                </a:r>
                <a:br>
                  <a:rPr lang="en-US" sz="2400" dirty="0" smtClean="0"/>
                </a:br>
                <a:r>
                  <a:rPr lang="en-US" sz="2400" dirty="0" smtClean="0"/>
                  <a:t>                            (Available </a:t>
                </a:r>
                <a:r>
                  <a:rPr lang="en-US" sz="2400" dirty="0"/>
                  <a:t>time × production rate) </a:t>
                </a:r>
                <a:r>
                  <a:rPr lang="en-US" sz="2400" dirty="0" smtClean="0"/>
                  <a:t/>
                </a:r>
                <a:br>
                  <a:rPr lang="en-US" sz="2400" dirty="0" smtClean="0"/>
                </a:br>
                <a:r>
                  <a:rPr lang="en-US" sz="2400" dirty="0"/>
                  <a:t/>
                </a:r>
                <a:br>
                  <a:rPr lang="en-US" sz="2400" dirty="0"/>
                </a:br>
                <a:r>
                  <a:rPr lang="en-US" sz="2400" dirty="0" smtClean="0"/>
                  <a:t>Quality </a:t>
                </a:r>
                <a:r>
                  <a:rPr lang="en-US" sz="2400" dirty="0"/>
                  <a:t>= (Good parts ÷ total number of product produced)  × 100 </a:t>
                </a:r>
                <a:br>
                  <a:rPr lang="en-US" sz="2400" dirty="0"/>
                </a:br>
                <a:endParaRPr lang="en-US" sz="2400"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228600" y="2438400"/>
                <a:ext cx="8763000" cy="3962400"/>
              </a:xfrm>
              <a:blipFill rotWithShape="1">
                <a:blip r:embed="rId2" cstate="print"/>
                <a:stretch>
                  <a:fillRect l="-1113" r="-1809" b="-769"/>
                </a:stretch>
              </a:blipFill>
            </p:spPr>
            <p:txBody>
              <a:bodyPr/>
              <a:lstStyle/>
              <a:p>
                <a:r>
                  <a:rPr lang="en-US">
                    <a:noFill/>
                  </a:rPr>
                  <a:t> </a:t>
                </a:r>
              </a:p>
            </p:txBody>
          </p:sp>
        </mc:Fallback>
      </mc:AlternateContent>
      <p:pic>
        <p:nvPicPr>
          <p:cNvPr id="4" name="Content Placeholder 3" descr="http://www.leanproduction.com/images/oee.png"/>
          <p:cNvPicPr>
            <a:picLocks noGrp="1"/>
          </p:cNvPicPr>
          <p:nvPr>
            <p:ph idx="1"/>
          </p:nvPr>
        </p:nvPicPr>
        <p:blipFill>
          <a:blip r:embed="rId3" cstate="print"/>
          <a:srcRect/>
          <a:stretch>
            <a:fillRect/>
          </a:stretch>
        </p:blipFill>
        <p:spPr bwMode="auto">
          <a:xfrm>
            <a:off x="838200" y="228600"/>
            <a:ext cx="6858000" cy="2219325"/>
          </a:xfrm>
          <a:prstGeom prst="rect">
            <a:avLst/>
          </a:prstGeom>
          <a:noFill/>
          <a:ln w="9525">
            <a:noFill/>
            <a:miter lim="800000"/>
            <a:headEnd/>
            <a:tailEnd/>
          </a:ln>
        </p:spPr>
      </p:pic>
      <p:cxnSp>
        <p:nvCxnSpPr>
          <p:cNvPr id="6" name="Straight Connector 5"/>
          <p:cNvCxnSpPr/>
          <p:nvPr/>
        </p:nvCxnSpPr>
        <p:spPr>
          <a:xfrm>
            <a:off x="2209800" y="4800600"/>
            <a:ext cx="457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905000" y="3733800"/>
            <a:ext cx="6096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940732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3"/>
          <p:cNvGrpSpPr/>
          <p:nvPr/>
        </p:nvGrpSpPr>
        <p:grpSpPr>
          <a:xfrm>
            <a:off x="609600" y="762000"/>
            <a:ext cx="4410403" cy="2133600"/>
            <a:chOff x="1822066" y="1399909"/>
            <a:chExt cx="4334204" cy="2009550"/>
          </a:xfrm>
        </p:grpSpPr>
        <p:sp>
          <p:nvSpPr>
            <p:cNvPr id="5" name="Stored Data 4"/>
            <p:cNvSpPr/>
            <p:nvPr/>
          </p:nvSpPr>
          <p:spPr>
            <a:xfrm rot="10800000">
              <a:off x="1822066" y="1399909"/>
              <a:ext cx="4044843" cy="1524000"/>
            </a:xfrm>
            <a:prstGeom prst="flowChartOnlineStorage">
              <a:avLst/>
            </a:prstGeom>
            <a:solidFill>
              <a:schemeClr val="accent1">
                <a:lumMod val="20000"/>
                <a:lumOff val="80000"/>
                <a:alpha val="2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TextBox 8"/>
            <p:cNvSpPr txBox="1"/>
            <p:nvPr/>
          </p:nvSpPr>
          <p:spPr>
            <a:xfrm>
              <a:off x="2812667" y="1476109"/>
              <a:ext cx="3343603" cy="1933350"/>
            </a:xfrm>
            <a:prstGeom prst="rect">
              <a:avLst/>
            </a:prstGeom>
            <a:solidFill>
              <a:schemeClr val="accent1">
                <a:lumMod val="20000"/>
                <a:lumOff val="80000"/>
                <a:alpha val="0"/>
              </a:schemeClr>
            </a:solidFill>
          </p:spPr>
          <p:txBody>
            <a:bodyPr wrap="square" rtlCol="0">
              <a:spAutoFit/>
            </a:bodyPr>
            <a:lstStyle/>
            <a:p>
              <a:pPr>
                <a:lnSpc>
                  <a:spcPct val="110000"/>
                </a:lnSpc>
                <a:spcAft>
                  <a:spcPts val="100"/>
                </a:spcAft>
              </a:pPr>
              <a:r>
                <a:rPr lang="en-US" sz="2800" b="1" dirty="0" smtClean="0">
                  <a:solidFill>
                    <a:srgbClr val="002060"/>
                  </a:solidFill>
                </a:rPr>
                <a:t>Anas Mousa</a:t>
              </a:r>
            </a:p>
            <a:p>
              <a:r>
                <a:rPr lang="en-US" sz="2400" dirty="0" smtClean="0">
                  <a:solidFill>
                    <a:prstClr val="black"/>
                  </a:solidFill>
                </a:rPr>
                <a:t>Industrial &amp; Systems Engineering student</a:t>
              </a:r>
              <a:endParaRPr lang="ar-AE" sz="2400" dirty="0" smtClean="0">
                <a:solidFill>
                  <a:prstClr val="black"/>
                </a:solidFill>
              </a:endParaRPr>
            </a:p>
            <a:p>
              <a:endParaRPr lang="en-US" sz="2000" dirty="0" smtClean="0">
                <a:solidFill>
                  <a:prstClr val="black"/>
                </a:solidFill>
              </a:endParaRPr>
            </a:p>
            <a:p>
              <a:endParaRPr lang="en-US" sz="2000" dirty="0" smtClean="0">
                <a:solidFill>
                  <a:prstClr val="black"/>
                </a:solidFill>
              </a:endParaRPr>
            </a:p>
          </p:txBody>
        </p:sp>
      </p:grpSp>
      <p:grpSp>
        <p:nvGrpSpPr>
          <p:cNvPr id="10" name="Group 9"/>
          <p:cNvGrpSpPr/>
          <p:nvPr/>
        </p:nvGrpSpPr>
        <p:grpSpPr>
          <a:xfrm>
            <a:off x="5105400" y="685800"/>
            <a:ext cx="4742480" cy="1828800"/>
            <a:chOff x="1023252" y="2762518"/>
            <a:chExt cx="4742480" cy="1736922"/>
          </a:xfrm>
        </p:grpSpPr>
        <p:sp>
          <p:nvSpPr>
            <p:cNvPr id="11" name="Stored Data 10"/>
            <p:cNvSpPr/>
            <p:nvPr/>
          </p:nvSpPr>
          <p:spPr>
            <a:xfrm rot="10800000">
              <a:off x="1023252" y="2762518"/>
              <a:ext cx="4050735" cy="1736922"/>
            </a:xfrm>
            <a:prstGeom prst="flowChartOnlineStorage">
              <a:avLst/>
            </a:prstGeom>
            <a:solidFill>
              <a:schemeClr val="accent1">
                <a:lumMod val="20000"/>
                <a:lumOff val="80000"/>
                <a:alpha val="18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5" name="TextBox 14"/>
            <p:cNvSpPr txBox="1"/>
            <p:nvPr/>
          </p:nvSpPr>
          <p:spPr>
            <a:xfrm>
              <a:off x="2318652" y="2962932"/>
              <a:ext cx="3447080" cy="1220074"/>
            </a:xfrm>
            <a:prstGeom prst="rect">
              <a:avLst/>
            </a:prstGeom>
            <a:solidFill>
              <a:schemeClr val="accent1">
                <a:lumMod val="20000"/>
                <a:lumOff val="80000"/>
                <a:alpha val="0"/>
              </a:schemeClr>
            </a:solidFill>
          </p:spPr>
          <p:txBody>
            <a:bodyPr wrap="square" rtlCol="0">
              <a:spAutoFit/>
            </a:bodyPr>
            <a:lstStyle/>
            <a:p>
              <a:pPr>
                <a:lnSpc>
                  <a:spcPct val="110000"/>
                </a:lnSpc>
                <a:spcAft>
                  <a:spcPts val="100"/>
                </a:spcAft>
              </a:pPr>
              <a:r>
                <a:rPr lang="en-US" sz="2800" b="1" dirty="0" smtClean="0">
                  <a:solidFill>
                    <a:srgbClr val="1F497D">
                      <a:lumMod val="75000"/>
                    </a:srgbClr>
                  </a:solidFill>
                </a:rPr>
                <a:t>Rashid Asbi </a:t>
              </a:r>
              <a:endParaRPr lang="ar-JO" sz="2800" b="1" dirty="0" smtClean="0">
                <a:solidFill>
                  <a:srgbClr val="1F497D">
                    <a:lumMod val="75000"/>
                  </a:srgbClr>
                </a:solidFill>
              </a:endParaRPr>
            </a:p>
            <a:p>
              <a:pPr>
                <a:lnSpc>
                  <a:spcPct val="110000"/>
                </a:lnSpc>
                <a:spcAft>
                  <a:spcPts val="100"/>
                </a:spcAft>
              </a:pPr>
              <a:r>
                <a:rPr lang="en-US" sz="2400" dirty="0" smtClean="0">
                  <a:solidFill>
                    <a:prstClr val="black"/>
                  </a:solidFill>
                </a:rPr>
                <a:t>Industrial &amp; Systems Engineering student</a:t>
              </a:r>
            </a:p>
          </p:txBody>
        </p:sp>
      </p:grpSp>
      <p:grpSp>
        <p:nvGrpSpPr>
          <p:cNvPr id="16" name="Group 15"/>
          <p:cNvGrpSpPr/>
          <p:nvPr/>
        </p:nvGrpSpPr>
        <p:grpSpPr>
          <a:xfrm>
            <a:off x="838200" y="3276600"/>
            <a:ext cx="4495336" cy="2286000"/>
            <a:chOff x="6176348" y="3220713"/>
            <a:chExt cx="4319830" cy="1444463"/>
          </a:xfrm>
        </p:grpSpPr>
        <p:sp>
          <p:nvSpPr>
            <p:cNvPr id="17" name="Stored Data 16"/>
            <p:cNvSpPr/>
            <p:nvPr/>
          </p:nvSpPr>
          <p:spPr>
            <a:xfrm rot="10800000">
              <a:off x="6176348" y="3220713"/>
              <a:ext cx="4107988" cy="1444463"/>
            </a:xfrm>
            <a:prstGeom prst="flowChartOnlineStorage">
              <a:avLst/>
            </a:prstGeom>
            <a:solidFill>
              <a:schemeClr val="accent1">
                <a:lumMod val="20000"/>
                <a:lumOff val="80000"/>
                <a:alpha val="1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1" name="TextBox 20"/>
            <p:cNvSpPr txBox="1"/>
            <p:nvPr/>
          </p:nvSpPr>
          <p:spPr>
            <a:xfrm>
              <a:off x="7201498" y="3268862"/>
              <a:ext cx="3294680" cy="518603"/>
            </a:xfrm>
            <a:prstGeom prst="rect">
              <a:avLst/>
            </a:prstGeom>
            <a:noFill/>
          </p:spPr>
          <p:txBody>
            <a:bodyPr wrap="square" rtlCol="0">
              <a:spAutoFit/>
            </a:bodyPr>
            <a:lstStyle/>
            <a:p>
              <a:r>
                <a:rPr lang="en-US" sz="2800" b="1" dirty="0" smtClean="0">
                  <a:solidFill>
                    <a:srgbClr val="002060"/>
                  </a:solidFill>
                </a:rPr>
                <a:t>Ahmad Abu Hjleh</a:t>
              </a:r>
            </a:p>
            <a:p>
              <a:endParaRPr lang="en-US" sz="1400" dirty="0">
                <a:solidFill>
                  <a:prstClr val="black"/>
                </a:solidFill>
              </a:endParaRPr>
            </a:p>
          </p:txBody>
        </p:sp>
      </p:grpSp>
      <p:cxnSp>
        <p:nvCxnSpPr>
          <p:cNvPr id="25" name="Straight Connector 24"/>
          <p:cNvCxnSpPr/>
          <p:nvPr/>
        </p:nvCxnSpPr>
        <p:spPr>
          <a:xfrm>
            <a:off x="0" y="6096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27" name="TextBox 26"/>
          <p:cNvSpPr txBox="1"/>
          <p:nvPr/>
        </p:nvSpPr>
        <p:spPr>
          <a:xfrm>
            <a:off x="87048" y="41258"/>
            <a:ext cx="1836360" cy="584776"/>
          </a:xfrm>
          <a:prstGeom prst="rect">
            <a:avLst/>
          </a:prstGeom>
          <a:noFill/>
        </p:spPr>
        <p:txBody>
          <a:bodyPr wrap="none" rtlCol="0">
            <a:spAutoFit/>
          </a:bodyPr>
          <a:lstStyle/>
          <a:p>
            <a:r>
              <a:rPr lang="en-US" sz="3200" dirty="0" smtClean="0">
                <a:solidFill>
                  <a:srgbClr val="1F497D"/>
                </a:solidFill>
                <a:cs typeface="Calibri"/>
              </a:rPr>
              <a:t>Our Team</a:t>
            </a:r>
            <a:endParaRPr lang="en-US" sz="3200" dirty="0">
              <a:solidFill>
                <a:srgbClr val="1F497D"/>
              </a:solidFill>
              <a:cs typeface="Calibri"/>
            </a:endParaRPr>
          </a:p>
        </p:txBody>
      </p:sp>
      <p:grpSp>
        <p:nvGrpSpPr>
          <p:cNvPr id="22" name="Group 21"/>
          <p:cNvGrpSpPr/>
          <p:nvPr/>
        </p:nvGrpSpPr>
        <p:grpSpPr>
          <a:xfrm>
            <a:off x="5410200" y="3200400"/>
            <a:ext cx="3962400" cy="2286000"/>
            <a:chOff x="5311509" y="3311814"/>
            <a:chExt cx="4316631" cy="1353368"/>
          </a:xfrm>
        </p:grpSpPr>
        <p:sp>
          <p:nvSpPr>
            <p:cNvPr id="23" name="Stored Data 16"/>
            <p:cNvSpPr/>
            <p:nvPr/>
          </p:nvSpPr>
          <p:spPr>
            <a:xfrm rot="10800000">
              <a:off x="5311509" y="3338545"/>
              <a:ext cx="4035918" cy="1326637"/>
            </a:xfrm>
            <a:prstGeom prst="flowChartOnlineStorage">
              <a:avLst/>
            </a:prstGeom>
            <a:solidFill>
              <a:schemeClr val="accent1">
                <a:lumMod val="20000"/>
                <a:lumOff val="80000"/>
                <a:alpha val="1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4" name="TextBox 23"/>
            <p:cNvSpPr txBox="1"/>
            <p:nvPr/>
          </p:nvSpPr>
          <p:spPr>
            <a:xfrm>
              <a:off x="6333460" y="3311814"/>
              <a:ext cx="3294680" cy="601076"/>
            </a:xfrm>
            <a:prstGeom prst="rect">
              <a:avLst/>
            </a:prstGeom>
            <a:noFill/>
          </p:spPr>
          <p:txBody>
            <a:bodyPr wrap="square" rtlCol="0">
              <a:spAutoFit/>
            </a:bodyPr>
            <a:lstStyle/>
            <a:p>
              <a:pPr>
                <a:lnSpc>
                  <a:spcPct val="110000"/>
                </a:lnSpc>
                <a:spcAft>
                  <a:spcPts val="100"/>
                </a:spcAft>
              </a:pPr>
              <a:r>
                <a:rPr lang="en-US" sz="2800" b="1" dirty="0" smtClean="0">
                  <a:solidFill>
                    <a:srgbClr val="002060"/>
                  </a:solidFill>
                </a:rPr>
                <a:t>Zein Ishtaya</a:t>
              </a:r>
            </a:p>
            <a:p>
              <a:endParaRPr lang="en-US" dirty="0">
                <a:solidFill>
                  <a:prstClr val="black"/>
                </a:solidFill>
              </a:endParaRPr>
            </a:p>
          </p:txBody>
        </p:sp>
      </p:grpSp>
      <p:sp>
        <p:nvSpPr>
          <p:cNvPr id="2" name="Rectangle 1"/>
          <p:cNvSpPr/>
          <p:nvPr/>
        </p:nvSpPr>
        <p:spPr>
          <a:xfrm>
            <a:off x="2133600" y="3886200"/>
            <a:ext cx="2795952" cy="830997"/>
          </a:xfrm>
          <a:prstGeom prst="rect">
            <a:avLst/>
          </a:prstGeom>
        </p:spPr>
        <p:txBody>
          <a:bodyPr wrap="square">
            <a:spAutoFit/>
          </a:bodyPr>
          <a:lstStyle/>
          <a:p>
            <a:r>
              <a:rPr lang="en-US" sz="2400" dirty="0">
                <a:solidFill>
                  <a:prstClr val="black"/>
                </a:solidFill>
              </a:rPr>
              <a:t>Industrial &amp; Systems Engineering </a:t>
            </a:r>
            <a:r>
              <a:rPr lang="en-US" sz="2400" dirty="0" smtClean="0">
                <a:solidFill>
                  <a:prstClr val="black"/>
                </a:solidFill>
              </a:rPr>
              <a:t>student</a:t>
            </a:r>
            <a:endParaRPr lang="ar-AE" sz="2400" dirty="0">
              <a:solidFill>
                <a:prstClr val="black"/>
              </a:solidFill>
            </a:endParaRPr>
          </a:p>
        </p:txBody>
      </p:sp>
      <p:sp>
        <p:nvSpPr>
          <p:cNvPr id="3" name="Rectangle 2"/>
          <p:cNvSpPr/>
          <p:nvPr/>
        </p:nvSpPr>
        <p:spPr>
          <a:xfrm>
            <a:off x="6093027" y="3886200"/>
            <a:ext cx="3050973" cy="830997"/>
          </a:xfrm>
          <a:prstGeom prst="rect">
            <a:avLst/>
          </a:prstGeom>
        </p:spPr>
        <p:txBody>
          <a:bodyPr wrap="square">
            <a:spAutoFit/>
          </a:bodyPr>
          <a:lstStyle/>
          <a:p>
            <a:r>
              <a:rPr lang="en-US" sz="2400" dirty="0">
                <a:solidFill>
                  <a:prstClr val="black"/>
                </a:solidFill>
              </a:rPr>
              <a:t>Industrial &amp; Systems Engineering </a:t>
            </a:r>
            <a:r>
              <a:rPr lang="en-US" sz="2400" dirty="0" smtClean="0">
                <a:solidFill>
                  <a:prstClr val="black"/>
                </a:solidFill>
              </a:rPr>
              <a:t>student</a:t>
            </a:r>
            <a:endParaRPr lang="ar-AE" sz="2400" dirty="0">
              <a:solidFill>
                <a:prstClr val="black"/>
              </a:solidFill>
            </a:endParaRPr>
          </a:p>
        </p:txBody>
      </p:sp>
      <p:pic>
        <p:nvPicPr>
          <p:cNvPr id="33794" name="Picture 2" descr="your Profile Photo, Image may contain: 1 person, beard"/>
          <p:cNvPicPr>
            <a:picLocks noChangeAspect="1" noChangeArrowheads="1"/>
          </p:cNvPicPr>
          <p:nvPr/>
        </p:nvPicPr>
        <p:blipFill>
          <a:blip r:embed="rId2" cstate="print"/>
          <a:srcRect/>
          <a:stretch>
            <a:fillRect/>
          </a:stretch>
        </p:blipFill>
        <p:spPr bwMode="auto">
          <a:xfrm>
            <a:off x="0" y="762000"/>
            <a:ext cx="1600200" cy="1600201"/>
          </a:xfrm>
          <a:prstGeom prst="rect">
            <a:avLst/>
          </a:prstGeom>
          <a:noFill/>
        </p:spPr>
      </p:pic>
      <p:pic>
        <p:nvPicPr>
          <p:cNvPr id="33796" name="Picture 4" descr="Image may contain: 1 person"/>
          <p:cNvPicPr>
            <a:picLocks noChangeAspect="1" noChangeArrowheads="1"/>
          </p:cNvPicPr>
          <p:nvPr/>
        </p:nvPicPr>
        <p:blipFill>
          <a:blip r:embed="rId3" cstate="print"/>
          <a:srcRect/>
          <a:stretch>
            <a:fillRect/>
          </a:stretch>
        </p:blipFill>
        <p:spPr bwMode="auto">
          <a:xfrm>
            <a:off x="0" y="3276600"/>
            <a:ext cx="1905000" cy="2328333"/>
          </a:xfrm>
          <a:prstGeom prst="rect">
            <a:avLst/>
          </a:prstGeom>
          <a:noFill/>
        </p:spPr>
      </p:pic>
      <p:pic>
        <p:nvPicPr>
          <p:cNvPr id="33798" name="Picture 6" descr="Image may contain: 1 person, hat and beard"/>
          <p:cNvPicPr>
            <a:picLocks noChangeAspect="1" noChangeArrowheads="1"/>
          </p:cNvPicPr>
          <p:nvPr/>
        </p:nvPicPr>
        <p:blipFill>
          <a:blip r:embed="rId4" cstate="print"/>
          <a:srcRect/>
          <a:stretch>
            <a:fillRect/>
          </a:stretch>
        </p:blipFill>
        <p:spPr bwMode="auto">
          <a:xfrm>
            <a:off x="4800600" y="685800"/>
            <a:ext cx="1600200" cy="1828800"/>
          </a:xfrm>
          <a:prstGeom prst="rect">
            <a:avLst/>
          </a:prstGeom>
          <a:noFill/>
        </p:spPr>
      </p:pic>
    </p:spTree>
    <p:extLst>
      <p:ext uri="{BB962C8B-B14F-4D97-AF65-F5344CB8AC3E}">
        <p14:creationId xmlns="" xmlns:p14="http://schemas.microsoft.com/office/powerpoint/2010/main" val="153403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067800" cy="6400800"/>
          </a:xfrm>
        </p:spPr>
        <p:txBody>
          <a:bodyPr>
            <a:normAutofit/>
          </a:bodyPr>
          <a:lstStyle/>
          <a:p>
            <a:endParaRPr lang="en-US" dirty="0" smtClean="0"/>
          </a:p>
          <a:p>
            <a:r>
              <a:rPr lang="en-US" b="1" dirty="0" smtClean="0"/>
              <a:t>Production </a:t>
            </a:r>
            <a:r>
              <a:rPr lang="en-US" b="1" dirty="0"/>
              <a:t>rate = </a:t>
            </a:r>
            <a:r>
              <a:rPr lang="en-US" b="1" dirty="0" smtClean="0"/>
              <a:t>= </a:t>
            </a:r>
            <a:r>
              <a:rPr lang="en-US" b="1" dirty="0"/>
              <a:t>0.937 pc/s</a:t>
            </a:r>
          </a:p>
          <a:p>
            <a:r>
              <a:rPr lang="en-US" b="1" dirty="0"/>
              <a:t>It works 8 </a:t>
            </a:r>
            <a:r>
              <a:rPr lang="en-US" b="1" dirty="0" err="1"/>
              <a:t>hrs</a:t>
            </a:r>
            <a:r>
              <a:rPr lang="en-US" b="1" dirty="0"/>
              <a:t> per day</a:t>
            </a:r>
          </a:p>
          <a:p>
            <a:r>
              <a:rPr lang="en-US" b="1" dirty="0"/>
              <a:t>Cycle </a:t>
            </a:r>
            <a:r>
              <a:rPr lang="en-US" b="1"/>
              <a:t>time </a:t>
            </a:r>
            <a:r>
              <a:rPr lang="en-US" b="1" smtClean="0"/>
              <a:t>= </a:t>
            </a:r>
            <a:r>
              <a:rPr lang="en-US" b="1" dirty="0"/>
              <a:t>57.6 </a:t>
            </a:r>
            <a:r>
              <a:rPr lang="en-US" b="1" dirty="0" smtClean="0"/>
              <a:t>s</a:t>
            </a:r>
            <a:endParaRPr lang="en-US" b="1" dirty="0"/>
          </a:p>
          <a:p>
            <a:r>
              <a:rPr lang="en-US" b="1" dirty="0" smtClean="0"/>
              <a:t>Total </a:t>
            </a:r>
            <a:r>
              <a:rPr lang="en-US" b="1" dirty="0"/>
              <a:t>time available = 8 </a:t>
            </a:r>
            <a:r>
              <a:rPr lang="en-US" b="1" dirty="0" err="1" smtClean="0"/>
              <a:t>hr</a:t>
            </a:r>
            <a:r>
              <a:rPr lang="en-US" b="1" dirty="0" smtClean="0"/>
              <a:t> </a:t>
            </a:r>
            <a:r>
              <a:rPr lang="en-US" b="1" dirty="0"/>
              <a:t>= 28800 </a:t>
            </a:r>
            <a:r>
              <a:rPr lang="en-US" b="1" dirty="0" smtClean="0"/>
              <a:t>sec</a:t>
            </a:r>
            <a:endParaRPr lang="en-US" b="1" dirty="0"/>
          </a:p>
          <a:p>
            <a:r>
              <a:rPr lang="en-US" b="1" dirty="0"/>
              <a:t>Breakdowns &amp; change over time it need long time to occur so we estimate it 60 sec </a:t>
            </a:r>
          </a:p>
        </p:txBody>
      </p:sp>
      <p:sp>
        <p:nvSpPr>
          <p:cNvPr id="4" name="Rectangle 3"/>
          <p:cNvSpPr/>
          <p:nvPr/>
        </p:nvSpPr>
        <p:spPr>
          <a:xfrm>
            <a:off x="2209800" y="0"/>
            <a:ext cx="4572000" cy="923330"/>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Given :-</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cxnSp>
        <p:nvCxnSpPr>
          <p:cNvPr id="5" name="Straight Connector 4"/>
          <p:cNvCxnSpPr/>
          <p:nvPr/>
        </p:nvCxnSpPr>
        <p:spPr>
          <a:xfrm>
            <a:off x="0" y="9144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6293654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0579" y="1524000"/>
            <a:ext cx="8915400" cy="5135563"/>
          </a:xfrm>
        </p:spPr>
        <p:txBody>
          <a:bodyPr/>
          <a:lstStyle/>
          <a:p>
            <a:r>
              <a:rPr lang="en-US" b="1" dirty="0"/>
              <a:t>Availability = (28800 – 60 – 60)/28800 = 99.5%</a:t>
            </a:r>
          </a:p>
          <a:p>
            <a:r>
              <a:rPr lang="en-US" b="1" dirty="0"/>
              <a:t>Performance = 400 /(8 </a:t>
            </a:r>
            <a:r>
              <a:rPr lang="en-US" b="1" dirty="0" err="1"/>
              <a:t>hr</a:t>
            </a:r>
            <a:r>
              <a:rPr lang="en-US" b="1" dirty="0"/>
              <a:t> * {450 pc/8 </a:t>
            </a:r>
            <a:r>
              <a:rPr lang="en-US" b="1" dirty="0" err="1"/>
              <a:t>hr</a:t>
            </a:r>
            <a:r>
              <a:rPr lang="en-US" b="1" dirty="0"/>
              <a:t>}) = </a:t>
            </a:r>
            <a:r>
              <a:rPr lang="en-US" b="1" dirty="0" smtClean="0"/>
              <a:t>88.8 </a:t>
            </a:r>
            <a:r>
              <a:rPr lang="en-US" b="1" dirty="0"/>
              <a:t>%</a:t>
            </a:r>
          </a:p>
          <a:p>
            <a:r>
              <a:rPr lang="en-US" b="1" dirty="0"/>
              <a:t>Quality = 350/ 400 </a:t>
            </a:r>
            <a:r>
              <a:rPr lang="en-US" b="1" dirty="0" smtClean="0"/>
              <a:t>=87.5</a:t>
            </a:r>
            <a:r>
              <a:rPr lang="en-US" b="1" dirty="0"/>
              <a:t>% </a:t>
            </a:r>
          </a:p>
          <a:p>
            <a:r>
              <a:rPr lang="en-US" b="1" dirty="0"/>
              <a:t>OEE = 8</a:t>
            </a:r>
            <a:r>
              <a:rPr lang="en-US" b="1" dirty="0" smtClean="0"/>
              <a:t>7.5 </a:t>
            </a:r>
            <a:r>
              <a:rPr lang="en-US" b="1" dirty="0"/>
              <a:t>%   	   ;   </a:t>
            </a:r>
            <a:r>
              <a:rPr lang="en-US" sz="2800" b="1" dirty="0"/>
              <a:t>this implies that its effective </a:t>
            </a:r>
          </a:p>
          <a:p>
            <a:endParaRPr lang="en-US" b="1" dirty="0"/>
          </a:p>
          <a:p>
            <a:endParaRPr lang="en-US" dirty="0"/>
          </a:p>
        </p:txBody>
      </p:sp>
      <p:sp>
        <p:nvSpPr>
          <p:cNvPr id="4" name="Rectangle 3"/>
          <p:cNvSpPr/>
          <p:nvPr/>
        </p:nvSpPr>
        <p:spPr>
          <a:xfrm>
            <a:off x="2667000" y="304800"/>
            <a:ext cx="3578993"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calculations</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cxnSp>
        <p:nvCxnSpPr>
          <p:cNvPr id="5" name="Straight Connector 4"/>
          <p:cNvCxnSpPr/>
          <p:nvPr/>
        </p:nvCxnSpPr>
        <p:spPr>
          <a:xfrm>
            <a:off x="0" y="11430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11389646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0"/>
            <a:ext cx="9144000" cy="4876800"/>
          </a:xfrm>
        </p:spPr>
        <p:txBody>
          <a:bodyPr>
            <a:normAutofit/>
          </a:bodyPr>
          <a:lstStyle/>
          <a:p>
            <a:r>
              <a:rPr lang="en-US" sz="2400" b="1" dirty="0"/>
              <a:t>PCE is the performance indicator of how efficiently the process is converting work-in-process into exits.</a:t>
            </a:r>
          </a:p>
          <a:p>
            <a:r>
              <a:rPr lang="en-US" sz="2400" b="1" dirty="0"/>
              <a:t>Note: PCE varies by application, but an average of 25% is world-class.</a:t>
            </a:r>
          </a:p>
          <a:p>
            <a:r>
              <a:rPr lang="en-US" sz="2400" b="1" dirty="0"/>
              <a:t>Process cycle efficiency (PCE) = value add time ÷ process cycle time</a:t>
            </a:r>
          </a:p>
          <a:p>
            <a:r>
              <a:rPr lang="en-US" sz="2400" b="1" dirty="0"/>
              <a:t> WIP = production rate * cycle time   </a:t>
            </a:r>
          </a:p>
          <a:p>
            <a:r>
              <a:rPr lang="en-US" sz="2400" b="1" dirty="0"/>
              <a:t> average completion rate = </a:t>
            </a:r>
            <a:r>
              <a:rPr lang="en-US" sz="2400" b="1" dirty="0" smtClean="0"/>
              <a:t>production </a:t>
            </a:r>
            <a:r>
              <a:rPr lang="en-US" sz="2400" b="1" dirty="0"/>
              <a:t>rate /available time</a:t>
            </a:r>
          </a:p>
        </p:txBody>
      </p:sp>
      <p:sp>
        <p:nvSpPr>
          <p:cNvPr id="4" name="Rectangle 3"/>
          <p:cNvSpPr/>
          <p:nvPr/>
        </p:nvSpPr>
        <p:spPr>
          <a:xfrm>
            <a:off x="0" y="0"/>
            <a:ext cx="9270038" cy="1754326"/>
          </a:xfrm>
          <a:prstGeom prst="rect">
            <a:avLst/>
          </a:prstGeom>
          <a:noFill/>
        </p:spPr>
        <p:txBody>
          <a:bodyPr wrap="none" lIns="91440" tIns="45720" rIns="91440" bIns="45720">
            <a:spAutoFit/>
          </a:bodyPr>
          <a:lstStyle/>
          <a:p>
            <a:pPr algn="ctr"/>
            <a:r>
              <a:rPr lang="ar-JO"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5</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.4 </a:t>
            </a: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Process </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cycle efficiency</a:t>
            </a:r>
          </a:p>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(PCE)</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5" name="Straight Connector 4"/>
          <p:cNvCxnSpPr/>
          <p:nvPr/>
        </p:nvCxnSpPr>
        <p:spPr>
          <a:xfrm>
            <a:off x="0" y="17526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2622095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38400" y="0"/>
            <a:ext cx="3578993"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calculations</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cxnSp>
        <p:nvCxnSpPr>
          <p:cNvPr id="5" name="Straight Connector 4"/>
          <p:cNvCxnSpPr/>
          <p:nvPr/>
        </p:nvCxnSpPr>
        <p:spPr>
          <a:xfrm>
            <a:off x="0" y="10668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13" name="Content Placeholder 2"/>
          <p:cNvSpPr>
            <a:spLocks noGrp="1" noRot="1" noChangeAspect="1" noMove="1" noResize="1" noEditPoints="1" noAdjustHandles="1" noChangeArrowheads="1" noChangeShapeType="1" noTextEdit="1"/>
          </p:cNvSpPr>
          <p:nvPr>
            <p:ph idx="1"/>
          </p:nvPr>
        </p:nvSpPr>
        <p:spPr>
          <a:xfrm>
            <a:off x="0" y="1143000"/>
            <a:ext cx="9144000" cy="5715000"/>
          </a:xfrm>
          <a:blipFill rotWithShape="1">
            <a:blip r:embed="rId2" cstate="print"/>
            <a:stretch>
              <a:fillRect l="-815" t="-2156" r="-1481"/>
            </a:stretch>
          </a:blipFill>
        </p:spPr>
        <p:txBody>
          <a:bodyPr/>
          <a:lstStyle/>
          <a:p>
            <a:r>
              <a:rPr lang="en-US">
                <a:noFill/>
              </a:rPr>
              <a:t> </a:t>
            </a:r>
          </a:p>
        </p:txBody>
      </p:sp>
    </p:spTree>
    <p:extLst>
      <p:ext uri="{BB962C8B-B14F-4D97-AF65-F5344CB8AC3E}">
        <p14:creationId xmlns="" xmlns:p14="http://schemas.microsoft.com/office/powerpoint/2010/main" val="11900376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buNone/>
            </a:pPr>
            <a:r>
              <a:rPr lang="en-US" sz="2800" b="1" dirty="0" smtClean="0">
                <a:solidFill>
                  <a:schemeClr val="accent4"/>
                </a:solidFill>
              </a:rPr>
              <a:t>   </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5.5 Routing file depending on a , t and b activities</a:t>
            </a:r>
            <a:endParaRPr lang="en-US" b="1" dirty="0" smtClean="0">
              <a:solidFill>
                <a:schemeClr val="accent4"/>
              </a:solidFill>
            </a:endParaRPr>
          </a:p>
          <a:p>
            <a:pPr>
              <a:buNone/>
            </a:pPr>
            <a:r>
              <a:rPr lang="en-US" sz="2800" dirty="0" smtClean="0"/>
              <a:t>We use documents for the following information:  Operations to be performed, sequence of operation, work centers to be used, tooling needed at each operation and standard times (setup time and run time per piece.</a:t>
            </a:r>
          </a:p>
          <a:p>
            <a:pPr>
              <a:buNone/>
            </a:pPr>
            <a:r>
              <a:rPr lang="en-US" sz="2800" dirty="0" smtClean="0"/>
              <a:t>  * Before working on the routing files, we follow these tables to make easier calculations for Routing file, work center load report and multiple activity chart (MAC).</a:t>
            </a:r>
          </a:p>
          <a:p>
            <a:pPr>
              <a:buNone/>
            </a:pPr>
            <a:r>
              <a:rPr lang="en-US" dirty="0" smtClean="0"/>
              <a:t>  Hint:        </a:t>
            </a:r>
          </a:p>
          <a:p>
            <a:pPr>
              <a:buNone/>
            </a:pPr>
            <a:r>
              <a:rPr lang="en-US" dirty="0" smtClean="0"/>
              <a:t>  </a:t>
            </a:r>
            <a:r>
              <a:rPr lang="en-US" sz="2600" b="1" dirty="0" smtClean="0">
                <a:solidFill>
                  <a:srgbClr val="FF0000"/>
                </a:solidFill>
              </a:rPr>
              <a:t>a :</a:t>
            </a:r>
            <a:r>
              <a:rPr lang="en-US" sz="2600" b="1" dirty="0" smtClean="0"/>
              <a:t> concurrent activity (both machine and operator together) ex: load and unload machines </a:t>
            </a:r>
            <a:r>
              <a:rPr lang="en-US" sz="2600" b="1" dirty="0" smtClean="0">
                <a:solidFill>
                  <a:srgbClr val="FF0000"/>
                </a:solidFill>
              </a:rPr>
              <a:t> </a:t>
            </a:r>
          </a:p>
          <a:p>
            <a:pPr>
              <a:buNone/>
            </a:pPr>
            <a:r>
              <a:rPr lang="en-US" sz="2600" b="1" dirty="0" smtClean="0">
                <a:solidFill>
                  <a:srgbClr val="FF0000"/>
                </a:solidFill>
              </a:rPr>
              <a:t>   t </a:t>
            </a:r>
            <a:r>
              <a:rPr lang="en-US" sz="2600" b="1" dirty="0" smtClean="0"/>
              <a:t>:  Independent machine activities (automating machining )</a:t>
            </a:r>
          </a:p>
          <a:p>
            <a:pPr>
              <a:buNone/>
            </a:pPr>
            <a:r>
              <a:rPr lang="en-US" sz="2600" b="1" dirty="0" smtClean="0"/>
              <a:t>   </a:t>
            </a:r>
            <a:r>
              <a:rPr lang="en-US" sz="2600" b="1" dirty="0" smtClean="0">
                <a:solidFill>
                  <a:srgbClr val="FF0000"/>
                </a:solidFill>
              </a:rPr>
              <a:t>b </a:t>
            </a:r>
            <a:r>
              <a:rPr lang="en-US" sz="2600" b="1" dirty="0" smtClean="0"/>
              <a:t>:  Independent operator activities  (walking , inspection, packing </a:t>
            </a:r>
            <a:r>
              <a:rPr lang="en-US" dirty="0" smtClean="0"/>
              <a:t>)</a:t>
            </a:r>
          </a:p>
        </p:txBody>
      </p:sp>
      <p:cxnSp>
        <p:nvCxnSpPr>
          <p:cNvPr id="5" name="Straight Connector 4"/>
          <p:cNvCxnSpPr/>
          <p:nvPr/>
        </p:nvCxnSpPr>
        <p:spPr>
          <a:xfrm>
            <a:off x="0" y="5334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26205469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458200" cy="5897563"/>
          </a:xfrm>
        </p:spPr>
        <p:txBody>
          <a:bodyPr>
            <a:normAutofit/>
          </a:bodyPr>
          <a:lstStyle/>
          <a:p>
            <a:pPr>
              <a:buNone/>
            </a:pPr>
            <a:endParaRPr lang="en-US" b="1" u="sng" dirty="0" smtClean="0"/>
          </a:p>
          <a:p>
            <a:pPr>
              <a:buNone/>
            </a:pPr>
            <a:endParaRPr lang="en-US" dirty="0"/>
          </a:p>
        </p:txBody>
      </p:sp>
      <p:graphicFrame>
        <p:nvGraphicFramePr>
          <p:cNvPr id="4" name="Table 3"/>
          <p:cNvGraphicFramePr>
            <a:graphicFrameLocks noGrp="1"/>
          </p:cNvGraphicFramePr>
          <p:nvPr/>
        </p:nvGraphicFramePr>
        <p:xfrm>
          <a:off x="0" y="990600"/>
          <a:ext cx="9144000" cy="2097504"/>
        </p:xfrm>
        <a:graphic>
          <a:graphicData uri="http://schemas.openxmlformats.org/drawingml/2006/table">
            <a:tbl>
              <a:tblPr>
                <a:tableStyleId>{3C2FFA5D-87B4-456A-9821-1D502468CF0F}</a:tableStyleId>
              </a:tblPr>
              <a:tblGrid>
                <a:gridCol w="1142553"/>
                <a:gridCol w="1143447"/>
                <a:gridCol w="1142553"/>
                <a:gridCol w="1143447"/>
                <a:gridCol w="1142553"/>
                <a:gridCol w="1295847"/>
                <a:gridCol w="990600"/>
                <a:gridCol w="1143000"/>
              </a:tblGrid>
              <a:tr h="685800">
                <a:tc>
                  <a:txBody>
                    <a:bodyPr/>
                    <a:lstStyle/>
                    <a:p>
                      <a:pPr marL="0" marR="0" algn="ctr">
                        <a:spcBef>
                          <a:spcPts val="0"/>
                        </a:spcBef>
                        <a:spcAft>
                          <a:spcPts val="0"/>
                        </a:spcAft>
                      </a:pPr>
                      <a:r>
                        <a:rPr lang="en-US" sz="1600" dirty="0"/>
                        <a:t>A:loading the roll on the stand</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B:Welding </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C:Drawing</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D:Bending</a:t>
                      </a:r>
                      <a:r>
                        <a:rPr lang="en-US" sz="1600" dirty="0" smtClean="0"/>
                        <a:t>,</a:t>
                      </a:r>
                    </a:p>
                    <a:p>
                      <a:pPr marL="0" marR="0" algn="ctr">
                        <a:spcBef>
                          <a:spcPts val="0"/>
                        </a:spcBef>
                        <a:spcAft>
                          <a:spcPts val="0"/>
                        </a:spcAft>
                      </a:pPr>
                      <a:r>
                        <a:rPr lang="en-US" sz="1600" dirty="0" smtClean="0"/>
                        <a:t>Rolling</a:t>
                      </a:r>
                      <a:endParaRPr lang="en-US" sz="1600" dirty="0"/>
                    </a:p>
                    <a:p>
                      <a:pPr marL="0" marR="0" algn="ctr">
                        <a:spcBef>
                          <a:spcPts val="0"/>
                        </a:spcBef>
                        <a:spcAft>
                          <a:spcPts val="0"/>
                        </a:spcAft>
                      </a:pPr>
                      <a:r>
                        <a:rPr lang="en-US" sz="1600" dirty="0"/>
                        <a:t>and Grinding</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E:Welding</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F:Controlling on the diameter</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H</a:t>
                      </a:r>
                      <a:r>
                        <a:rPr lang="en-US" sz="1400" dirty="0"/>
                        <a:t>:Shearing</a:t>
                      </a:r>
                      <a:endParaRPr lang="en-US" sz="14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I:unloading</a:t>
                      </a:r>
                      <a:endParaRPr lang="en-US" sz="1600" dirty="0">
                        <a:solidFill>
                          <a:srgbClr val="000000"/>
                        </a:solidFill>
                        <a:latin typeface="Calibri"/>
                        <a:ea typeface="Calibri"/>
                        <a:cs typeface="Arial"/>
                      </a:endParaRPr>
                    </a:p>
                  </a:txBody>
                  <a:tcPr marL="64357" marR="64357" marT="0" marB="0"/>
                </a:tc>
              </a:tr>
              <a:tr h="366576">
                <a:tc>
                  <a:txBody>
                    <a:bodyPr/>
                    <a:lstStyle/>
                    <a:p>
                      <a:pPr marL="0" marR="0" algn="ctr">
                        <a:spcBef>
                          <a:spcPts val="0"/>
                        </a:spcBef>
                        <a:spcAft>
                          <a:spcPts val="0"/>
                        </a:spcAft>
                      </a:pPr>
                      <a:r>
                        <a:rPr lang="en-US" sz="1600"/>
                        <a:t> a(A)=1.32</a:t>
                      </a:r>
                      <a:endParaRPr lang="en-US" sz="1600">
                        <a:solidFill>
                          <a:srgbClr val="000000"/>
                        </a:solidFill>
                        <a:latin typeface="Calibri"/>
                        <a:ea typeface="Calibri"/>
                        <a:cs typeface="Arial"/>
                      </a:endParaRPr>
                    </a:p>
                  </a:txBody>
                  <a:tcPr marL="64357" marR="64357" marT="0" marB="0"/>
                </a:tc>
                <a:tc>
                  <a:txBody>
                    <a:bodyPr/>
                    <a:lstStyle/>
                    <a:p>
                      <a:pPr marL="0" marR="0" algn="just">
                        <a:spcBef>
                          <a:spcPts val="0"/>
                        </a:spcBef>
                        <a:spcAft>
                          <a:spcPts val="0"/>
                        </a:spcAft>
                      </a:pPr>
                      <a:r>
                        <a:rPr lang="en-US" sz="1600" dirty="0"/>
                        <a:t>   a(B)= 0</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a(C) =0</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a(D) =0</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a(E)=0</a:t>
                      </a:r>
                      <a:endParaRPr lang="en-US" sz="1600" dirty="0">
                        <a:solidFill>
                          <a:srgbClr val="000000"/>
                        </a:solidFill>
                        <a:latin typeface="Calibri"/>
                        <a:ea typeface="Calibri"/>
                        <a:cs typeface="Arial"/>
                      </a:endParaRPr>
                    </a:p>
                  </a:txBody>
                  <a:tcPr marL="64357" marR="64357" marT="0" marB="0"/>
                </a:tc>
                <a:tc>
                  <a:txBody>
                    <a:bodyPr/>
                    <a:lstStyle/>
                    <a:p>
                      <a:pPr marL="0" marR="0" algn="just">
                        <a:spcBef>
                          <a:spcPts val="0"/>
                        </a:spcBef>
                        <a:spcAft>
                          <a:spcPts val="0"/>
                        </a:spcAft>
                      </a:pPr>
                      <a:r>
                        <a:rPr lang="en-US" sz="1600" dirty="0"/>
                        <a:t>  </a:t>
                      </a:r>
                      <a:r>
                        <a:rPr lang="en-US" sz="1600" dirty="0" smtClean="0"/>
                        <a:t>    </a:t>
                      </a:r>
                      <a:r>
                        <a:rPr lang="en-US" sz="1600" dirty="0"/>
                        <a:t>a(F)=0</a:t>
                      </a:r>
                      <a:endParaRPr lang="en-US" sz="1600" dirty="0">
                        <a:solidFill>
                          <a:srgbClr val="000000"/>
                        </a:solidFill>
                        <a:latin typeface="Calibri"/>
                        <a:ea typeface="Calibri"/>
                        <a:cs typeface="Arial"/>
                      </a:endParaRPr>
                    </a:p>
                  </a:txBody>
                  <a:tcPr marL="64357" marR="64357" marT="0" marB="0"/>
                </a:tc>
                <a:tc>
                  <a:txBody>
                    <a:bodyPr/>
                    <a:lstStyle/>
                    <a:p>
                      <a:pPr marL="0" marR="0" algn="just">
                        <a:spcBef>
                          <a:spcPts val="0"/>
                        </a:spcBef>
                        <a:spcAft>
                          <a:spcPts val="0"/>
                        </a:spcAft>
                      </a:pPr>
                      <a:r>
                        <a:rPr lang="en-US" sz="1600"/>
                        <a:t>    a(H)=0</a:t>
                      </a:r>
                      <a:endParaRPr lang="en-US" sz="160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a(I)=16</a:t>
                      </a:r>
                      <a:endParaRPr lang="en-US" sz="1600" dirty="0">
                        <a:solidFill>
                          <a:srgbClr val="000000"/>
                        </a:solidFill>
                        <a:latin typeface="Calibri"/>
                        <a:ea typeface="Calibri"/>
                        <a:cs typeface="Arial"/>
                      </a:endParaRPr>
                    </a:p>
                  </a:txBody>
                  <a:tcPr marL="64357" marR="64357" marT="0" marB="0"/>
                </a:tc>
              </a:tr>
              <a:tr h="366576">
                <a:tc>
                  <a:txBody>
                    <a:bodyPr/>
                    <a:lstStyle/>
                    <a:p>
                      <a:pPr marL="0" marR="0" algn="just">
                        <a:spcBef>
                          <a:spcPts val="0"/>
                        </a:spcBef>
                        <a:spcAft>
                          <a:spcPts val="0"/>
                        </a:spcAft>
                      </a:pPr>
                      <a:r>
                        <a:rPr lang="en-US" sz="1600"/>
                        <a:t>   t(A)=0</a:t>
                      </a:r>
                      <a:endParaRPr lang="en-US" sz="160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t(B)=1.6</a:t>
                      </a:r>
                      <a:endParaRPr lang="en-US" sz="1600" dirty="0">
                        <a:solidFill>
                          <a:srgbClr val="000000"/>
                        </a:solidFill>
                        <a:latin typeface="Calibri"/>
                        <a:ea typeface="Calibri"/>
                        <a:cs typeface="Arial"/>
                      </a:endParaRPr>
                    </a:p>
                  </a:txBody>
                  <a:tcPr marL="64357" marR="64357" marT="0" marB="0"/>
                </a:tc>
                <a:tc>
                  <a:txBody>
                    <a:bodyPr/>
                    <a:lstStyle/>
                    <a:p>
                      <a:pPr marL="0" marR="0" algn="just" rtl="0">
                        <a:spcBef>
                          <a:spcPts val="0"/>
                        </a:spcBef>
                        <a:spcAft>
                          <a:spcPts val="0"/>
                        </a:spcAft>
                      </a:pPr>
                      <a:r>
                        <a:rPr lang="en-US" sz="1600" dirty="0"/>
                        <a:t>    t(C)=4</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t(D)=4</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t(E)=4</a:t>
                      </a:r>
                      <a:endParaRPr lang="en-US" sz="1600" dirty="0">
                        <a:solidFill>
                          <a:srgbClr val="000000"/>
                        </a:solidFill>
                        <a:latin typeface="Calibri"/>
                        <a:ea typeface="Calibri"/>
                        <a:cs typeface="Arial"/>
                      </a:endParaRPr>
                    </a:p>
                  </a:txBody>
                  <a:tcPr marL="64357" marR="64357" marT="0" marB="0"/>
                </a:tc>
                <a:tc>
                  <a:txBody>
                    <a:bodyPr/>
                    <a:lstStyle/>
                    <a:p>
                      <a:pPr marL="0" marR="0" algn="just">
                        <a:spcBef>
                          <a:spcPts val="0"/>
                        </a:spcBef>
                        <a:spcAft>
                          <a:spcPts val="0"/>
                        </a:spcAft>
                      </a:pPr>
                      <a:r>
                        <a:rPr lang="en-US" sz="1600" dirty="0"/>
                        <a:t> </a:t>
                      </a:r>
                      <a:r>
                        <a:rPr lang="en-US" sz="1600" dirty="0" smtClean="0"/>
                        <a:t>      </a:t>
                      </a:r>
                      <a:r>
                        <a:rPr lang="en-US" sz="1600" dirty="0"/>
                        <a:t>t(F)=4</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  t(H)=3.4</a:t>
                      </a:r>
                      <a:endParaRPr lang="en-US" sz="1600" dirty="0">
                        <a:solidFill>
                          <a:srgbClr val="000000"/>
                        </a:solidFill>
                        <a:latin typeface="Calibri"/>
                        <a:ea typeface="Calibri"/>
                        <a:cs typeface="Arial"/>
                      </a:endParaRPr>
                    </a:p>
                  </a:txBody>
                  <a:tcPr marL="64357" marR="64357" marT="0" marB="0"/>
                </a:tc>
                <a:tc>
                  <a:txBody>
                    <a:bodyPr/>
                    <a:lstStyle/>
                    <a:p>
                      <a:pPr marL="0" marR="0" algn="just">
                        <a:spcBef>
                          <a:spcPts val="0"/>
                        </a:spcBef>
                        <a:spcAft>
                          <a:spcPts val="0"/>
                        </a:spcAft>
                      </a:pPr>
                      <a:r>
                        <a:rPr lang="en-US" sz="1600" dirty="0"/>
                        <a:t>    t(I)=0</a:t>
                      </a:r>
                      <a:endParaRPr lang="en-US" sz="1600" dirty="0">
                        <a:solidFill>
                          <a:srgbClr val="000000"/>
                        </a:solidFill>
                        <a:latin typeface="Calibri"/>
                        <a:ea typeface="Calibri"/>
                        <a:cs typeface="Arial"/>
                      </a:endParaRPr>
                    </a:p>
                  </a:txBody>
                  <a:tcPr marL="64357" marR="64357" marT="0" marB="0"/>
                </a:tc>
              </a:tr>
              <a:tr h="388992">
                <a:tc>
                  <a:txBody>
                    <a:bodyPr/>
                    <a:lstStyle/>
                    <a:p>
                      <a:pPr marL="0" marR="0" algn="just">
                        <a:spcBef>
                          <a:spcPts val="0"/>
                        </a:spcBef>
                        <a:spcAft>
                          <a:spcPts val="0"/>
                        </a:spcAft>
                      </a:pPr>
                      <a:r>
                        <a:rPr lang="en-US" sz="1600"/>
                        <a:t>   b(A)=8</a:t>
                      </a:r>
                      <a:endParaRPr lang="en-US" sz="160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b(B)=1.4</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  b(C)=1.4</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dirty="0"/>
                        <a:t>b(D)=6</a:t>
                      </a:r>
                      <a:endParaRPr lang="en-US" sz="1600" dirty="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a:t>b(E)=6</a:t>
                      </a:r>
                      <a:endParaRPr lang="en-US" sz="160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a:t> b(F)=2.8</a:t>
                      </a:r>
                      <a:endParaRPr lang="en-US" sz="1600">
                        <a:solidFill>
                          <a:srgbClr val="000000"/>
                        </a:solidFill>
                        <a:latin typeface="Calibri"/>
                        <a:ea typeface="Calibri"/>
                        <a:cs typeface="Arial"/>
                      </a:endParaRPr>
                    </a:p>
                  </a:txBody>
                  <a:tcPr marL="64357" marR="64357" marT="0" marB="0"/>
                </a:tc>
                <a:tc>
                  <a:txBody>
                    <a:bodyPr/>
                    <a:lstStyle/>
                    <a:p>
                      <a:pPr marL="0" marR="0" algn="ctr">
                        <a:spcBef>
                          <a:spcPts val="0"/>
                        </a:spcBef>
                        <a:spcAft>
                          <a:spcPts val="0"/>
                        </a:spcAft>
                      </a:pPr>
                      <a:r>
                        <a:rPr lang="en-US" sz="1600"/>
                        <a:t> t(H)=2.8</a:t>
                      </a:r>
                      <a:endParaRPr lang="en-US" sz="1600">
                        <a:solidFill>
                          <a:srgbClr val="000000"/>
                        </a:solidFill>
                        <a:latin typeface="Calibri"/>
                        <a:ea typeface="Calibri"/>
                        <a:cs typeface="Arial"/>
                      </a:endParaRPr>
                    </a:p>
                  </a:txBody>
                  <a:tcPr marL="64357" marR="64357" marT="0" marB="0"/>
                </a:tc>
                <a:tc>
                  <a:txBody>
                    <a:bodyPr/>
                    <a:lstStyle/>
                    <a:p>
                      <a:pPr marL="0" marR="0" algn="just">
                        <a:spcBef>
                          <a:spcPts val="0"/>
                        </a:spcBef>
                        <a:spcAft>
                          <a:spcPts val="0"/>
                        </a:spcAft>
                        <a:tabLst>
                          <a:tab pos="152400" algn="l"/>
                          <a:tab pos="388620" algn="ctr"/>
                        </a:tabLst>
                      </a:pPr>
                      <a:r>
                        <a:rPr lang="en-US" sz="1600" dirty="0"/>
                        <a:t>	b(I)=16</a:t>
                      </a:r>
                      <a:endParaRPr lang="en-US" sz="1600" dirty="0">
                        <a:solidFill>
                          <a:srgbClr val="000000"/>
                        </a:solidFill>
                        <a:latin typeface="Calibri"/>
                        <a:ea typeface="Calibri"/>
                        <a:cs typeface="Arial"/>
                      </a:endParaRPr>
                    </a:p>
                  </a:txBody>
                  <a:tcPr marL="64357" marR="64357" marT="0" marB="0"/>
                </a:tc>
              </a:tr>
            </a:tbl>
          </a:graphicData>
        </a:graphic>
      </p:graphicFrame>
      <p:sp>
        <p:nvSpPr>
          <p:cNvPr id="70657" name="Rectangle 1"/>
          <p:cNvSpPr>
            <a:spLocks noChangeArrowheads="1"/>
          </p:cNvSpPr>
          <p:nvPr/>
        </p:nvSpPr>
        <p:spPr bwMode="auto">
          <a:xfrm>
            <a:off x="1905000" y="3048000"/>
            <a:ext cx="8305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3600" b="1" i="0"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Dutch801BT-Roman"/>
                <a:cs typeface="Times New Roman" pitchFamily="18" charset="0"/>
              </a:rPr>
              <a:t>Production line of Jacks</a:t>
            </a:r>
            <a:r>
              <a:rPr kumimoji="0" lang="en-US" sz="3600" b="1" i="0"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Calibri" pitchFamily="34" charset="0"/>
                <a:cs typeface="Times New Roman" pitchFamily="18" charset="0"/>
              </a:rPr>
              <a:t> </a:t>
            </a:r>
            <a:endParaRPr kumimoji="0" lang="en-US" sz="3600" b="1" i="0"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p:txBody>
      </p:sp>
      <p:graphicFrame>
        <p:nvGraphicFramePr>
          <p:cNvPr id="6" name="Table 5"/>
          <p:cNvGraphicFramePr>
            <a:graphicFrameLocks noGrp="1"/>
          </p:cNvGraphicFramePr>
          <p:nvPr/>
        </p:nvGraphicFramePr>
        <p:xfrm>
          <a:off x="0" y="4114800"/>
          <a:ext cx="9144002" cy="2362199"/>
        </p:xfrm>
        <a:graphic>
          <a:graphicData uri="http://schemas.openxmlformats.org/drawingml/2006/table">
            <a:tbl>
              <a:tblPr>
                <a:tableStyleId>{3C2FFA5D-87B4-456A-9821-1D502468CF0F}</a:tableStyleId>
              </a:tblPr>
              <a:tblGrid>
                <a:gridCol w="895525"/>
                <a:gridCol w="1066505"/>
                <a:gridCol w="837966"/>
                <a:gridCol w="914147"/>
                <a:gridCol w="837966"/>
                <a:gridCol w="1523577"/>
                <a:gridCol w="914147"/>
                <a:gridCol w="1066505"/>
                <a:gridCol w="1087664"/>
              </a:tblGrid>
              <a:tr h="1188476">
                <a:tc>
                  <a:txBody>
                    <a:bodyPr/>
                    <a:lstStyle/>
                    <a:p>
                      <a:pPr marL="0" marR="0" algn="ctr">
                        <a:lnSpc>
                          <a:spcPct val="150000"/>
                        </a:lnSpc>
                        <a:spcBef>
                          <a:spcPts val="0"/>
                        </a:spcBef>
                        <a:spcAft>
                          <a:spcPts val="0"/>
                        </a:spcAft>
                      </a:pPr>
                      <a:r>
                        <a:rPr lang="en-US" sz="1600" dirty="0"/>
                        <a:t>A</a:t>
                      </a:r>
                    </a:p>
                    <a:p>
                      <a:pPr marL="0" marR="0" algn="ctr">
                        <a:lnSpc>
                          <a:spcPct val="150000"/>
                        </a:lnSpc>
                        <a:spcBef>
                          <a:spcPts val="0"/>
                        </a:spcBef>
                        <a:spcAft>
                          <a:spcPts val="0"/>
                        </a:spcAft>
                      </a:pPr>
                      <a:r>
                        <a:rPr lang="en-US" sz="1600" dirty="0"/>
                        <a:t>Shearing</a:t>
                      </a:r>
                      <a:endParaRPr lang="en-US" sz="1600" dirty="0">
                        <a:solidFill>
                          <a:srgbClr val="000000"/>
                        </a:solidFill>
                        <a:latin typeface="Calibri"/>
                        <a:ea typeface="Calibri"/>
                        <a:cs typeface="Arial"/>
                      </a:endParaRPr>
                    </a:p>
                  </a:txBody>
                  <a:tcPr marL="60960" marR="60960" marT="0" marB="0"/>
                </a:tc>
                <a:tc>
                  <a:txBody>
                    <a:bodyPr/>
                    <a:lstStyle/>
                    <a:p>
                      <a:pPr marL="0" marR="0" algn="ctr">
                        <a:lnSpc>
                          <a:spcPct val="150000"/>
                        </a:lnSpc>
                        <a:spcBef>
                          <a:spcPts val="0"/>
                        </a:spcBef>
                        <a:spcAft>
                          <a:spcPts val="0"/>
                        </a:spcAft>
                      </a:pPr>
                      <a:r>
                        <a:rPr lang="en-US" sz="1600" dirty="0"/>
                        <a:t>B</a:t>
                      </a:r>
                    </a:p>
                    <a:p>
                      <a:pPr marL="0" marR="0" algn="ctr">
                        <a:lnSpc>
                          <a:spcPct val="150000"/>
                        </a:lnSpc>
                        <a:spcBef>
                          <a:spcPts val="0"/>
                        </a:spcBef>
                        <a:spcAft>
                          <a:spcPts val="0"/>
                        </a:spcAft>
                      </a:pPr>
                      <a:r>
                        <a:rPr lang="en-US" sz="1600" dirty="0"/>
                        <a:t>threading</a:t>
                      </a:r>
                      <a:endParaRPr lang="en-US" sz="1600" dirty="0">
                        <a:solidFill>
                          <a:srgbClr val="000000"/>
                        </a:solidFill>
                        <a:latin typeface="Calibri"/>
                        <a:ea typeface="Calibri"/>
                        <a:cs typeface="Arial"/>
                      </a:endParaRPr>
                    </a:p>
                  </a:txBody>
                  <a:tcPr marL="60960" marR="60960" marT="0" marB="0"/>
                </a:tc>
                <a:tc>
                  <a:txBody>
                    <a:bodyPr/>
                    <a:lstStyle/>
                    <a:p>
                      <a:pPr marL="0" marR="0" algn="ctr">
                        <a:lnSpc>
                          <a:spcPct val="150000"/>
                        </a:lnSpc>
                        <a:spcBef>
                          <a:spcPts val="0"/>
                        </a:spcBef>
                        <a:spcAft>
                          <a:spcPts val="0"/>
                        </a:spcAft>
                      </a:pPr>
                      <a:r>
                        <a:rPr lang="en-US" sz="1600" dirty="0"/>
                        <a:t>C</a:t>
                      </a:r>
                    </a:p>
                    <a:p>
                      <a:pPr marL="0" marR="0" algn="ctr">
                        <a:lnSpc>
                          <a:spcPct val="150000"/>
                        </a:lnSpc>
                        <a:spcBef>
                          <a:spcPts val="0"/>
                        </a:spcBef>
                        <a:spcAft>
                          <a:spcPts val="0"/>
                        </a:spcAft>
                      </a:pPr>
                      <a:r>
                        <a:rPr lang="en-US" sz="1600" dirty="0"/>
                        <a:t>Welding</a:t>
                      </a:r>
                      <a:endParaRPr lang="en-US" sz="1600" dirty="0">
                        <a:solidFill>
                          <a:srgbClr val="000000"/>
                        </a:solidFill>
                        <a:latin typeface="Calibri"/>
                        <a:ea typeface="Calibri"/>
                        <a:cs typeface="Arial"/>
                      </a:endParaRPr>
                    </a:p>
                  </a:txBody>
                  <a:tcPr marL="60960" marR="60960" marT="0" marB="0"/>
                </a:tc>
                <a:tc>
                  <a:txBody>
                    <a:bodyPr/>
                    <a:lstStyle/>
                    <a:p>
                      <a:pPr marL="0" marR="0" algn="ctr">
                        <a:lnSpc>
                          <a:spcPct val="150000"/>
                        </a:lnSpc>
                        <a:spcBef>
                          <a:spcPts val="0"/>
                        </a:spcBef>
                        <a:spcAft>
                          <a:spcPts val="0"/>
                        </a:spcAft>
                      </a:pPr>
                      <a:r>
                        <a:rPr lang="en-US" sz="1600" dirty="0"/>
                        <a:t>D</a:t>
                      </a:r>
                    </a:p>
                    <a:p>
                      <a:pPr marL="0" marR="0" algn="ctr">
                        <a:lnSpc>
                          <a:spcPct val="150000"/>
                        </a:lnSpc>
                        <a:spcBef>
                          <a:spcPts val="0"/>
                        </a:spcBef>
                        <a:spcAft>
                          <a:spcPts val="0"/>
                        </a:spcAft>
                      </a:pPr>
                      <a:r>
                        <a:rPr lang="en-US" sz="1600" dirty="0"/>
                        <a:t>Drilling</a:t>
                      </a:r>
                      <a:endParaRPr lang="en-US" sz="1600" dirty="0">
                        <a:solidFill>
                          <a:srgbClr val="000000"/>
                        </a:solidFill>
                        <a:latin typeface="Calibri"/>
                        <a:ea typeface="Calibri"/>
                        <a:cs typeface="Arial"/>
                      </a:endParaRPr>
                    </a:p>
                  </a:txBody>
                  <a:tcPr marL="60960" marR="60960" marT="0" marB="0"/>
                </a:tc>
                <a:tc>
                  <a:txBody>
                    <a:bodyPr/>
                    <a:lstStyle/>
                    <a:p>
                      <a:pPr marL="0" marR="0" algn="ctr">
                        <a:lnSpc>
                          <a:spcPct val="150000"/>
                        </a:lnSpc>
                        <a:spcBef>
                          <a:spcPts val="0"/>
                        </a:spcBef>
                        <a:spcAft>
                          <a:spcPts val="0"/>
                        </a:spcAft>
                      </a:pPr>
                      <a:r>
                        <a:rPr lang="en-US" sz="1600" dirty="0"/>
                        <a:t>E</a:t>
                      </a:r>
                    </a:p>
                    <a:p>
                      <a:pPr marL="0" marR="0" algn="ctr">
                        <a:lnSpc>
                          <a:spcPct val="150000"/>
                        </a:lnSpc>
                        <a:spcBef>
                          <a:spcPts val="0"/>
                        </a:spcBef>
                        <a:spcAft>
                          <a:spcPts val="0"/>
                        </a:spcAft>
                      </a:pPr>
                      <a:r>
                        <a:rPr lang="en-US" sz="1600" dirty="0"/>
                        <a:t>painting</a:t>
                      </a:r>
                      <a:endParaRPr lang="en-US" sz="1600" dirty="0">
                        <a:solidFill>
                          <a:srgbClr val="000000"/>
                        </a:solidFill>
                        <a:latin typeface="Calibri"/>
                        <a:ea typeface="Calibri"/>
                        <a:cs typeface="Arial"/>
                      </a:endParaRPr>
                    </a:p>
                  </a:txBody>
                  <a:tcPr marL="60960" marR="60960" marT="0" marB="0"/>
                </a:tc>
                <a:tc>
                  <a:txBody>
                    <a:bodyPr/>
                    <a:lstStyle/>
                    <a:p>
                      <a:pPr marL="0" marR="0" algn="ctr">
                        <a:lnSpc>
                          <a:spcPct val="150000"/>
                        </a:lnSpc>
                        <a:spcBef>
                          <a:spcPts val="0"/>
                        </a:spcBef>
                        <a:spcAft>
                          <a:spcPts val="0"/>
                        </a:spcAft>
                      </a:pPr>
                      <a:r>
                        <a:rPr lang="en-US" sz="1600" dirty="0"/>
                        <a:t>F</a:t>
                      </a:r>
                    </a:p>
                    <a:p>
                      <a:pPr marL="0" marR="0" algn="ctr">
                        <a:lnSpc>
                          <a:spcPct val="150000"/>
                        </a:lnSpc>
                        <a:spcBef>
                          <a:spcPts val="0"/>
                        </a:spcBef>
                        <a:spcAft>
                          <a:spcPts val="0"/>
                        </a:spcAft>
                      </a:pPr>
                      <a:r>
                        <a:rPr lang="en-US" sz="1600" dirty="0"/>
                        <a:t>Adding extra part</a:t>
                      </a:r>
                      <a:endParaRPr lang="en-US" sz="1600" dirty="0">
                        <a:solidFill>
                          <a:srgbClr val="000000"/>
                        </a:solidFill>
                        <a:latin typeface="Calibri"/>
                        <a:ea typeface="Calibri"/>
                        <a:cs typeface="Arial"/>
                      </a:endParaRPr>
                    </a:p>
                  </a:txBody>
                  <a:tcPr marL="60960" marR="60960" marT="0" marB="0"/>
                </a:tc>
                <a:tc>
                  <a:txBody>
                    <a:bodyPr/>
                    <a:lstStyle/>
                    <a:p>
                      <a:pPr marL="0" marR="0" algn="ctr">
                        <a:lnSpc>
                          <a:spcPct val="150000"/>
                        </a:lnSpc>
                        <a:spcBef>
                          <a:spcPts val="0"/>
                        </a:spcBef>
                        <a:spcAft>
                          <a:spcPts val="0"/>
                        </a:spcAft>
                      </a:pPr>
                      <a:r>
                        <a:rPr lang="en-US" sz="1600" dirty="0"/>
                        <a:t>H</a:t>
                      </a:r>
                    </a:p>
                    <a:p>
                      <a:pPr marL="0" marR="0" algn="ctr">
                        <a:lnSpc>
                          <a:spcPct val="150000"/>
                        </a:lnSpc>
                        <a:spcBef>
                          <a:spcPts val="0"/>
                        </a:spcBef>
                        <a:spcAft>
                          <a:spcPts val="0"/>
                        </a:spcAft>
                      </a:pPr>
                      <a:r>
                        <a:rPr lang="en-US" sz="1600" dirty="0"/>
                        <a:t>shearing</a:t>
                      </a:r>
                      <a:endParaRPr lang="en-US" sz="1600" dirty="0">
                        <a:solidFill>
                          <a:srgbClr val="000000"/>
                        </a:solidFill>
                        <a:latin typeface="Calibri"/>
                        <a:ea typeface="Calibri"/>
                        <a:cs typeface="Arial"/>
                      </a:endParaRPr>
                    </a:p>
                  </a:txBody>
                  <a:tcPr marL="60960" marR="60960" marT="0" marB="0"/>
                </a:tc>
                <a:tc>
                  <a:txBody>
                    <a:bodyPr/>
                    <a:lstStyle/>
                    <a:p>
                      <a:pPr marL="0" marR="0" algn="ctr">
                        <a:lnSpc>
                          <a:spcPct val="150000"/>
                        </a:lnSpc>
                        <a:spcBef>
                          <a:spcPts val="0"/>
                        </a:spcBef>
                        <a:spcAft>
                          <a:spcPts val="0"/>
                        </a:spcAft>
                      </a:pPr>
                      <a:r>
                        <a:rPr lang="en-US" sz="1600" dirty="0"/>
                        <a:t>I</a:t>
                      </a:r>
                    </a:p>
                    <a:p>
                      <a:pPr marL="0" marR="0" algn="ctr">
                        <a:lnSpc>
                          <a:spcPct val="150000"/>
                        </a:lnSpc>
                        <a:spcBef>
                          <a:spcPts val="0"/>
                        </a:spcBef>
                        <a:spcAft>
                          <a:spcPts val="0"/>
                        </a:spcAft>
                      </a:pPr>
                      <a:r>
                        <a:rPr lang="en-US" sz="1600" dirty="0"/>
                        <a:t>Drilling 2</a:t>
                      </a:r>
                      <a:endParaRPr lang="en-US" sz="1600" dirty="0">
                        <a:solidFill>
                          <a:srgbClr val="000000"/>
                        </a:solidFill>
                        <a:latin typeface="Calibri"/>
                        <a:ea typeface="Calibri"/>
                        <a:cs typeface="Arial"/>
                      </a:endParaRPr>
                    </a:p>
                  </a:txBody>
                  <a:tcPr marL="60960" marR="60960" marT="0" marB="0"/>
                </a:tc>
                <a:tc>
                  <a:txBody>
                    <a:bodyPr/>
                    <a:lstStyle/>
                    <a:p>
                      <a:pPr marL="0" marR="0" algn="ctr">
                        <a:lnSpc>
                          <a:spcPct val="150000"/>
                        </a:lnSpc>
                        <a:spcBef>
                          <a:spcPts val="0"/>
                        </a:spcBef>
                        <a:spcAft>
                          <a:spcPts val="0"/>
                        </a:spcAft>
                      </a:pPr>
                      <a:r>
                        <a:rPr lang="en-US" sz="1600" dirty="0"/>
                        <a:t>J</a:t>
                      </a:r>
                    </a:p>
                    <a:p>
                      <a:pPr marL="0" marR="0" algn="ctr">
                        <a:lnSpc>
                          <a:spcPct val="150000"/>
                        </a:lnSpc>
                        <a:spcBef>
                          <a:spcPts val="0"/>
                        </a:spcBef>
                        <a:spcAft>
                          <a:spcPts val="0"/>
                        </a:spcAft>
                      </a:pPr>
                      <a:r>
                        <a:rPr lang="en-US" sz="1600" dirty="0"/>
                        <a:t>painting</a:t>
                      </a:r>
                      <a:endParaRPr lang="en-US" sz="1600" dirty="0">
                        <a:solidFill>
                          <a:srgbClr val="000000"/>
                        </a:solidFill>
                        <a:latin typeface="Calibri"/>
                        <a:ea typeface="Calibri"/>
                        <a:cs typeface="Arial"/>
                      </a:endParaRPr>
                    </a:p>
                  </a:txBody>
                  <a:tcPr marL="60960" marR="60960" marT="0" marB="0"/>
                </a:tc>
              </a:tr>
              <a:tr h="391241">
                <a:tc>
                  <a:txBody>
                    <a:bodyPr/>
                    <a:lstStyle/>
                    <a:p>
                      <a:pPr marL="0" marR="0" algn="just">
                        <a:spcBef>
                          <a:spcPts val="0"/>
                        </a:spcBef>
                        <a:spcAft>
                          <a:spcPts val="0"/>
                        </a:spcAft>
                      </a:pPr>
                      <a:r>
                        <a:rPr lang="en-US" sz="2000"/>
                        <a:t>  a = 2</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a = 2</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a = 2</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a = 1</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a = 1</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dirty="0"/>
                        <a:t>a = 6</a:t>
                      </a:r>
                      <a:endParaRPr lang="en-US" sz="2000" dirty="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a =2</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a = 2</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dirty="0"/>
                        <a:t>a =1</a:t>
                      </a:r>
                      <a:endParaRPr lang="en-US" sz="2000" dirty="0">
                        <a:solidFill>
                          <a:srgbClr val="000000"/>
                        </a:solidFill>
                        <a:latin typeface="Calibri"/>
                        <a:ea typeface="Calibri"/>
                        <a:cs typeface="Arial"/>
                      </a:endParaRPr>
                    </a:p>
                  </a:txBody>
                  <a:tcPr marL="60960" marR="60960" marT="0" marB="0"/>
                </a:tc>
              </a:tr>
              <a:tr h="391241">
                <a:tc>
                  <a:txBody>
                    <a:bodyPr/>
                    <a:lstStyle/>
                    <a:p>
                      <a:pPr marL="0" marR="0" algn="ctr">
                        <a:spcBef>
                          <a:spcPts val="0"/>
                        </a:spcBef>
                        <a:spcAft>
                          <a:spcPts val="0"/>
                        </a:spcAft>
                      </a:pPr>
                      <a:r>
                        <a:rPr lang="en-US" sz="2000"/>
                        <a:t>t =14</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t =18</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t =15 </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t =10 </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t =20</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t =0</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dirty="0"/>
                        <a:t>t =14</a:t>
                      </a:r>
                      <a:endParaRPr lang="en-US" sz="2000" dirty="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dirty="0"/>
                        <a:t>t =16</a:t>
                      </a:r>
                      <a:endParaRPr lang="en-US" sz="2000" dirty="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dirty="0"/>
                        <a:t>t =20</a:t>
                      </a:r>
                      <a:endParaRPr lang="en-US" sz="2000" dirty="0">
                        <a:solidFill>
                          <a:srgbClr val="000000"/>
                        </a:solidFill>
                        <a:latin typeface="Calibri"/>
                        <a:ea typeface="Calibri"/>
                        <a:cs typeface="Arial"/>
                      </a:endParaRPr>
                    </a:p>
                  </a:txBody>
                  <a:tcPr marL="60960" marR="60960" marT="0" marB="0"/>
                </a:tc>
              </a:tr>
              <a:tr h="391241">
                <a:tc>
                  <a:txBody>
                    <a:bodyPr/>
                    <a:lstStyle/>
                    <a:p>
                      <a:pPr marL="0" marR="0" algn="ctr">
                        <a:spcBef>
                          <a:spcPts val="0"/>
                        </a:spcBef>
                        <a:spcAft>
                          <a:spcPts val="0"/>
                        </a:spcAft>
                      </a:pPr>
                      <a:r>
                        <a:rPr lang="en-US" sz="2000"/>
                        <a:t>b = 4</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b = 5</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b = 3</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b = 4</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b = 3</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b = 9</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a:t>b = 4</a:t>
                      </a:r>
                      <a:endParaRPr lang="en-US" sz="200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dirty="0"/>
                        <a:t>b =4</a:t>
                      </a:r>
                      <a:endParaRPr lang="en-US" sz="2000" dirty="0">
                        <a:solidFill>
                          <a:srgbClr val="000000"/>
                        </a:solidFill>
                        <a:latin typeface="Calibri"/>
                        <a:ea typeface="Calibri"/>
                        <a:cs typeface="Arial"/>
                      </a:endParaRPr>
                    </a:p>
                  </a:txBody>
                  <a:tcPr marL="60960" marR="60960" marT="0" marB="0"/>
                </a:tc>
                <a:tc>
                  <a:txBody>
                    <a:bodyPr/>
                    <a:lstStyle/>
                    <a:p>
                      <a:pPr marL="0" marR="0" algn="ctr">
                        <a:spcBef>
                          <a:spcPts val="0"/>
                        </a:spcBef>
                        <a:spcAft>
                          <a:spcPts val="0"/>
                        </a:spcAft>
                      </a:pPr>
                      <a:r>
                        <a:rPr lang="en-US" sz="2000" dirty="0"/>
                        <a:t>b =3</a:t>
                      </a:r>
                      <a:endParaRPr lang="en-US" sz="2000" dirty="0">
                        <a:solidFill>
                          <a:srgbClr val="000000"/>
                        </a:solidFill>
                        <a:latin typeface="Calibri"/>
                        <a:ea typeface="Calibri"/>
                        <a:cs typeface="Arial"/>
                      </a:endParaRPr>
                    </a:p>
                  </a:txBody>
                  <a:tcPr marL="60960" marR="60960" marT="0" marB="0"/>
                </a:tc>
              </a:tr>
            </a:tbl>
          </a:graphicData>
        </a:graphic>
      </p:graphicFrame>
      <p:sp>
        <p:nvSpPr>
          <p:cNvPr id="8" name="Rectangle 7"/>
          <p:cNvSpPr/>
          <p:nvPr/>
        </p:nvSpPr>
        <p:spPr>
          <a:xfrm>
            <a:off x="2201918" y="0"/>
            <a:ext cx="4741170" cy="646331"/>
          </a:xfrm>
          <a:prstGeom prst="rect">
            <a:avLst/>
          </a:prstGeom>
          <a:noFill/>
        </p:spPr>
        <p:txBody>
          <a:bodyPr wrap="none" lIns="91440" tIns="45720" rIns="91440" bIns="45720">
            <a:spAutoFit/>
          </a:bodyPr>
          <a:lstStyle/>
          <a:p>
            <a:pPr algn="ct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Production line of pipes</a:t>
            </a:r>
            <a:endParaRPr lang="en-US"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9217" name="Rectangle 1"/>
          <p:cNvSpPr>
            <a:spLocks noChangeArrowheads="1"/>
          </p:cNvSpPr>
          <p:nvPr/>
        </p:nvSpPr>
        <p:spPr bwMode="auto">
          <a:xfrm>
            <a:off x="0" y="609600"/>
            <a:ext cx="5347105"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sz="1600"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 </a:t>
            </a:r>
            <a:r>
              <a:rPr kumimoji="0" lang="en-US" sz="1600" b="1" i="0" u="none" strike="noStrike" cap="none" normalizeH="0" baseline="0" dirty="0" smtClean="0" bmk="_Toc482426035">
                <a:ln>
                  <a:noFill/>
                </a:ln>
                <a:solidFill>
                  <a:srgbClr val="5B9BD5"/>
                </a:solidFill>
                <a:effectLst/>
                <a:latin typeface="Arial" pitchFamily="34" charset="0"/>
                <a:ea typeface="Calibri" pitchFamily="34" charset="0"/>
                <a:cs typeface="Arial" pitchFamily="34" charset="0"/>
              </a:rPr>
              <a:t>3: Sequence of pipes production line operation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219" name="Rectangle 3"/>
          <p:cNvSpPr>
            <a:spLocks noChangeArrowheads="1"/>
          </p:cNvSpPr>
          <p:nvPr/>
        </p:nvSpPr>
        <p:spPr bwMode="auto">
          <a:xfrm>
            <a:off x="0" y="3657600"/>
            <a:ext cx="602812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 </a:t>
            </a:r>
            <a:r>
              <a:rPr kumimoji="0" lang="en-US" b="1" i="0" u="none" strike="noStrike" cap="none" normalizeH="0" baseline="0" dirty="0" smtClean="0" bmk="_Toc482426036">
                <a:ln>
                  <a:noFill/>
                </a:ln>
                <a:solidFill>
                  <a:srgbClr val="5B9BD5"/>
                </a:solidFill>
                <a:effectLst/>
                <a:latin typeface="Arial" pitchFamily="34" charset="0"/>
                <a:ea typeface="Calibri" pitchFamily="34" charset="0"/>
                <a:cs typeface="Arial" pitchFamily="34" charset="0"/>
              </a:rPr>
              <a:t>4: Sequence of Jacks production line operation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ontent Placeholder 12"/>
          <p:cNvGraphicFramePr>
            <a:graphicFrameLocks noGrp="1"/>
          </p:cNvGraphicFramePr>
          <p:nvPr>
            <p:ph idx="1"/>
          </p:nvPr>
        </p:nvGraphicFramePr>
        <p:xfrm>
          <a:off x="228601" y="1219200"/>
          <a:ext cx="8534400" cy="1953083"/>
        </p:xfrm>
        <a:graphic>
          <a:graphicData uri="http://schemas.openxmlformats.org/drawingml/2006/table">
            <a:tbl>
              <a:tblPr rtl="1">
                <a:tableStyleId>{3C2FFA5D-87B4-456A-9821-1D502468CF0F}</a:tableStyleId>
              </a:tblPr>
              <a:tblGrid>
                <a:gridCol w="1947768"/>
                <a:gridCol w="1562188"/>
                <a:gridCol w="2802400"/>
                <a:gridCol w="2222044"/>
              </a:tblGrid>
              <a:tr h="1094386">
                <a:tc>
                  <a:txBody>
                    <a:bodyPr/>
                    <a:lstStyle/>
                    <a:p>
                      <a:pPr algn="ctr" rtl="0">
                        <a:lnSpc>
                          <a:spcPct val="150000"/>
                        </a:lnSpc>
                      </a:pPr>
                      <a:r>
                        <a:rPr lang="en-US" sz="1600" dirty="0"/>
                        <a:t>D</a:t>
                      </a:r>
                    </a:p>
                    <a:p>
                      <a:pPr algn="ctr" rtl="0">
                        <a:lnSpc>
                          <a:spcPct val="150000"/>
                        </a:lnSpc>
                      </a:pPr>
                      <a:r>
                        <a:rPr lang="en-US" sz="1600" dirty="0"/>
                        <a:t>Unloading</a:t>
                      </a:r>
                      <a:endParaRPr lang="en-US" sz="1600" dirty="0">
                        <a:latin typeface="Calibri"/>
                        <a:cs typeface="Arial"/>
                      </a:endParaRPr>
                    </a:p>
                  </a:txBody>
                  <a:tcPr marL="68580" marR="68580" marT="0" marB="0"/>
                </a:tc>
                <a:tc>
                  <a:txBody>
                    <a:bodyPr/>
                    <a:lstStyle/>
                    <a:p>
                      <a:pPr algn="ctr" rtl="0">
                        <a:lnSpc>
                          <a:spcPct val="150000"/>
                        </a:lnSpc>
                      </a:pPr>
                      <a:r>
                        <a:rPr lang="en-US" sz="1600" dirty="0" smtClean="0"/>
                        <a:t>  C              shearing</a:t>
                      </a:r>
                      <a:endParaRPr lang="en-US" sz="1600" dirty="0">
                        <a:latin typeface="Calibri"/>
                        <a:cs typeface="Arial"/>
                      </a:endParaRPr>
                    </a:p>
                  </a:txBody>
                  <a:tcPr marL="68580" marR="68580" marT="0" marB="0"/>
                </a:tc>
                <a:tc>
                  <a:txBody>
                    <a:bodyPr/>
                    <a:lstStyle/>
                    <a:p>
                      <a:pPr algn="ctr" rtl="0">
                        <a:lnSpc>
                          <a:spcPct val="150000"/>
                        </a:lnSpc>
                      </a:pPr>
                      <a:r>
                        <a:rPr lang="en-US" sz="1600" dirty="0" smtClean="0"/>
                        <a:t>B</a:t>
                      </a:r>
                    </a:p>
                    <a:p>
                      <a:pPr algn="ctr" rtl="0">
                        <a:lnSpc>
                          <a:spcPct val="150000"/>
                        </a:lnSpc>
                      </a:pPr>
                      <a:r>
                        <a:rPr lang="en-US" sz="1600" dirty="0" smtClean="0"/>
                        <a:t>   Drawing, bending and rolling</a:t>
                      </a:r>
                      <a:endParaRPr lang="en-US" sz="1600" dirty="0">
                        <a:latin typeface="Calibri"/>
                        <a:cs typeface="Arial"/>
                      </a:endParaRPr>
                    </a:p>
                  </a:txBody>
                  <a:tcPr marL="68580" marR="68580" marT="0" marB="0"/>
                </a:tc>
                <a:tc>
                  <a:txBody>
                    <a:bodyPr/>
                    <a:lstStyle/>
                    <a:p>
                      <a:pPr algn="ctr" rtl="0">
                        <a:lnSpc>
                          <a:spcPct val="150000"/>
                        </a:lnSpc>
                      </a:pPr>
                      <a:r>
                        <a:rPr lang="en-US" sz="1600" dirty="0"/>
                        <a:t>A</a:t>
                      </a:r>
                    </a:p>
                    <a:p>
                      <a:pPr algn="ctr" rtl="1">
                        <a:lnSpc>
                          <a:spcPct val="150000"/>
                        </a:lnSpc>
                      </a:pPr>
                      <a:r>
                        <a:rPr lang="en-US" sz="1600" dirty="0"/>
                        <a:t>Loading the roll on the stand</a:t>
                      </a:r>
                      <a:endParaRPr lang="en-US" sz="1600" dirty="0">
                        <a:latin typeface="Calibri"/>
                        <a:cs typeface="Arial"/>
                      </a:endParaRPr>
                    </a:p>
                  </a:txBody>
                  <a:tcPr marL="68580" marR="68580" marT="0" marB="0"/>
                </a:tc>
              </a:tr>
              <a:tr h="251726">
                <a:tc>
                  <a:txBody>
                    <a:bodyPr/>
                    <a:lstStyle/>
                    <a:p>
                      <a:pPr marL="0" marR="0" algn="ctr" rtl="0">
                        <a:spcBef>
                          <a:spcPts val="0"/>
                        </a:spcBef>
                        <a:spcAft>
                          <a:spcPts val="0"/>
                        </a:spcAft>
                      </a:pPr>
                      <a:r>
                        <a:rPr lang="en-US" sz="1800" dirty="0"/>
                        <a:t>a = </a:t>
                      </a:r>
                      <a:r>
                        <a:rPr lang="en-US" sz="1800" dirty="0" smtClean="0"/>
                        <a:t>10</a:t>
                      </a:r>
                      <a:endParaRPr lang="en-US" sz="1800" dirty="0">
                        <a:solidFill>
                          <a:srgbClr val="000000"/>
                        </a:solidFill>
                        <a:latin typeface="Calibri"/>
                        <a:ea typeface="Calibri"/>
                        <a:cs typeface="Arial"/>
                      </a:endParaRPr>
                    </a:p>
                  </a:txBody>
                  <a:tcPr marL="68580" marR="68580" marT="0" marB="0"/>
                </a:tc>
                <a:tc>
                  <a:txBody>
                    <a:bodyPr/>
                    <a:lstStyle/>
                    <a:p>
                      <a:pPr marL="0" marR="0" algn="l" rtl="0">
                        <a:spcBef>
                          <a:spcPts val="0"/>
                        </a:spcBef>
                        <a:spcAft>
                          <a:spcPts val="0"/>
                        </a:spcAft>
                      </a:pPr>
                      <a:r>
                        <a:rPr lang="en-US" sz="1800" dirty="0"/>
                        <a:t>      </a:t>
                      </a:r>
                      <a:r>
                        <a:rPr lang="en-US" sz="1800" dirty="0" smtClean="0"/>
                        <a:t>   </a:t>
                      </a:r>
                      <a:r>
                        <a:rPr lang="en-US" sz="1800" dirty="0"/>
                        <a:t>a </a:t>
                      </a:r>
                      <a:r>
                        <a:rPr lang="en-US" sz="1800" dirty="0" smtClean="0"/>
                        <a:t>= 0</a:t>
                      </a:r>
                      <a:endParaRPr lang="en-US" sz="1800"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800" dirty="0"/>
                        <a:t> a = </a:t>
                      </a:r>
                      <a:r>
                        <a:rPr lang="en-US" sz="1800" dirty="0" smtClean="0"/>
                        <a:t>0</a:t>
                      </a:r>
                      <a:endParaRPr lang="en-US" sz="1800"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800" dirty="0"/>
                        <a:t>a = </a:t>
                      </a:r>
                      <a:r>
                        <a:rPr lang="en-US" sz="1800" dirty="0" smtClean="0"/>
                        <a:t>0.38</a:t>
                      </a:r>
                      <a:endParaRPr lang="en-US" sz="1800" dirty="0">
                        <a:solidFill>
                          <a:srgbClr val="000000"/>
                        </a:solidFill>
                        <a:latin typeface="Calibri"/>
                        <a:ea typeface="Calibri"/>
                        <a:cs typeface="Arial"/>
                      </a:endParaRPr>
                    </a:p>
                  </a:txBody>
                  <a:tcPr marL="68580" marR="68580" marT="0" marB="0"/>
                </a:tc>
              </a:tr>
              <a:tr h="307163">
                <a:tc>
                  <a:txBody>
                    <a:bodyPr/>
                    <a:lstStyle/>
                    <a:p>
                      <a:pPr marL="0" marR="0" algn="ctr" rtl="0">
                        <a:spcBef>
                          <a:spcPts val="0"/>
                        </a:spcBef>
                        <a:spcAft>
                          <a:spcPts val="0"/>
                        </a:spcAft>
                      </a:pPr>
                      <a:r>
                        <a:rPr lang="en-US" sz="1800" dirty="0"/>
                        <a:t>t =0 </a:t>
                      </a:r>
                      <a:endParaRPr lang="en-US" sz="1800" dirty="0">
                        <a:solidFill>
                          <a:srgbClr val="000000"/>
                        </a:solidFill>
                        <a:latin typeface="Calibri"/>
                        <a:ea typeface="Calibri"/>
                        <a:cs typeface="Arial"/>
                      </a:endParaRPr>
                    </a:p>
                  </a:txBody>
                  <a:tcPr marL="68580" marR="68580" marT="0" marB="0"/>
                </a:tc>
                <a:tc>
                  <a:txBody>
                    <a:bodyPr/>
                    <a:lstStyle/>
                    <a:p>
                      <a:pPr marL="0" marR="0" algn="l" rtl="0">
                        <a:spcBef>
                          <a:spcPts val="0"/>
                        </a:spcBef>
                        <a:spcAft>
                          <a:spcPts val="0"/>
                        </a:spcAft>
                      </a:pPr>
                      <a:r>
                        <a:rPr lang="en-US" sz="1800" dirty="0"/>
                        <a:t>       </a:t>
                      </a:r>
                      <a:r>
                        <a:rPr lang="en-US" sz="1800" dirty="0" smtClean="0"/>
                        <a:t>  </a:t>
                      </a:r>
                      <a:r>
                        <a:rPr lang="en-US" sz="1800" dirty="0"/>
                        <a:t>t =</a:t>
                      </a:r>
                      <a:r>
                        <a:rPr lang="en-US" sz="1800" dirty="0" smtClean="0"/>
                        <a:t>2</a:t>
                      </a:r>
                      <a:endParaRPr lang="en-US" sz="1800"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800" dirty="0"/>
                        <a:t>     t =</a:t>
                      </a:r>
                      <a:r>
                        <a:rPr lang="en-US" sz="1800" dirty="0" smtClean="0"/>
                        <a:t>5.7</a:t>
                      </a:r>
                      <a:endParaRPr lang="en-US" sz="1800"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800" dirty="0"/>
                        <a:t>t = </a:t>
                      </a:r>
                      <a:r>
                        <a:rPr lang="en-US" sz="1800" dirty="0" smtClean="0"/>
                        <a:t>0</a:t>
                      </a:r>
                      <a:endParaRPr lang="en-US" sz="1800" dirty="0">
                        <a:solidFill>
                          <a:srgbClr val="000000"/>
                        </a:solidFill>
                        <a:latin typeface="Calibri"/>
                        <a:ea typeface="Calibri"/>
                        <a:cs typeface="Arial"/>
                      </a:endParaRPr>
                    </a:p>
                  </a:txBody>
                  <a:tcPr marL="68580" marR="68580" marT="0" marB="0"/>
                </a:tc>
              </a:tr>
              <a:tr h="251726">
                <a:tc>
                  <a:txBody>
                    <a:bodyPr/>
                    <a:lstStyle/>
                    <a:p>
                      <a:pPr marL="0" marR="0" algn="ctr" rtl="0">
                        <a:spcBef>
                          <a:spcPts val="0"/>
                        </a:spcBef>
                        <a:spcAft>
                          <a:spcPts val="0"/>
                        </a:spcAft>
                      </a:pPr>
                      <a:r>
                        <a:rPr lang="en-US" sz="1800" dirty="0"/>
                        <a:t>b = </a:t>
                      </a:r>
                      <a:r>
                        <a:rPr lang="en-US" sz="1800" dirty="0" smtClean="0"/>
                        <a:t>2</a:t>
                      </a:r>
                      <a:endParaRPr lang="en-US" sz="1800" dirty="0">
                        <a:solidFill>
                          <a:srgbClr val="000000"/>
                        </a:solidFill>
                        <a:latin typeface="Calibri"/>
                        <a:ea typeface="Calibri"/>
                        <a:cs typeface="Arial"/>
                      </a:endParaRPr>
                    </a:p>
                  </a:txBody>
                  <a:tcPr marL="68580" marR="68580" marT="0" marB="0"/>
                </a:tc>
                <a:tc>
                  <a:txBody>
                    <a:bodyPr/>
                    <a:lstStyle/>
                    <a:p>
                      <a:pPr marL="0" marR="0" algn="l" rtl="0">
                        <a:spcBef>
                          <a:spcPts val="0"/>
                        </a:spcBef>
                        <a:spcAft>
                          <a:spcPts val="0"/>
                        </a:spcAft>
                        <a:tabLst>
                          <a:tab pos="238125" algn="l"/>
                          <a:tab pos="558165" algn="ctr"/>
                        </a:tabLst>
                      </a:pPr>
                      <a:r>
                        <a:rPr lang="en-US" sz="1800" dirty="0"/>
                        <a:t>	     </a:t>
                      </a:r>
                      <a:r>
                        <a:rPr lang="en-US" sz="1800" dirty="0" smtClean="0"/>
                        <a:t>b </a:t>
                      </a:r>
                      <a:r>
                        <a:rPr lang="en-US" sz="1800" dirty="0"/>
                        <a:t>=</a:t>
                      </a:r>
                      <a:r>
                        <a:rPr lang="en-US" sz="1800" dirty="0" smtClean="0"/>
                        <a:t>0 </a:t>
                      </a:r>
                      <a:endParaRPr lang="en-US" sz="1800"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800" dirty="0"/>
                        <a:t>    b = </a:t>
                      </a:r>
                      <a:r>
                        <a:rPr lang="en-US" sz="1800" dirty="0" smtClean="0"/>
                        <a:t>3</a:t>
                      </a:r>
                      <a:endParaRPr lang="en-US" sz="1800"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800" dirty="0"/>
                        <a:t>b = </a:t>
                      </a:r>
                      <a:r>
                        <a:rPr lang="en-US" sz="1800" dirty="0" smtClean="0"/>
                        <a:t>3</a:t>
                      </a:r>
                      <a:endParaRPr lang="en-US" sz="1800" dirty="0">
                        <a:solidFill>
                          <a:srgbClr val="000000"/>
                        </a:solidFill>
                        <a:latin typeface="Calibri"/>
                        <a:ea typeface="Calibri"/>
                        <a:cs typeface="Arial"/>
                      </a:endParaRPr>
                    </a:p>
                  </a:txBody>
                  <a:tcPr marL="68580" marR="68580" marT="0" marB="0"/>
                </a:tc>
              </a:tr>
            </a:tbl>
          </a:graphicData>
        </a:graphic>
      </p:graphicFrame>
      <p:sp>
        <p:nvSpPr>
          <p:cNvPr id="7172" name="Rectangle 4"/>
          <p:cNvSpPr>
            <a:spLocks noChangeArrowheads="1"/>
          </p:cNvSpPr>
          <p:nvPr/>
        </p:nvSpPr>
        <p:spPr bwMode="auto">
          <a:xfrm>
            <a:off x="228600" y="685800"/>
            <a:ext cx="7957820" cy="67710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238125" algn="l"/>
                <a:tab pos="558800" algn="ctr"/>
              </a:tabLst>
            </a:pPr>
            <a:r>
              <a:rPr kumimoji="0" lang="en-US" sz="2000"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sz="2000"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a:t>
            </a:r>
            <a:r>
              <a:rPr kumimoji="0" lang="en-US" sz="2000" b="1" i="0" u="none" strike="noStrike" cap="none" normalizeH="0" baseline="0" dirty="0" smtClean="0" bmk="_Toc482426037">
                <a:ln>
                  <a:noFill/>
                </a:ln>
                <a:solidFill>
                  <a:srgbClr val="5B9BD5"/>
                </a:solidFill>
                <a:effectLst/>
                <a:latin typeface="Calibri" pitchFamily="34" charset="0"/>
                <a:ea typeface="Calibri" pitchFamily="34" charset="0"/>
                <a:cs typeface="Arial" pitchFamily="34" charset="0"/>
              </a:rPr>
              <a:t> </a:t>
            </a:r>
            <a:r>
              <a:rPr kumimoji="0" lang="ar-SA" sz="2000" b="1" i="0" u="none" strike="noStrike" cap="none" normalizeH="0" baseline="0" dirty="0" smtClean="0" bmk="_Toc482426037">
                <a:ln>
                  <a:noFill/>
                </a:ln>
                <a:solidFill>
                  <a:srgbClr val="5B9BD5"/>
                </a:solidFill>
                <a:effectLst/>
                <a:latin typeface="Calibri" pitchFamily="34" charset="0"/>
                <a:ea typeface="Calibri" pitchFamily="34" charset="0"/>
                <a:cs typeface="Arial" pitchFamily="34" charset="0"/>
              </a:rPr>
              <a:t>5</a:t>
            </a:r>
            <a:r>
              <a:rPr kumimoji="0" lang="en-US" sz="2000" b="1" i="0" u="none" strike="noStrike" cap="none" normalizeH="0" baseline="0" dirty="0" smtClean="0" bmk="_Toc482426037">
                <a:ln>
                  <a:noFill/>
                </a:ln>
                <a:solidFill>
                  <a:srgbClr val="5B9BD5"/>
                </a:solidFill>
                <a:effectLst/>
                <a:latin typeface="Arial" pitchFamily="34" charset="0"/>
                <a:ea typeface="Calibri" pitchFamily="34" charset="0"/>
                <a:cs typeface="Arial" pitchFamily="34" charset="0"/>
              </a:rPr>
              <a:t>: Sequence of Gypsum column production line operation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38125" algn="l"/>
                <a:tab pos="558800" algn="ctr"/>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4"/>
          <p:cNvSpPr/>
          <p:nvPr/>
        </p:nvSpPr>
        <p:spPr>
          <a:xfrm>
            <a:off x="2362200" y="0"/>
            <a:ext cx="5686172" cy="646331"/>
          </a:xfrm>
          <a:prstGeom prst="rect">
            <a:avLst/>
          </a:prstGeom>
          <a:noFill/>
        </p:spPr>
        <p:txBody>
          <a:bodyPr wrap="none" lIns="91440" tIns="45720" rIns="91440" bIns="45720">
            <a:spAutoFit/>
          </a:bodyPr>
          <a:lstStyle/>
          <a:p>
            <a:pPr algn="ctr"/>
            <a:r>
              <a:rPr kumimoji="0" lang="en-US" sz="3600" b="1" i="0" strike="noStrike" cap="none" spc="0"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ea typeface="Dutch801BT-Roman" charset="-128"/>
                <a:cs typeface="Times New Roman" pitchFamily="18" charset="0"/>
              </a:rPr>
              <a:t>Gypsum columns                  </a:t>
            </a:r>
            <a:endParaRPr lang="en-US"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graphicFrame>
        <p:nvGraphicFramePr>
          <p:cNvPr id="16" name="Table 15"/>
          <p:cNvGraphicFramePr>
            <a:graphicFrameLocks noGrp="1"/>
          </p:cNvGraphicFramePr>
          <p:nvPr/>
        </p:nvGraphicFramePr>
        <p:xfrm>
          <a:off x="228600" y="4191000"/>
          <a:ext cx="8686801" cy="2215881"/>
        </p:xfrm>
        <a:graphic>
          <a:graphicData uri="http://schemas.openxmlformats.org/drawingml/2006/table">
            <a:tbl>
              <a:tblPr rtl="1">
                <a:tableStyleId>{3C2FFA5D-87B4-456A-9821-1D502468CF0F}</a:tableStyleId>
              </a:tblPr>
              <a:tblGrid>
                <a:gridCol w="2448313"/>
                <a:gridCol w="1636131"/>
                <a:gridCol w="2347809"/>
                <a:gridCol w="2254548"/>
              </a:tblGrid>
              <a:tr h="1219200">
                <a:tc>
                  <a:txBody>
                    <a:bodyPr/>
                    <a:lstStyle/>
                    <a:p>
                      <a:pPr algn="ctr" rtl="0">
                        <a:lnSpc>
                          <a:spcPct val="150000"/>
                        </a:lnSpc>
                      </a:pPr>
                      <a:r>
                        <a:rPr lang="en-US" sz="1600" dirty="0"/>
                        <a:t>D</a:t>
                      </a:r>
                    </a:p>
                    <a:p>
                      <a:pPr algn="ctr" rtl="0">
                        <a:lnSpc>
                          <a:spcPct val="150000"/>
                        </a:lnSpc>
                      </a:pPr>
                      <a:r>
                        <a:rPr lang="en-US" sz="1600" dirty="0"/>
                        <a:t>Unloading</a:t>
                      </a:r>
                      <a:endParaRPr lang="en-US" sz="1600" dirty="0">
                        <a:latin typeface="Calibri"/>
                        <a:cs typeface="Arial"/>
                      </a:endParaRPr>
                    </a:p>
                  </a:txBody>
                  <a:tcPr marL="68580" marR="68580" marT="0" marB="0"/>
                </a:tc>
                <a:tc>
                  <a:txBody>
                    <a:bodyPr/>
                    <a:lstStyle/>
                    <a:p>
                      <a:pPr algn="ctr" rtl="0">
                        <a:lnSpc>
                          <a:spcPct val="150000"/>
                        </a:lnSpc>
                      </a:pPr>
                      <a:r>
                        <a:rPr lang="en-US" sz="1600" dirty="0"/>
                        <a:t>C</a:t>
                      </a:r>
                    </a:p>
                    <a:p>
                      <a:pPr algn="ctr" rtl="0">
                        <a:lnSpc>
                          <a:spcPct val="150000"/>
                        </a:lnSpc>
                      </a:pPr>
                      <a:r>
                        <a:rPr lang="en-US" sz="1600" dirty="0"/>
                        <a:t>Shearing</a:t>
                      </a:r>
                      <a:endParaRPr lang="en-US" sz="1600" dirty="0">
                        <a:latin typeface="Calibri"/>
                        <a:cs typeface="Arial"/>
                      </a:endParaRPr>
                    </a:p>
                  </a:txBody>
                  <a:tcPr marL="68580" marR="68580" marT="0" marB="0"/>
                </a:tc>
                <a:tc>
                  <a:txBody>
                    <a:bodyPr/>
                    <a:lstStyle/>
                    <a:p>
                      <a:pPr algn="ctr" rtl="0">
                        <a:lnSpc>
                          <a:spcPct val="150000"/>
                        </a:lnSpc>
                      </a:pPr>
                      <a:r>
                        <a:rPr lang="en-US" sz="1600"/>
                        <a:t>B</a:t>
                      </a:r>
                    </a:p>
                    <a:p>
                      <a:pPr algn="ctr" rtl="0">
                        <a:lnSpc>
                          <a:spcPct val="150000"/>
                        </a:lnSpc>
                      </a:pPr>
                      <a:r>
                        <a:rPr lang="en-US" sz="1600"/>
                        <a:t>    Drawing, bending and rolling</a:t>
                      </a:r>
                      <a:endParaRPr lang="en-US" sz="1600">
                        <a:latin typeface="Calibri"/>
                        <a:cs typeface="Arial"/>
                      </a:endParaRPr>
                    </a:p>
                  </a:txBody>
                  <a:tcPr marL="68580" marR="68580" marT="0" marB="0"/>
                </a:tc>
                <a:tc>
                  <a:txBody>
                    <a:bodyPr/>
                    <a:lstStyle/>
                    <a:p>
                      <a:pPr algn="ctr" rtl="0">
                        <a:lnSpc>
                          <a:spcPct val="150000"/>
                        </a:lnSpc>
                      </a:pPr>
                      <a:r>
                        <a:rPr lang="en-US" sz="1600" dirty="0"/>
                        <a:t>A</a:t>
                      </a:r>
                    </a:p>
                    <a:p>
                      <a:pPr algn="ctr" rtl="1">
                        <a:lnSpc>
                          <a:spcPct val="150000"/>
                        </a:lnSpc>
                      </a:pPr>
                      <a:r>
                        <a:rPr lang="en-US" sz="1600" dirty="0"/>
                        <a:t>Loading the roll on the stand</a:t>
                      </a:r>
                      <a:endParaRPr lang="en-US" sz="1600" dirty="0">
                        <a:latin typeface="Calibri"/>
                        <a:cs typeface="Arial"/>
                      </a:endParaRPr>
                    </a:p>
                  </a:txBody>
                  <a:tcPr marL="68580" marR="68580" marT="0" marB="0"/>
                </a:tc>
              </a:tr>
              <a:tr h="332227">
                <a:tc>
                  <a:txBody>
                    <a:bodyPr/>
                    <a:lstStyle/>
                    <a:p>
                      <a:pPr marL="0" marR="0" algn="ctr" rtl="0">
                        <a:spcBef>
                          <a:spcPts val="0"/>
                        </a:spcBef>
                        <a:spcAft>
                          <a:spcPts val="0"/>
                        </a:spcAft>
                      </a:pPr>
                      <a:r>
                        <a:rPr lang="en-US" sz="1600" dirty="0"/>
                        <a:t>a = 10 </a:t>
                      </a:r>
                      <a:endParaRPr lang="en-US" sz="1600" b="1"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600" dirty="0"/>
                        <a:t>a = 0 </a:t>
                      </a:r>
                      <a:endParaRPr lang="en-US" sz="1600" b="1"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600" dirty="0"/>
                        <a:t>a = 0 </a:t>
                      </a:r>
                      <a:endParaRPr lang="en-US" sz="1600" b="1"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600" dirty="0"/>
                        <a:t>a = 0.37 </a:t>
                      </a:r>
                      <a:endParaRPr lang="en-US" sz="1600" b="1" dirty="0">
                        <a:solidFill>
                          <a:srgbClr val="000000"/>
                        </a:solidFill>
                        <a:latin typeface="Calibri"/>
                        <a:ea typeface="Calibri"/>
                        <a:cs typeface="Arial"/>
                      </a:endParaRPr>
                    </a:p>
                  </a:txBody>
                  <a:tcPr marL="68580" marR="68580" marT="0" marB="0"/>
                </a:tc>
              </a:tr>
              <a:tr h="332227">
                <a:tc>
                  <a:txBody>
                    <a:bodyPr/>
                    <a:lstStyle/>
                    <a:p>
                      <a:pPr marL="0" marR="0" algn="ctr" rtl="0">
                        <a:spcBef>
                          <a:spcPts val="0"/>
                        </a:spcBef>
                        <a:spcAft>
                          <a:spcPts val="0"/>
                        </a:spcAft>
                      </a:pPr>
                      <a:r>
                        <a:rPr lang="en-US" sz="1600" dirty="0"/>
                        <a:t>t = 0 </a:t>
                      </a:r>
                      <a:endParaRPr lang="en-US" sz="1600" b="1"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600" dirty="0"/>
                        <a:t>t = 2 </a:t>
                      </a:r>
                      <a:endParaRPr lang="en-US" sz="1600" b="1"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600" dirty="0"/>
                        <a:t>t = 3.5 </a:t>
                      </a:r>
                      <a:endParaRPr lang="en-US" sz="1600" b="1"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600" dirty="0"/>
                        <a:t>t = 0 </a:t>
                      </a:r>
                      <a:endParaRPr lang="en-US" sz="1600" b="1" dirty="0">
                        <a:solidFill>
                          <a:srgbClr val="000000"/>
                        </a:solidFill>
                        <a:latin typeface="Calibri"/>
                        <a:ea typeface="Calibri"/>
                        <a:cs typeface="Arial"/>
                      </a:endParaRPr>
                    </a:p>
                  </a:txBody>
                  <a:tcPr marL="68580" marR="68580" marT="0" marB="0"/>
                </a:tc>
              </a:tr>
              <a:tr h="332227">
                <a:tc>
                  <a:txBody>
                    <a:bodyPr/>
                    <a:lstStyle/>
                    <a:p>
                      <a:pPr marL="0" marR="0" algn="ctr" rtl="0">
                        <a:spcBef>
                          <a:spcPts val="0"/>
                        </a:spcBef>
                        <a:spcAft>
                          <a:spcPts val="0"/>
                        </a:spcAft>
                      </a:pPr>
                      <a:r>
                        <a:rPr lang="en-US" sz="1600" dirty="0"/>
                        <a:t>b = 3 </a:t>
                      </a:r>
                      <a:endParaRPr lang="en-US" sz="1600" b="1"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600" dirty="0"/>
                        <a:t>b = 0 </a:t>
                      </a:r>
                      <a:endParaRPr lang="en-US" sz="1600" b="1"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600" dirty="0"/>
                        <a:t>  b = 1.75 </a:t>
                      </a:r>
                      <a:endParaRPr lang="en-US" sz="1600" b="1" dirty="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600" dirty="0"/>
                        <a:t>b = 1.75 </a:t>
                      </a:r>
                      <a:endParaRPr lang="en-US" sz="1600" b="1" dirty="0">
                        <a:solidFill>
                          <a:srgbClr val="000000"/>
                        </a:solidFill>
                        <a:latin typeface="Calibri"/>
                        <a:ea typeface="Calibri"/>
                        <a:cs typeface="Arial"/>
                      </a:endParaRPr>
                    </a:p>
                  </a:txBody>
                  <a:tcPr marL="68580" marR="68580" marT="0" marB="0"/>
                </a:tc>
              </a:tr>
            </a:tbl>
          </a:graphicData>
        </a:graphic>
      </p:graphicFrame>
      <p:sp>
        <p:nvSpPr>
          <p:cNvPr id="7174" name="Rectangle 6"/>
          <p:cNvSpPr>
            <a:spLocks noChangeArrowheads="1"/>
          </p:cNvSpPr>
          <p:nvPr/>
        </p:nvSpPr>
        <p:spPr bwMode="auto">
          <a:xfrm>
            <a:off x="304800" y="3733800"/>
            <a:ext cx="8382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sz="2000"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a:t>
            </a:r>
            <a:r>
              <a:rPr kumimoji="0" lang="en-US" sz="2000" b="1" i="0" u="none" strike="noStrike" cap="none" normalizeH="0" baseline="0" dirty="0" smtClean="0" bmk="_Toc482426038">
                <a:ln>
                  <a:noFill/>
                </a:ln>
                <a:solidFill>
                  <a:srgbClr val="5B9BD5"/>
                </a:solidFill>
                <a:effectLst/>
                <a:latin typeface="Calibri" pitchFamily="34" charset="0"/>
                <a:ea typeface="Calibri" pitchFamily="34" charset="0"/>
                <a:cs typeface="Arial" pitchFamily="34" charset="0"/>
              </a:rPr>
              <a:t> </a:t>
            </a:r>
            <a:r>
              <a:rPr kumimoji="0" lang="ar-SA" sz="2000" b="1" i="0" u="none" strike="noStrike" cap="none" normalizeH="0" baseline="0" dirty="0" smtClean="0" bmk="_Toc482426038">
                <a:ln>
                  <a:noFill/>
                </a:ln>
                <a:solidFill>
                  <a:srgbClr val="5B9BD5"/>
                </a:solidFill>
                <a:effectLst/>
                <a:latin typeface="Calibri" pitchFamily="34" charset="0"/>
                <a:ea typeface="Calibri" pitchFamily="34" charset="0"/>
                <a:cs typeface="Arial" pitchFamily="34" charset="0"/>
              </a:rPr>
              <a:t>6</a:t>
            </a:r>
            <a:r>
              <a:rPr kumimoji="0" lang="en-US" sz="2000" b="1" i="0" u="none" strike="noStrike" cap="none" normalizeH="0" baseline="0" dirty="0" smtClean="0" bmk="_Toc482426038">
                <a:ln>
                  <a:noFill/>
                </a:ln>
                <a:solidFill>
                  <a:srgbClr val="5B9BD5"/>
                </a:solidFill>
                <a:effectLst/>
                <a:latin typeface="Arial" pitchFamily="34" charset="0"/>
                <a:ea typeface="Calibri" pitchFamily="34" charset="0"/>
                <a:cs typeface="Arial" pitchFamily="34" charset="0"/>
              </a:rPr>
              <a:t>: Sequence of Gypsum base production line operation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Rectangle 18"/>
          <p:cNvSpPr/>
          <p:nvPr/>
        </p:nvSpPr>
        <p:spPr>
          <a:xfrm>
            <a:off x="1981200" y="3124200"/>
            <a:ext cx="4495800" cy="646331"/>
          </a:xfrm>
          <a:prstGeom prst="rect">
            <a:avLst/>
          </a:prstGeom>
          <a:noFill/>
        </p:spPr>
        <p:txBody>
          <a:bodyPr wrap="square" lIns="91440" tIns="45720" rIns="91440" bIns="45720">
            <a:spAutoFit/>
          </a:bodyPr>
          <a:lstStyle/>
          <a:p>
            <a:pPr algn="ctr"/>
            <a:r>
              <a:rPr kumimoji="0" lang="en-US" sz="3600" b="1" i="0" strike="noStrike" cap="none" spc="0"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ea typeface="Dutch801BT-Roman" charset="-128"/>
                <a:cs typeface="Times New Roman" pitchFamily="18" charset="0"/>
              </a:rPr>
              <a:t>Gypsum base</a:t>
            </a:r>
            <a:endParaRPr lang="en-US"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508760"/>
          <a:ext cx="9144001" cy="5349240"/>
        </p:xfrm>
        <a:graphic>
          <a:graphicData uri="http://schemas.openxmlformats.org/drawingml/2006/table">
            <a:tbl>
              <a:tblPr>
                <a:tableStyleId>{3C2FFA5D-87B4-456A-9821-1D502468CF0F}</a:tableStyleId>
              </a:tblPr>
              <a:tblGrid>
                <a:gridCol w="2209800"/>
                <a:gridCol w="1676400"/>
                <a:gridCol w="2301165"/>
                <a:gridCol w="1672682"/>
                <a:gridCol w="1283954"/>
              </a:tblGrid>
              <a:tr h="737119">
                <a:tc>
                  <a:txBody>
                    <a:bodyPr/>
                    <a:lstStyle/>
                    <a:p>
                      <a:pPr algn="ctr">
                        <a:lnSpc>
                          <a:spcPct val="150000"/>
                        </a:lnSpc>
                      </a:pPr>
                      <a:r>
                        <a:rPr lang="en-US" sz="1800" dirty="0"/>
                        <a:t>Operation number</a:t>
                      </a:r>
                      <a:endParaRPr lang="en-US" sz="1800" dirty="0">
                        <a:latin typeface="Calibri"/>
                        <a:cs typeface="Arial"/>
                      </a:endParaRPr>
                    </a:p>
                  </a:txBody>
                  <a:tcPr marL="68580" marR="68580" marT="0" marB="0"/>
                </a:tc>
                <a:tc>
                  <a:txBody>
                    <a:bodyPr/>
                    <a:lstStyle/>
                    <a:p>
                      <a:pPr marR="140970" algn="ctr">
                        <a:lnSpc>
                          <a:spcPct val="150000"/>
                        </a:lnSpc>
                      </a:pPr>
                      <a:r>
                        <a:rPr lang="en-US" sz="1800" dirty="0"/>
                        <a:t>work center</a:t>
                      </a:r>
                      <a:endParaRPr lang="en-US" sz="1800" dirty="0">
                        <a:latin typeface="Calibri"/>
                        <a:cs typeface="Arial"/>
                      </a:endParaRPr>
                    </a:p>
                  </a:txBody>
                  <a:tcPr marL="68580" marR="68580" marT="0" marB="0"/>
                </a:tc>
                <a:tc>
                  <a:txBody>
                    <a:bodyPr/>
                    <a:lstStyle/>
                    <a:p>
                      <a:pPr algn="l">
                        <a:lnSpc>
                          <a:spcPct val="150000"/>
                        </a:lnSpc>
                      </a:pPr>
                      <a:r>
                        <a:rPr lang="en-US" sz="1800" dirty="0"/>
                        <a:t>Description of task </a:t>
                      </a:r>
                      <a:endParaRPr lang="en-US" sz="1800" dirty="0">
                        <a:latin typeface="Calibri"/>
                        <a:cs typeface="Arial"/>
                      </a:endParaRPr>
                    </a:p>
                  </a:txBody>
                  <a:tcPr marL="68580" marR="68580" marT="0" marB="0"/>
                </a:tc>
                <a:tc>
                  <a:txBody>
                    <a:bodyPr/>
                    <a:lstStyle/>
                    <a:p>
                      <a:pPr algn="ctr">
                        <a:lnSpc>
                          <a:spcPct val="150000"/>
                        </a:lnSpc>
                      </a:pPr>
                      <a:r>
                        <a:rPr lang="en-US" sz="1800" dirty="0"/>
                        <a:t>Setup time</a:t>
                      </a:r>
                    </a:p>
                    <a:p>
                      <a:pPr algn="ctr">
                        <a:lnSpc>
                          <a:spcPct val="150000"/>
                        </a:lnSpc>
                      </a:pPr>
                      <a:r>
                        <a:rPr lang="en-US" sz="1800" dirty="0"/>
                        <a:t>(Sec)</a:t>
                      </a:r>
                      <a:endParaRPr lang="en-US" sz="1800" dirty="0">
                        <a:latin typeface="Calibri"/>
                        <a:cs typeface="Arial"/>
                      </a:endParaRPr>
                    </a:p>
                  </a:txBody>
                  <a:tcPr marL="68580" marR="68580" marT="0" marB="0"/>
                </a:tc>
                <a:tc>
                  <a:txBody>
                    <a:bodyPr/>
                    <a:lstStyle/>
                    <a:p>
                      <a:pPr algn="ctr">
                        <a:lnSpc>
                          <a:spcPct val="150000"/>
                        </a:lnSpc>
                      </a:pPr>
                      <a:r>
                        <a:rPr lang="en-US" sz="1800"/>
                        <a:t>Run time</a:t>
                      </a:r>
                    </a:p>
                    <a:p>
                      <a:pPr algn="ctr">
                        <a:lnSpc>
                          <a:spcPct val="150000"/>
                        </a:lnSpc>
                      </a:pPr>
                      <a:r>
                        <a:rPr lang="en-US" sz="1800"/>
                        <a:t>(Sec)</a:t>
                      </a:r>
                      <a:endParaRPr lang="en-US" sz="1800">
                        <a:latin typeface="Calibri"/>
                        <a:cs typeface="Arial"/>
                      </a:endParaRPr>
                    </a:p>
                  </a:txBody>
                  <a:tcPr marL="68580" marR="68580" marT="0" marB="0"/>
                </a:tc>
              </a:tr>
              <a:tr h="405415">
                <a:tc>
                  <a:txBody>
                    <a:bodyPr/>
                    <a:lstStyle/>
                    <a:p>
                      <a:pPr algn="ctr">
                        <a:lnSpc>
                          <a:spcPct val="150000"/>
                        </a:lnSpc>
                      </a:pPr>
                      <a:r>
                        <a:rPr lang="en-US" sz="1800"/>
                        <a:t>1</a:t>
                      </a:r>
                      <a:endParaRPr lang="en-US" sz="1800">
                        <a:latin typeface="Calibri"/>
                        <a:cs typeface="Arial"/>
                      </a:endParaRPr>
                    </a:p>
                  </a:txBody>
                  <a:tcPr marL="68580" marR="68580" marT="0" marB="0"/>
                </a:tc>
                <a:tc>
                  <a:txBody>
                    <a:bodyPr/>
                    <a:lstStyle/>
                    <a:p>
                      <a:pPr algn="ctr">
                        <a:lnSpc>
                          <a:spcPct val="150000"/>
                        </a:lnSpc>
                      </a:pPr>
                      <a:r>
                        <a:rPr lang="en-US" sz="1800" dirty="0"/>
                        <a:t>A</a:t>
                      </a:r>
                      <a:endParaRPr lang="en-US" sz="1800" dirty="0">
                        <a:latin typeface="Calibri"/>
                        <a:cs typeface="Arial"/>
                      </a:endParaRPr>
                    </a:p>
                  </a:txBody>
                  <a:tcPr marL="68580" marR="68580" marT="0" marB="0"/>
                </a:tc>
                <a:tc>
                  <a:txBody>
                    <a:bodyPr/>
                    <a:lstStyle/>
                    <a:p>
                      <a:pPr algn="ctr">
                        <a:lnSpc>
                          <a:spcPct val="150000"/>
                        </a:lnSpc>
                      </a:pPr>
                      <a:r>
                        <a:rPr lang="en-US" sz="1800" dirty="0"/>
                        <a:t>Load the roll on the stand</a:t>
                      </a:r>
                      <a:endParaRPr lang="en-US" sz="1800" dirty="0">
                        <a:latin typeface="Calibri"/>
                        <a:cs typeface="Arial"/>
                      </a:endParaRPr>
                    </a:p>
                  </a:txBody>
                  <a:tcPr marL="68580" marR="68580" marT="0" marB="0"/>
                </a:tc>
                <a:tc>
                  <a:txBody>
                    <a:bodyPr/>
                    <a:lstStyle/>
                    <a:p>
                      <a:pPr algn="ctr">
                        <a:lnSpc>
                          <a:spcPct val="150000"/>
                        </a:lnSpc>
                      </a:pPr>
                      <a:r>
                        <a:rPr lang="en-US" sz="1800"/>
                        <a:t>9.32</a:t>
                      </a:r>
                      <a:endParaRPr lang="en-US" sz="1800">
                        <a:latin typeface="Calibri"/>
                        <a:cs typeface="Arial"/>
                      </a:endParaRPr>
                    </a:p>
                  </a:txBody>
                  <a:tcPr marL="68580" marR="68580" marT="0" marB="0"/>
                </a:tc>
                <a:tc>
                  <a:txBody>
                    <a:bodyPr/>
                    <a:lstStyle/>
                    <a:p>
                      <a:pPr algn="ctr">
                        <a:lnSpc>
                          <a:spcPct val="150000"/>
                        </a:lnSpc>
                      </a:pPr>
                      <a:r>
                        <a:rPr lang="en-US" sz="1800"/>
                        <a:t>0</a:t>
                      </a:r>
                      <a:endParaRPr lang="en-US" sz="1800">
                        <a:latin typeface="Calibri"/>
                        <a:cs typeface="Arial"/>
                      </a:endParaRPr>
                    </a:p>
                  </a:txBody>
                  <a:tcPr marL="68580" marR="68580" marT="0" marB="0"/>
                </a:tc>
              </a:tr>
              <a:tr h="368559">
                <a:tc>
                  <a:txBody>
                    <a:bodyPr/>
                    <a:lstStyle/>
                    <a:p>
                      <a:pPr algn="ctr">
                        <a:lnSpc>
                          <a:spcPct val="150000"/>
                        </a:lnSpc>
                      </a:pPr>
                      <a:r>
                        <a:rPr lang="en-US" sz="1800"/>
                        <a:t>2</a:t>
                      </a:r>
                      <a:endParaRPr lang="en-US" sz="1800">
                        <a:latin typeface="Calibri"/>
                        <a:cs typeface="Arial"/>
                      </a:endParaRPr>
                    </a:p>
                  </a:txBody>
                  <a:tcPr marL="68580" marR="68580" marT="0" marB="0"/>
                </a:tc>
                <a:tc>
                  <a:txBody>
                    <a:bodyPr/>
                    <a:lstStyle/>
                    <a:p>
                      <a:pPr algn="ctr">
                        <a:lnSpc>
                          <a:spcPct val="150000"/>
                        </a:lnSpc>
                      </a:pPr>
                      <a:r>
                        <a:rPr lang="en-US" sz="1800" dirty="0"/>
                        <a:t>B</a:t>
                      </a:r>
                      <a:endParaRPr lang="en-US" sz="1800" dirty="0">
                        <a:latin typeface="Calibri"/>
                        <a:cs typeface="Arial"/>
                      </a:endParaRPr>
                    </a:p>
                  </a:txBody>
                  <a:tcPr marL="68580" marR="68580" marT="0" marB="0"/>
                </a:tc>
                <a:tc>
                  <a:txBody>
                    <a:bodyPr/>
                    <a:lstStyle/>
                    <a:p>
                      <a:pPr algn="ctr">
                        <a:lnSpc>
                          <a:spcPct val="150000"/>
                        </a:lnSpc>
                      </a:pPr>
                      <a:r>
                        <a:rPr lang="en-US" sz="1800" dirty="0"/>
                        <a:t>welding</a:t>
                      </a:r>
                      <a:endParaRPr lang="en-US" sz="1800" dirty="0">
                        <a:latin typeface="Calibri"/>
                        <a:cs typeface="Arial"/>
                      </a:endParaRPr>
                    </a:p>
                  </a:txBody>
                  <a:tcPr marL="68580" marR="68580" marT="0" marB="0"/>
                </a:tc>
                <a:tc>
                  <a:txBody>
                    <a:bodyPr/>
                    <a:lstStyle/>
                    <a:p>
                      <a:pPr algn="ctr">
                        <a:lnSpc>
                          <a:spcPct val="150000"/>
                        </a:lnSpc>
                      </a:pPr>
                      <a:r>
                        <a:rPr lang="en-US" sz="1800"/>
                        <a:t>1.4</a:t>
                      </a:r>
                      <a:endParaRPr lang="en-US" sz="1800">
                        <a:latin typeface="Calibri"/>
                        <a:cs typeface="Arial"/>
                      </a:endParaRPr>
                    </a:p>
                  </a:txBody>
                  <a:tcPr marL="68580" marR="68580" marT="0" marB="0"/>
                </a:tc>
                <a:tc>
                  <a:txBody>
                    <a:bodyPr/>
                    <a:lstStyle/>
                    <a:p>
                      <a:pPr algn="ctr">
                        <a:lnSpc>
                          <a:spcPct val="150000"/>
                        </a:lnSpc>
                      </a:pPr>
                      <a:r>
                        <a:rPr lang="en-US" sz="1800"/>
                        <a:t>1.6</a:t>
                      </a:r>
                      <a:endParaRPr lang="en-US" sz="1800">
                        <a:latin typeface="Calibri"/>
                        <a:cs typeface="Arial"/>
                      </a:endParaRPr>
                    </a:p>
                  </a:txBody>
                  <a:tcPr marL="68580" marR="68580" marT="0" marB="0"/>
                </a:tc>
              </a:tr>
              <a:tr h="368559">
                <a:tc>
                  <a:txBody>
                    <a:bodyPr/>
                    <a:lstStyle/>
                    <a:p>
                      <a:pPr algn="ctr">
                        <a:lnSpc>
                          <a:spcPct val="150000"/>
                        </a:lnSpc>
                      </a:pPr>
                      <a:r>
                        <a:rPr lang="en-US" sz="1800"/>
                        <a:t>3</a:t>
                      </a:r>
                      <a:endParaRPr lang="en-US" sz="1800">
                        <a:latin typeface="Calibri"/>
                        <a:cs typeface="Arial"/>
                      </a:endParaRPr>
                    </a:p>
                  </a:txBody>
                  <a:tcPr marL="68580" marR="68580" marT="0" marB="0"/>
                </a:tc>
                <a:tc>
                  <a:txBody>
                    <a:bodyPr/>
                    <a:lstStyle/>
                    <a:p>
                      <a:pPr algn="ctr">
                        <a:lnSpc>
                          <a:spcPct val="150000"/>
                        </a:lnSpc>
                      </a:pPr>
                      <a:r>
                        <a:rPr lang="en-US" sz="1800" dirty="0"/>
                        <a:t>C</a:t>
                      </a:r>
                      <a:endParaRPr lang="en-US" sz="1800" dirty="0">
                        <a:latin typeface="Calibri"/>
                        <a:cs typeface="Arial"/>
                      </a:endParaRPr>
                    </a:p>
                  </a:txBody>
                  <a:tcPr marL="68580" marR="68580" marT="0" marB="0"/>
                </a:tc>
                <a:tc>
                  <a:txBody>
                    <a:bodyPr/>
                    <a:lstStyle/>
                    <a:p>
                      <a:pPr algn="ctr">
                        <a:lnSpc>
                          <a:spcPct val="150000"/>
                        </a:lnSpc>
                      </a:pPr>
                      <a:r>
                        <a:rPr lang="en-US" sz="1800" dirty="0"/>
                        <a:t>Drawing </a:t>
                      </a:r>
                      <a:endParaRPr lang="en-US" sz="1800" dirty="0">
                        <a:latin typeface="Calibri"/>
                        <a:cs typeface="Arial"/>
                      </a:endParaRPr>
                    </a:p>
                  </a:txBody>
                  <a:tcPr marL="68580" marR="68580" marT="0" marB="0"/>
                </a:tc>
                <a:tc>
                  <a:txBody>
                    <a:bodyPr/>
                    <a:lstStyle/>
                    <a:p>
                      <a:pPr algn="ctr">
                        <a:lnSpc>
                          <a:spcPct val="150000"/>
                        </a:lnSpc>
                      </a:pPr>
                      <a:r>
                        <a:rPr lang="en-US" sz="1800"/>
                        <a:t>1.4</a:t>
                      </a:r>
                      <a:endParaRPr lang="en-US" sz="1800">
                        <a:latin typeface="Calibri"/>
                        <a:cs typeface="Arial"/>
                      </a:endParaRPr>
                    </a:p>
                  </a:txBody>
                  <a:tcPr marL="68580" marR="68580" marT="0" marB="0"/>
                </a:tc>
                <a:tc>
                  <a:txBody>
                    <a:bodyPr/>
                    <a:lstStyle/>
                    <a:p>
                      <a:pPr algn="ctr">
                        <a:lnSpc>
                          <a:spcPct val="150000"/>
                        </a:lnSpc>
                      </a:pPr>
                      <a:r>
                        <a:rPr lang="en-US" sz="1800"/>
                        <a:t>4</a:t>
                      </a:r>
                      <a:endParaRPr lang="en-US" sz="1800">
                        <a:latin typeface="Calibri"/>
                        <a:cs typeface="Arial"/>
                      </a:endParaRPr>
                    </a:p>
                  </a:txBody>
                  <a:tcPr marL="68580" marR="68580" marT="0" marB="0"/>
                </a:tc>
              </a:tr>
              <a:tr h="405415">
                <a:tc>
                  <a:txBody>
                    <a:bodyPr/>
                    <a:lstStyle/>
                    <a:p>
                      <a:pPr algn="ctr">
                        <a:lnSpc>
                          <a:spcPct val="150000"/>
                        </a:lnSpc>
                      </a:pPr>
                      <a:r>
                        <a:rPr lang="en-US" sz="1800"/>
                        <a:t>4</a:t>
                      </a:r>
                      <a:endParaRPr lang="en-US" sz="1800">
                        <a:latin typeface="Calibri"/>
                        <a:cs typeface="Arial"/>
                      </a:endParaRPr>
                    </a:p>
                  </a:txBody>
                  <a:tcPr marL="68580" marR="68580" marT="0" marB="0"/>
                </a:tc>
                <a:tc>
                  <a:txBody>
                    <a:bodyPr/>
                    <a:lstStyle/>
                    <a:p>
                      <a:pPr algn="ctr">
                        <a:lnSpc>
                          <a:spcPct val="150000"/>
                        </a:lnSpc>
                      </a:pPr>
                      <a:r>
                        <a:rPr lang="en-US" sz="1800" dirty="0"/>
                        <a:t>D</a:t>
                      </a:r>
                      <a:endParaRPr lang="en-US" sz="1800" dirty="0">
                        <a:latin typeface="Calibri"/>
                        <a:cs typeface="Arial"/>
                      </a:endParaRPr>
                    </a:p>
                  </a:txBody>
                  <a:tcPr marL="68580" marR="68580" marT="0" marB="0"/>
                </a:tc>
                <a:tc>
                  <a:txBody>
                    <a:bodyPr/>
                    <a:lstStyle/>
                    <a:p>
                      <a:pPr algn="ctr">
                        <a:lnSpc>
                          <a:spcPct val="150000"/>
                        </a:lnSpc>
                      </a:pPr>
                      <a:r>
                        <a:rPr lang="en-US" sz="1800" dirty="0"/>
                        <a:t>Gradual bending</a:t>
                      </a:r>
                      <a:endParaRPr lang="en-US" sz="1800" dirty="0">
                        <a:latin typeface="Calibri"/>
                        <a:cs typeface="Arial"/>
                      </a:endParaRPr>
                    </a:p>
                  </a:txBody>
                  <a:tcPr marL="68580" marR="68580" marT="0" marB="0"/>
                </a:tc>
                <a:tc>
                  <a:txBody>
                    <a:bodyPr/>
                    <a:lstStyle/>
                    <a:p>
                      <a:pPr algn="ctr">
                        <a:lnSpc>
                          <a:spcPct val="150000"/>
                        </a:lnSpc>
                      </a:pPr>
                      <a:r>
                        <a:rPr lang="en-US" sz="1800"/>
                        <a:t>6</a:t>
                      </a:r>
                      <a:endParaRPr lang="en-US" sz="1800">
                        <a:latin typeface="Calibri"/>
                        <a:cs typeface="Arial"/>
                      </a:endParaRPr>
                    </a:p>
                  </a:txBody>
                  <a:tcPr marL="68580" marR="68580" marT="0" marB="0"/>
                </a:tc>
                <a:tc>
                  <a:txBody>
                    <a:bodyPr/>
                    <a:lstStyle/>
                    <a:p>
                      <a:pPr algn="ctr">
                        <a:lnSpc>
                          <a:spcPct val="150000"/>
                        </a:lnSpc>
                      </a:pPr>
                      <a:r>
                        <a:rPr lang="en-US" sz="1800"/>
                        <a:t>4</a:t>
                      </a:r>
                      <a:endParaRPr lang="en-US" sz="1800">
                        <a:latin typeface="Calibri"/>
                        <a:cs typeface="Arial"/>
                      </a:endParaRPr>
                    </a:p>
                  </a:txBody>
                  <a:tcPr marL="68580" marR="68580" marT="0" marB="0"/>
                </a:tc>
              </a:tr>
              <a:tr h="368559">
                <a:tc>
                  <a:txBody>
                    <a:bodyPr/>
                    <a:lstStyle/>
                    <a:p>
                      <a:pPr algn="ctr">
                        <a:lnSpc>
                          <a:spcPct val="150000"/>
                        </a:lnSpc>
                      </a:pPr>
                      <a:r>
                        <a:rPr lang="en-US" sz="1800"/>
                        <a:t>5</a:t>
                      </a:r>
                      <a:endParaRPr lang="en-US" sz="1800">
                        <a:latin typeface="Calibri"/>
                        <a:cs typeface="Arial"/>
                      </a:endParaRPr>
                    </a:p>
                  </a:txBody>
                  <a:tcPr marL="68580" marR="68580" marT="0" marB="0"/>
                </a:tc>
                <a:tc>
                  <a:txBody>
                    <a:bodyPr/>
                    <a:lstStyle/>
                    <a:p>
                      <a:pPr algn="ctr">
                        <a:lnSpc>
                          <a:spcPct val="150000"/>
                        </a:lnSpc>
                      </a:pPr>
                      <a:r>
                        <a:rPr lang="en-US" sz="1800" dirty="0"/>
                        <a:t>E</a:t>
                      </a:r>
                      <a:endParaRPr lang="en-US" sz="1800" dirty="0">
                        <a:latin typeface="Calibri"/>
                        <a:cs typeface="Arial"/>
                      </a:endParaRPr>
                    </a:p>
                  </a:txBody>
                  <a:tcPr marL="68580" marR="68580" marT="0" marB="0"/>
                </a:tc>
                <a:tc>
                  <a:txBody>
                    <a:bodyPr/>
                    <a:lstStyle/>
                    <a:p>
                      <a:pPr algn="ctr">
                        <a:lnSpc>
                          <a:spcPct val="150000"/>
                        </a:lnSpc>
                      </a:pPr>
                      <a:r>
                        <a:rPr lang="en-US" sz="1800" dirty="0"/>
                        <a:t>welding</a:t>
                      </a:r>
                      <a:endParaRPr lang="en-US" sz="1800" dirty="0">
                        <a:latin typeface="Calibri"/>
                        <a:cs typeface="Arial"/>
                      </a:endParaRPr>
                    </a:p>
                  </a:txBody>
                  <a:tcPr marL="68580" marR="68580" marT="0" marB="0"/>
                </a:tc>
                <a:tc>
                  <a:txBody>
                    <a:bodyPr/>
                    <a:lstStyle/>
                    <a:p>
                      <a:pPr algn="ctr">
                        <a:lnSpc>
                          <a:spcPct val="150000"/>
                        </a:lnSpc>
                      </a:pPr>
                      <a:r>
                        <a:rPr lang="en-US" sz="1800" dirty="0"/>
                        <a:t>6</a:t>
                      </a:r>
                      <a:endParaRPr lang="en-US" sz="1800" dirty="0">
                        <a:latin typeface="Calibri"/>
                        <a:cs typeface="Arial"/>
                      </a:endParaRPr>
                    </a:p>
                  </a:txBody>
                  <a:tcPr marL="68580" marR="68580" marT="0" marB="0"/>
                </a:tc>
                <a:tc>
                  <a:txBody>
                    <a:bodyPr/>
                    <a:lstStyle/>
                    <a:p>
                      <a:pPr algn="ctr">
                        <a:lnSpc>
                          <a:spcPct val="150000"/>
                        </a:lnSpc>
                      </a:pPr>
                      <a:r>
                        <a:rPr lang="en-US" sz="1800"/>
                        <a:t>4</a:t>
                      </a:r>
                      <a:endParaRPr lang="en-US" sz="1800">
                        <a:latin typeface="Calibri"/>
                        <a:cs typeface="Arial"/>
                      </a:endParaRPr>
                    </a:p>
                  </a:txBody>
                  <a:tcPr marL="68580" marR="68580" marT="0" marB="0"/>
                </a:tc>
              </a:tr>
              <a:tr h="374702">
                <a:tc>
                  <a:txBody>
                    <a:bodyPr/>
                    <a:lstStyle/>
                    <a:p>
                      <a:pPr algn="ctr">
                        <a:lnSpc>
                          <a:spcPct val="150000"/>
                        </a:lnSpc>
                      </a:pPr>
                      <a:r>
                        <a:rPr lang="en-US" sz="1800"/>
                        <a:t>6</a:t>
                      </a:r>
                      <a:endParaRPr lang="en-US" sz="1800">
                        <a:latin typeface="Calibri"/>
                        <a:cs typeface="Arial"/>
                      </a:endParaRPr>
                    </a:p>
                  </a:txBody>
                  <a:tcPr marL="68580" marR="68580" marT="0" marB="0"/>
                </a:tc>
                <a:tc>
                  <a:txBody>
                    <a:bodyPr/>
                    <a:lstStyle/>
                    <a:p>
                      <a:pPr algn="ctr">
                        <a:lnSpc>
                          <a:spcPct val="150000"/>
                        </a:lnSpc>
                      </a:pPr>
                      <a:r>
                        <a:rPr lang="en-US" sz="1800" dirty="0"/>
                        <a:t>F</a:t>
                      </a:r>
                      <a:endParaRPr lang="en-US" sz="1800" dirty="0">
                        <a:latin typeface="Calibri"/>
                        <a:cs typeface="Arial"/>
                      </a:endParaRPr>
                    </a:p>
                  </a:txBody>
                  <a:tcPr marL="68580" marR="68580" marT="0" marB="0"/>
                </a:tc>
                <a:tc>
                  <a:txBody>
                    <a:bodyPr/>
                    <a:lstStyle/>
                    <a:p>
                      <a:pPr algn="ctr">
                        <a:lnSpc>
                          <a:spcPct val="150000"/>
                        </a:lnSpc>
                      </a:pPr>
                      <a:r>
                        <a:rPr lang="en-US" sz="1800" dirty="0"/>
                        <a:t>Controlling on the diameter</a:t>
                      </a:r>
                      <a:endParaRPr lang="en-US" sz="1800" dirty="0">
                        <a:latin typeface="Calibri"/>
                        <a:cs typeface="Arial"/>
                      </a:endParaRPr>
                    </a:p>
                  </a:txBody>
                  <a:tcPr marL="68580" marR="68580" marT="0" marB="0"/>
                </a:tc>
                <a:tc>
                  <a:txBody>
                    <a:bodyPr/>
                    <a:lstStyle/>
                    <a:p>
                      <a:pPr algn="ctr">
                        <a:lnSpc>
                          <a:spcPct val="150000"/>
                        </a:lnSpc>
                      </a:pPr>
                      <a:r>
                        <a:rPr lang="en-US" sz="1800" dirty="0"/>
                        <a:t>2.8</a:t>
                      </a:r>
                      <a:endParaRPr lang="en-US" sz="1800" dirty="0">
                        <a:latin typeface="Calibri"/>
                        <a:cs typeface="Arial"/>
                      </a:endParaRPr>
                    </a:p>
                  </a:txBody>
                  <a:tcPr marL="68580" marR="68580" marT="0" marB="0"/>
                </a:tc>
                <a:tc>
                  <a:txBody>
                    <a:bodyPr/>
                    <a:lstStyle/>
                    <a:p>
                      <a:pPr algn="ctr">
                        <a:lnSpc>
                          <a:spcPct val="150000"/>
                        </a:lnSpc>
                      </a:pPr>
                      <a:r>
                        <a:rPr lang="en-US" sz="1800"/>
                        <a:t>4</a:t>
                      </a:r>
                      <a:endParaRPr lang="en-US" sz="1800">
                        <a:latin typeface="Calibri"/>
                        <a:cs typeface="Arial"/>
                      </a:endParaRPr>
                    </a:p>
                  </a:txBody>
                  <a:tcPr marL="68580" marR="68580" marT="0" marB="0"/>
                </a:tc>
              </a:tr>
              <a:tr h="368559">
                <a:tc>
                  <a:txBody>
                    <a:bodyPr/>
                    <a:lstStyle/>
                    <a:p>
                      <a:pPr algn="ctr">
                        <a:lnSpc>
                          <a:spcPct val="150000"/>
                        </a:lnSpc>
                      </a:pPr>
                      <a:r>
                        <a:rPr lang="en-US" sz="1800"/>
                        <a:t>7</a:t>
                      </a:r>
                      <a:endParaRPr lang="en-US" sz="1800">
                        <a:latin typeface="Calibri"/>
                        <a:cs typeface="Arial"/>
                      </a:endParaRPr>
                    </a:p>
                  </a:txBody>
                  <a:tcPr marL="68580" marR="68580" marT="0" marB="0"/>
                </a:tc>
                <a:tc>
                  <a:txBody>
                    <a:bodyPr/>
                    <a:lstStyle/>
                    <a:p>
                      <a:pPr algn="ctr">
                        <a:lnSpc>
                          <a:spcPct val="150000"/>
                        </a:lnSpc>
                      </a:pPr>
                      <a:r>
                        <a:rPr lang="en-US" sz="1800" dirty="0"/>
                        <a:t>H</a:t>
                      </a:r>
                      <a:endParaRPr lang="en-US" sz="1800" dirty="0">
                        <a:latin typeface="Calibri"/>
                        <a:cs typeface="Arial"/>
                      </a:endParaRPr>
                    </a:p>
                  </a:txBody>
                  <a:tcPr marL="68580" marR="68580" marT="0" marB="0"/>
                </a:tc>
                <a:tc>
                  <a:txBody>
                    <a:bodyPr/>
                    <a:lstStyle/>
                    <a:p>
                      <a:pPr algn="ctr">
                        <a:lnSpc>
                          <a:spcPct val="150000"/>
                        </a:lnSpc>
                      </a:pPr>
                      <a:r>
                        <a:rPr lang="en-US" sz="1800" dirty="0"/>
                        <a:t>shearing</a:t>
                      </a:r>
                      <a:endParaRPr lang="en-US" sz="1800" dirty="0">
                        <a:latin typeface="Calibri"/>
                        <a:cs typeface="Arial"/>
                      </a:endParaRPr>
                    </a:p>
                  </a:txBody>
                  <a:tcPr marL="68580" marR="68580" marT="0" marB="0"/>
                </a:tc>
                <a:tc>
                  <a:txBody>
                    <a:bodyPr/>
                    <a:lstStyle/>
                    <a:p>
                      <a:pPr algn="ctr">
                        <a:lnSpc>
                          <a:spcPct val="150000"/>
                        </a:lnSpc>
                      </a:pPr>
                      <a:r>
                        <a:rPr lang="en-US" sz="1800" dirty="0"/>
                        <a:t>2.8</a:t>
                      </a:r>
                      <a:endParaRPr lang="en-US" sz="1800" dirty="0">
                        <a:latin typeface="Calibri"/>
                        <a:cs typeface="Arial"/>
                      </a:endParaRPr>
                    </a:p>
                  </a:txBody>
                  <a:tcPr marL="68580" marR="68580" marT="0" marB="0"/>
                </a:tc>
                <a:tc>
                  <a:txBody>
                    <a:bodyPr/>
                    <a:lstStyle/>
                    <a:p>
                      <a:pPr algn="ctr">
                        <a:lnSpc>
                          <a:spcPct val="150000"/>
                        </a:lnSpc>
                      </a:pPr>
                      <a:r>
                        <a:rPr lang="en-US" sz="1800" dirty="0"/>
                        <a:t>3.4</a:t>
                      </a:r>
                      <a:endParaRPr lang="en-US" sz="1800" dirty="0">
                        <a:latin typeface="Calibri"/>
                        <a:cs typeface="Arial"/>
                      </a:endParaRPr>
                    </a:p>
                  </a:txBody>
                  <a:tcPr marL="68580" marR="68580" marT="0" marB="0"/>
                </a:tc>
              </a:tr>
              <a:tr h="368559">
                <a:tc>
                  <a:txBody>
                    <a:bodyPr/>
                    <a:lstStyle/>
                    <a:p>
                      <a:pPr algn="ctr">
                        <a:lnSpc>
                          <a:spcPct val="150000"/>
                        </a:lnSpc>
                      </a:pPr>
                      <a:r>
                        <a:rPr lang="en-US" sz="1800"/>
                        <a:t>8</a:t>
                      </a:r>
                      <a:endParaRPr lang="en-US" sz="1800">
                        <a:latin typeface="Calibri"/>
                        <a:cs typeface="Arial"/>
                      </a:endParaRPr>
                    </a:p>
                  </a:txBody>
                  <a:tcPr marL="68580" marR="68580" marT="0" marB="0"/>
                </a:tc>
                <a:tc>
                  <a:txBody>
                    <a:bodyPr/>
                    <a:lstStyle/>
                    <a:p>
                      <a:pPr algn="ctr">
                        <a:lnSpc>
                          <a:spcPct val="150000"/>
                        </a:lnSpc>
                        <a:tabLst>
                          <a:tab pos="407035" algn="ctr"/>
                        </a:tabLst>
                      </a:pPr>
                      <a:r>
                        <a:rPr lang="en-US" sz="1800" dirty="0"/>
                        <a:t>I</a:t>
                      </a:r>
                      <a:endParaRPr lang="en-US" sz="1800" dirty="0">
                        <a:latin typeface="Calibri"/>
                        <a:cs typeface="Arial"/>
                      </a:endParaRPr>
                    </a:p>
                  </a:txBody>
                  <a:tcPr marL="68580" marR="68580" marT="0" marB="0"/>
                </a:tc>
                <a:tc>
                  <a:txBody>
                    <a:bodyPr/>
                    <a:lstStyle/>
                    <a:p>
                      <a:pPr algn="ctr">
                        <a:lnSpc>
                          <a:spcPct val="150000"/>
                        </a:lnSpc>
                      </a:pPr>
                      <a:r>
                        <a:rPr lang="en-US" sz="1800" dirty="0"/>
                        <a:t>unload</a:t>
                      </a:r>
                      <a:endParaRPr lang="en-US" sz="1800" dirty="0">
                        <a:latin typeface="Calibri"/>
                        <a:cs typeface="Arial"/>
                      </a:endParaRPr>
                    </a:p>
                  </a:txBody>
                  <a:tcPr marL="68580" marR="68580" marT="0" marB="0"/>
                </a:tc>
                <a:tc>
                  <a:txBody>
                    <a:bodyPr/>
                    <a:lstStyle/>
                    <a:p>
                      <a:pPr algn="ctr">
                        <a:lnSpc>
                          <a:spcPct val="150000"/>
                        </a:lnSpc>
                      </a:pPr>
                      <a:r>
                        <a:rPr lang="en-US" sz="1800" dirty="0"/>
                        <a:t>32</a:t>
                      </a:r>
                      <a:endParaRPr lang="en-US" sz="1800" dirty="0">
                        <a:latin typeface="Calibri"/>
                        <a:cs typeface="Arial"/>
                      </a:endParaRPr>
                    </a:p>
                  </a:txBody>
                  <a:tcPr marL="68580" marR="68580" marT="0" marB="0"/>
                </a:tc>
                <a:tc>
                  <a:txBody>
                    <a:bodyPr/>
                    <a:lstStyle/>
                    <a:p>
                      <a:pPr algn="ctr">
                        <a:lnSpc>
                          <a:spcPct val="150000"/>
                        </a:lnSpc>
                      </a:pPr>
                      <a:r>
                        <a:rPr lang="en-US" sz="1800" dirty="0"/>
                        <a:t>0</a:t>
                      </a:r>
                      <a:endParaRPr lang="en-US" sz="1800" dirty="0">
                        <a:latin typeface="Calibri"/>
                        <a:cs typeface="Arial"/>
                      </a:endParaRPr>
                    </a:p>
                  </a:txBody>
                  <a:tcPr marL="68580" marR="68580" marT="0" marB="0"/>
                </a:tc>
              </a:tr>
              <a:tr h="368559">
                <a:tc>
                  <a:txBody>
                    <a:bodyPr/>
                    <a:lstStyle/>
                    <a:p>
                      <a:pPr algn="ctr">
                        <a:lnSpc>
                          <a:spcPct val="150000"/>
                        </a:lnSpc>
                      </a:pPr>
                      <a:r>
                        <a:rPr lang="en-US" sz="1800" dirty="0"/>
                        <a:t>Total</a:t>
                      </a:r>
                      <a:endParaRPr lang="en-US" sz="1800" dirty="0">
                        <a:latin typeface="Calibri"/>
                        <a:cs typeface="Arial"/>
                      </a:endParaRPr>
                    </a:p>
                  </a:txBody>
                  <a:tcPr marL="68580" marR="68580" marT="0" marB="0"/>
                </a:tc>
                <a:tc>
                  <a:txBody>
                    <a:bodyPr/>
                    <a:lstStyle/>
                    <a:p>
                      <a:endParaRPr lang="en-US"/>
                    </a:p>
                  </a:txBody>
                  <a:tcPr marL="68580" marR="68580" marT="0" marB="0"/>
                </a:tc>
                <a:tc>
                  <a:txBody>
                    <a:bodyPr/>
                    <a:lstStyle/>
                    <a:p>
                      <a:pPr algn="ctr">
                        <a:lnSpc>
                          <a:spcPct val="150000"/>
                        </a:lnSpc>
                      </a:pPr>
                      <a:endParaRPr lang="en-US" sz="1800">
                        <a:solidFill>
                          <a:srgbClr val="365F91"/>
                        </a:solidFill>
                        <a:latin typeface="Times New Roman"/>
                        <a:cs typeface="Arial"/>
                      </a:endParaRPr>
                    </a:p>
                  </a:txBody>
                  <a:tcPr marL="68580" marR="68580" marT="0" marB="0"/>
                </a:tc>
                <a:tc>
                  <a:txBody>
                    <a:bodyPr/>
                    <a:lstStyle/>
                    <a:p>
                      <a:pPr algn="ctr">
                        <a:lnSpc>
                          <a:spcPct val="150000"/>
                        </a:lnSpc>
                      </a:pPr>
                      <a:r>
                        <a:rPr lang="en-US" sz="1800"/>
                        <a:t>61.72</a:t>
                      </a:r>
                      <a:endParaRPr lang="en-US" sz="1800">
                        <a:latin typeface="Calibri"/>
                        <a:cs typeface="Arial"/>
                      </a:endParaRPr>
                    </a:p>
                  </a:txBody>
                  <a:tcPr marL="68580" marR="68580" marT="0" marB="0"/>
                </a:tc>
                <a:tc>
                  <a:txBody>
                    <a:bodyPr/>
                    <a:lstStyle/>
                    <a:p>
                      <a:pPr algn="ctr">
                        <a:lnSpc>
                          <a:spcPct val="150000"/>
                        </a:lnSpc>
                      </a:pPr>
                      <a:r>
                        <a:rPr lang="en-US" sz="1800" dirty="0"/>
                        <a:t>21</a:t>
                      </a:r>
                      <a:endParaRPr lang="en-US" sz="1800" dirty="0">
                        <a:latin typeface="Calibri"/>
                        <a:cs typeface="Arial"/>
                      </a:endParaRPr>
                    </a:p>
                  </a:txBody>
                  <a:tcPr marL="68580" marR="68580" marT="0" marB="0"/>
                </a:tc>
              </a:tr>
            </a:tbl>
          </a:graphicData>
        </a:graphic>
      </p:graphicFrame>
      <p:sp>
        <p:nvSpPr>
          <p:cNvPr id="8193" name="Rectangle 1"/>
          <p:cNvSpPr>
            <a:spLocks noChangeArrowheads="1"/>
          </p:cNvSpPr>
          <p:nvPr/>
        </p:nvSpPr>
        <p:spPr bwMode="auto">
          <a:xfrm>
            <a:off x="0" y="228600"/>
            <a:ext cx="9144000"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406400" algn="ctr"/>
              </a:tabLst>
            </a:pPr>
            <a:endParaRPr kumimoji="0" lang="en-US" sz="2000" b="1" i="0" u="none" strike="noStrike" cap="none" normalizeH="0" baseline="0" dirty="0" smtClean="0">
              <a:ln>
                <a:noFill/>
              </a:ln>
              <a:solidFill>
                <a:schemeClr val="tx1"/>
              </a:solidFill>
              <a:effectLst/>
              <a:latin typeface="Times New Roman" pitchFamily="18" charset="0"/>
              <a:ea typeface="Dutch801BT-Roman"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06400" algn="ctr"/>
              </a:tabLst>
            </a:pPr>
            <a:r>
              <a:rPr kumimoji="0" lang="en-US" sz="2000" b="1" i="0" u="none" strike="noStrike" cap="none" normalizeH="0" baseline="0" dirty="0" smtClean="0">
                <a:ln>
                  <a:noFill/>
                </a:ln>
                <a:solidFill>
                  <a:schemeClr val="tx1"/>
                </a:solidFill>
                <a:effectLst/>
                <a:latin typeface="Times New Roman" pitchFamily="18" charset="0"/>
                <a:ea typeface="Dutch801BT-Roman" charset="-128"/>
                <a:cs typeface="Times New Roman" pitchFamily="18" charset="0"/>
              </a:rPr>
              <a:t>Part #</a:t>
            </a:r>
            <a:r>
              <a:rPr kumimoji="0" lang="en-US" sz="2000" b="1" i="0" u="none" strike="noStrike" cap="none" normalizeH="0" baseline="0" dirty="0" smtClean="0">
                <a:ln>
                  <a:noFill/>
                </a:ln>
                <a:solidFill>
                  <a:srgbClr val="1F497D"/>
                </a:solidFill>
                <a:effectLst/>
                <a:latin typeface="Times New Roman" pitchFamily="18" charset="0"/>
                <a:ea typeface="Dutch801BT-Roman" charset="-128"/>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part number from the associated Bill of Materials (BOM)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eaLnBrk="0" fontAlgn="base" hangingPunct="0">
              <a:spcBef>
                <a:spcPct val="0"/>
              </a:spcBef>
              <a:spcAft>
                <a:spcPct val="0"/>
              </a:spcAft>
              <a:tabLst>
                <a:tab pos="406400" algn="ctr"/>
              </a:tabLst>
            </a:pPr>
            <a:r>
              <a:rPr kumimoji="0" lang="en-US" sz="2000" b="1" i="0" u="none" strike="noStrike" cap="none" normalizeH="0" baseline="0" dirty="0" smtClean="0">
                <a:ln>
                  <a:noFill/>
                </a:ln>
                <a:solidFill>
                  <a:srgbClr val="1F497D"/>
                </a:solidFill>
                <a:effectLst/>
                <a:latin typeface="Times New Roman" pitchFamily="18" charset="0"/>
                <a:ea typeface="Dutch801BT-Roman" charset="-128"/>
                <a:cs typeface="Times New Roman" pitchFamily="18" charset="0"/>
              </a:rPr>
              <a:t> </a:t>
            </a:r>
            <a:r>
              <a:rPr kumimoji="0" lang="en-US" sz="2000" b="1" i="0" u="none" strike="noStrike" cap="none" normalizeH="0" baseline="0" dirty="0" smtClean="0">
                <a:ln>
                  <a:noFill/>
                </a:ln>
                <a:solidFill>
                  <a:schemeClr val="tx1"/>
                </a:solidFill>
                <a:effectLst/>
                <a:latin typeface="Times New Roman" pitchFamily="18" charset="0"/>
                <a:ea typeface="Dutch801BT-Roman" charset="-128"/>
                <a:cs typeface="Times New Roman" pitchFamily="18" charset="0"/>
              </a:rPr>
              <a:t>Drawing #:</a:t>
            </a:r>
            <a:r>
              <a:rPr kumimoji="0" lang="en-US" sz="2000" b="1" i="0" u="none" strike="noStrike" cap="none" normalizeH="0" baseline="0" dirty="0" smtClean="0">
                <a:ln>
                  <a:noFill/>
                </a:ln>
                <a:solidFill>
                  <a:srgbClr val="1F497D"/>
                </a:solidFill>
                <a:effectLst/>
                <a:latin typeface="Times New Roman" pitchFamily="18" charset="0"/>
                <a:ea typeface="Dutch801BT-Roman" charset="-128"/>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drawing may be from customer, internal system, or design definition.</a:t>
            </a:r>
            <a:r>
              <a:rPr lang="en-US" sz="2000" b="1" dirty="0" smtClean="0">
                <a:solidFill>
                  <a:srgbClr val="5B9BD5"/>
                </a:solidFill>
                <a:latin typeface="Arial" pitchFamily="34" charset="0"/>
                <a:ea typeface="Calibri" pitchFamily="34" charset="0"/>
                <a:cs typeface="Arial" pitchFamily="34" charset="0"/>
              </a:rPr>
              <a:t> </a:t>
            </a:r>
            <a:endParaRPr lang="en-US" b="1" dirty="0" smtClean="0">
              <a:solidFill>
                <a:srgbClr val="5B9BD5"/>
              </a:solidFill>
              <a:latin typeface="Arial" pitchFamily="34" charset="0"/>
              <a:ea typeface="Calibri" pitchFamily="34" charset="0"/>
              <a:cs typeface="Arial" pitchFamily="34" charset="0"/>
            </a:endParaRPr>
          </a:p>
          <a:p>
            <a:pPr eaLnBrk="0" fontAlgn="base" hangingPunct="0">
              <a:spcBef>
                <a:spcPct val="0"/>
              </a:spcBef>
              <a:spcAft>
                <a:spcPct val="0"/>
              </a:spcAft>
              <a:tabLst>
                <a:tab pos="406400" algn="ctr"/>
              </a:tabLst>
            </a:pPr>
            <a:r>
              <a:rPr lang="en-US" b="1" dirty="0" smtClean="0">
                <a:solidFill>
                  <a:srgbClr val="5B9BD5"/>
                </a:solidFill>
                <a:latin typeface="Arial" pitchFamily="34" charset="0"/>
                <a:ea typeface="Calibri" pitchFamily="34" charset="0"/>
                <a:cs typeface="Arial" pitchFamily="34" charset="0"/>
              </a:rPr>
              <a:t>T</a:t>
            </a:r>
            <a:r>
              <a:rPr lang="en-US" b="1" dirty="0" smtClean="0" bmk="">
                <a:solidFill>
                  <a:srgbClr val="5B9BD5"/>
                </a:solidFill>
                <a:latin typeface="Arial" pitchFamily="34" charset="0"/>
                <a:ea typeface="Calibri" pitchFamily="34" charset="0"/>
                <a:cs typeface="Arial" pitchFamily="34" charset="0"/>
              </a:rPr>
              <a:t>able </a:t>
            </a:r>
            <a:r>
              <a:rPr lang="en-US" b="1" dirty="0" smtClean="0" bmk="_Toc482426039">
                <a:solidFill>
                  <a:srgbClr val="5B9BD5"/>
                </a:solidFill>
                <a:latin typeface="Arial" pitchFamily="34" charset="0"/>
                <a:ea typeface="Calibri" pitchFamily="34" charset="0"/>
                <a:cs typeface="Arial" pitchFamily="34" charset="0"/>
              </a:rPr>
              <a:t>7: Routing file of pipes production line</a:t>
            </a:r>
            <a:endParaRPr lang="en-US"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06400" algn="ctr"/>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06400" algn="ctr"/>
              </a:tabLst>
            </a:pPr>
            <a:endParaRPr kumimoji="0" lang="en-US" sz="2400" b="1" i="0" u="none" strike="noStrike" cap="none" normalizeH="0" baseline="0" dirty="0" smtClean="0">
              <a:ln>
                <a:noFill/>
              </a:ln>
              <a:solidFill>
                <a:srgbClr val="5B9BD5"/>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06400" algn="ctr"/>
              </a:tabLst>
            </a:pPr>
            <a:endParaRPr lang="en-US" sz="1200" b="1" dirty="0" smtClean="0">
              <a:solidFill>
                <a:srgbClr val="5B9BD5"/>
              </a:solidFill>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06400" algn="ctr"/>
              </a:tabLst>
            </a:pPr>
            <a:endParaRPr kumimoji="0" lang="en-US" sz="1200" b="1" i="0" u="none" strike="noStrike" cap="none" normalizeH="0" baseline="0" dirty="0" smtClean="0">
              <a:ln>
                <a:noFill/>
              </a:ln>
              <a:solidFill>
                <a:srgbClr val="5B9BD5"/>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06400" algn="ctr"/>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7"/>
          <p:cNvSpPr/>
          <p:nvPr/>
        </p:nvSpPr>
        <p:spPr>
          <a:xfrm>
            <a:off x="-1371600" y="0"/>
            <a:ext cx="11076666" cy="523220"/>
          </a:xfrm>
          <a:prstGeom prst="rect">
            <a:avLst/>
          </a:prstGeom>
          <a:noFill/>
        </p:spPr>
        <p:txBody>
          <a:bodyPr wrap="square" lIns="91440" tIns="45720" rIns="91440" bIns="45720">
            <a:spAutoFit/>
          </a:bodyPr>
          <a:lstStyle/>
          <a:p>
            <a:pPr algn="ctr"/>
            <a:r>
              <a:rPr kumimoji="0" lang="en-US" sz="2800" b="1" i="0" u="none" strike="noStrike" cap="none" spc="0"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ea typeface="Dutch801BT-Roman" charset="-128"/>
                <a:cs typeface="Times New Roman" pitchFamily="18" charset="0"/>
              </a:rPr>
              <a:t>Production line name: pipes and profiles     </a:t>
            </a:r>
            <a:endParaRPr lang="en-US"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219200"/>
          <a:ext cx="8915401" cy="5332593"/>
        </p:xfrm>
        <a:graphic>
          <a:graphicData uri="http://schemas.openxmlformats.org/drawingml/2006/table">
            <a:tbl>
              <a:tblPr>
                <a:tableStyleId>{3C2FFA5D-87B4-456A-9821-1D502468CF0F}</a:tableStyleId>
              </a:tblPr>
              <a:tblGrid>
                <a:gridCol w="2176367"/>
                <a:gridCol w="1482800"/>
                <a:gridCol w="1816740"/>
                <a:gridCol w="1649328"/>
                <a:gridCol w="1790166"/>
              </a:tblGrid>
              <a:tr h="701200">
                <a:tc>
                  <a:txBody>
                    <a:bodyPr/>
                    <a:lstStyle/>
                    <a:p>
                      <a:pPr marL="0" marR="0" algn="ctr">
                        <a:spcBef>
                          <a:spcPts val="0"/>
                        </a:spcBef>
                        <a:spcAft>
                          <a:spcPts val="0"/>
                        </a:spcAft>
                      </a:pPr>
                      <a:r>
                        <a:rPr lang="en-US" sz="1800" dirty="0"/>
                        <a:t>operation number</a:t>
                      </a:r>
                      <a:endParaRPr lang="en-US" sz="1800" dirty="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work center</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Description of task</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Setup time</a:t>
                      </a:r>
                    </a:p>
                    <a:p>
                      <a:pPr marL="0" marR="0" algn="ctr">
                        <a:spcBef>
                          <a:spcPts val="0"/>
                        </a:spcBef>
                        <a:spcAft>
                          <a:spcPts val="0"/>
                        </a:spcAft>
                      </a:pPr>
                      <a:r>
                        <a:rPr lang="en-US" sz="1800"/>
                        <a:t>(sec)</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Operation time</a:t>
                      </a:r>
                      <a:r>
                        <a:rPr lang="ar-SA" sz="1800"/>
                        <a:t>/ </a:t>
                      </a:r>
                      <a:r>
                        <a:rPr lang="en-US" sz="1800"/>
                        <a:t> unit(sec/unit)</a:t>
                      </a:r>
                      <a:endParaRPr lang="en-US" sz="1800">
                        <a:solidFill>
                          <a:srgbClr val="000000"/>
                        </a:solidFill>
                        <a:latin typeface="Calibri"/>
                        <a:ea typeface="Calibri"/>
                        <a:cs typeface="Arial"/>
                      </a:endParaRPr>
                    </a:p>
                  </a:txBody>
                  <a:tcPr marL="68580" marR="68580" marT="0" marB="0"/>
                </a:tc>
              </a:tr>
              <a:tr h="488207">
                <a:tc>
                  <a:txBody>
                    <a:bodyPr/>
                    <a:lstStyle/>
                    <a:p>
                      <a:pPr marL="0" marR="0" algn="ctr">
                        <a:spcBef>
                          <a:spcPts val="0"/>
                        </a:spcBef>
                        <a:spcAft>
                          <a:spcPts val="0"/>
                        </a:spcAft>
                      </a:pPr>
                      <a:r>
                        <a:rPr lang="en-US" sz="1800"/>
                        <a:t>1</a:t>
                      </a:r>
                      <a:endParaRPr lang="en-US" sz="1800">
                        <a:solidFill>
                          <a:srgbClr val="000000"/>
                        </a:solidFill>
                        <a:latin typeface="Calibri"/>
                        <a:ea typeface="Calibri"/>
                        <a:cs typeface="Arial"/>
                      </a:endParaRPr>
                    </a:p>
                  </a:txBody>
                  <a:tcPr marL="68580" marR="68580" marT="0" marB="0"/>
                </a:tc>
                <a:tc>
                  <a:txBody>
                    <a:bodyPr/>
                    <a:lstStyle/>
                    <a:p>
                      <a:pPr algn="ctr">
                        <a:lnSpc>
                          <a:spcPct val="150000"/>
                        </a:lnSpc>
                      </a:pPr>
                      <a:r>
                        <a:rPr lang="en-US" sz="1800"/>
                        <a:t>A</a:t>
                      </a:r>
                      <a:endParaRPr lang="en-US" sz="1800">
                        <a:latin typeface="Calibri"/>
                        <a:cs typeface="Arial"/>
                      </a:endParaRPr>
                    </a:p>
                  </a:txBody>
                  <a:tcPr marL="68580" marR="68580" marT="0" marB="0"/>
                </a:tc>
                <a:tc>
                  <a:txBody>
                    <a:bodyPr/>
                    <a:lstStyle/>
                    <a:p>
                      <a:pPr marL="0" marR="0" algn="ctr">
                        <a:spcBef>
                          <a:spcPts val="0"/>
                        </a:spcBef>
                        <a:spcAft>
                          <a:spcPts val="0"/>
                        </a:spcAft>
                      </a:pPr>
                      <a:r>
                        <a:rPr lang="en-US" sz="1800"/>
                        <a:t>Shearing</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6</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14</a:t>
                      </a:r>
                      <a:endParaRPr lang="en-US" sz="1800">
                        <a:solidFill>
                          <a:srgbClr val="000000"/>
                        </a:solidFill>
                        <a:latin typeface="Calibri"/>
                        <a:ea typeface="Calibri"/>
                        <a:cs typeface="Arial"/>
                      </a:endParaRPr>
                    </a:p>
                  </a:txBody>
                  <a:tcPr marL="68580" marR="68580" marT="0" marB="0"/>
                </a:tc>
              </a:tr>
              <a:tr h="488207">
                <a:tc>
                  <a:txBody>
                    <a:bodyPr/>
                    <a:lstStyle/>
                    <a:p>
                      <a:pPr marL="0" marR="0" algn="ctr">
                        <a:spcBef>
                          <a:spcPts val="0"/>
                        </a:spcBef>
                        <a:spcAft>
                          <a:spcPts val="0"/>
                        </a:spcAft>
                      </a:pPr>
                      <a:r>
                        <a:rPr lang="en-US" sz="1800"/>
                        <a:t>2</a:t>
                      </a:r>
                      <a:endParaRPr lang="en-US" sz="1800">
                        <a:solidFill>
                          <a:srgbClr val="000000"/>
                        </a:solidFill>
                        <a:latin typeface="Calibri"/>
                        <a:ea typeface="Calibri"/>
                        <a:cs typeface="Arial"/>
                      </a:endParaRPr>
                    </a:p>
                  </a:txBody>
                  <a:tcPr marL="68580" marR="68580" marT="0" marB="0"/>
                </a:tc>
                <a:tc>
                  <a:txBody>
                    <a:bodyPr/>
                    <a:lstStyle/>
                    <a:p>
                      <a:pPr algn="ctr">
                        <a:lnSpc>
                          <a:spcPct val="150000"/>
                        </a:lnSpc>
                      </a:pPr>
                      <a:r>
                        <a:rPr lang="en-US" sz="1800" dirty="0"/>
                        <a:t>B</a:t>
                      </a:r>
                      <a:endParaRPr lang="en-US" sz="1800" dirty="0">
                        <a:latin typeface="Calibri"/>
                        <a:cs typeface="Arial"/>
                      </a:endParaRPr>
                    </a:p>
                  </a:txBody>
                  <a:tcPr marL="68580" marR="68580" marT="0" marB="0"/>
                </a:tc>
                <a:tc>
                  <a:txBody>
                    <a:bodyPr/>
                    <a:lstStyle/>
                    <a:p>
                      <a:pPr marL="0" marR="0" algn="ctr">
                        <a:spcBef>
                          <a:spcPts val="0"/>
                        </a:spcBef>
                        <a:spcAft>
                          <a:spcPts val="0"/>
                        </a:spcAft>
                      </a:pPr>
                      <a:r>
                        <a:rPr lang="en-US" sz="1800"/>
                        <a:t>Threading</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7</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18</a:t>
                      </a:r>
                      <a:endParaRPr lang="en-US" sz="1800">
                        <a:solidFill>
                          <a:srgbClr val="000000"/>
                        </a:solidFill>
                        <a:latin typeface="Calibri"/>
                        <a:ea typeface="Calibri"/>
                        <a:cs typeface="Arial"/>
                      </a:endParaRPr>
                    </a:p>
                  </a:txBody>
                  <a:tcPr marL="68580" marR="68580" marT="0" marB="0"/>
                </a:tc>
              </a:tr>
              <a:tr h="473848">
                <a:tc>
                  <a:txBody>
                    <a:bodyPr/>
                    <a:lstStyle/>
                    <a:p>
                      <a:pPr marL="0" marR="0" algn="ctr">
                        <a:spcBef>
                          <a:spcPts val="0"/>
                        </a:spcBef>
                        <a:spcAft>
                          <a:spcPts val="0"/>
                        </a:spcAft>
                      </a:pPr>
                      <a:r>
                        <a:rPr lang="en-US" sz="1800"/>
                        <a:t>3</a:t>
                      </a:r>
                      <a:endParaRPr lang="en-US" sz="1800">
                        <a:solidFill>
                          <a:srgbClr val="000000"/>
                        </a:solidFill>
                        <a:latin typeface="Calibri"/>
                        <a:ea typeface="Calibri"/>
                        <a:cs typeface="Arial"/>
                      </a:endParaRPr>
                    </a:p>
                  </a:txBody>
                  <a:tcPr marL="68580" marR="68580" marT="0" marB="0"/>
                </a:tc>
                <a:tc>
                  <a:txBody>
                    <a:bodyPr/>
                    <a:lstStyle/>
                    <a:p>
                      <a:pPr algn="ctr">
                        <a:lnSpc>
                          <a:spcPct val="150000"/>
                        </a:lnSpc>
                      </a:pPr>
                      <a:r>
                        <a:rPr lang="en-US" sz="1800"/>
                        <a:t>C</a:t>
                      </a:r>
                      <a:endParaRPr lang="en-US" sz="1800">
                        <a:latin typeface="Calibri"/>
                        <a:cs typeface="Arial"/>
                      </a:endParaRPr>
                    </a:p>
                  </a:txBody>
                  <a:tcPr marL="68580" marR="68580" marT="0" marB="0"/>
                </a:tc>
                <a:tc>
                  <a:txBody>
                    <a:bodyPr/>
                    <a:lstStyle/>
                    <a:p>
                      <a:pPr marL="0" marR="0" algn="ctr">
                        <a:spcBef>
                          <a:spcPts val="0"/>
                        </a:spcBef>
                        <a:spcAft>
                          <a:spcPts val="0"/>
                        </a:spcAft>
                      </a:pPr>
                      <a:r>
                        <a:rPr lang="en-US" sz="1800"/>
                        <a:t>Welding</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5</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15</a:t>
                      </a:r>
                      <a:endParaRPr lang="en-US" sz="1800">
                        <a:solidFill>
                          <a:srgbClr val="000000"/>
                        </a:solidFill>
                        <a:latin typeface="Calibri"/>
                        <a:ea typeface="Calibri"/>
                        <a:cs typeface="Arial"/>
                      </a:endParaRPr>
                    </a:p>
                  </a:txBody>
                  <a:tcPr marL="68580" marR="68580" marT="0" marB="0"/>
                </a:tc>
              </a:tr>
              <a:tr h="488207">
                <a:tc>
                  <a:txBody>
                    <a:bodyPr/>
                    <a:lstStyle/>
                    <a:p>
                      <a:pPr marL="0" marR="0" algn="ctr">
                        <a:spcBef>
                          <a:spcPts val="0"/>
                        </a:spcBef>
                        <a:spcAft>
                          <a:spcPts val="0"/>
                        </a:spcAft>
                      </a:pPr>
                      <a:r>
                        <a:rPr lang="en-US" sz="1800"/>
                        <a:t>4</a:t>
                      </a:r>
                      <a:endParaRPr lang="en-US" sz="1800">
                        <a:solidFill>
                          <a:srgbClr val="000000"/>
                        </a:solidFill>
                        <a:latin typeface="Calibri"/>
                        <a:ea typeface="Calibri"/>
                        <a:cs typeface="Arial"/>
                      </a:endParaRPr>
                    </a:p>
                  </a:txBody>
                  <a:tcPr marL="68580" marR="68580" marT="0" marB="0"/>
                </a:tc>
                <a:tc>
                  <a:txBody>
                    <a:bodyPr/>
                    <a:lstStyle/>
                    <a:p>
                      <a:pPr algn="ctr">
                        <a:lnSpc>
                          <a:spcPct val="150000"/>
                        </a:lnSpc>
                      </a:pPr>
                      <a:r>
                        <a:rPr lang="en-US" sz="1800" dirty="0"/>
                        <a:t>D</a:t>
                      </a:r>
                      <a:endParaRPr lang="en-US" sz="1800" dirty="0">
                        <a:latin typeface="Calibri"/>
                        <a:cs typeface="Arial"/>
                      </a:endParaRPr>
                    </a:p>
                  </a:txBody>
                  <a:tcPr marL="68580" marR="68580" marT="0" marB="0"/>
                </a:tc>
                <a:tc>
                  <a:txBody>
                    <a:bodyPr/>
                    <a:lstStyle/>
                    <a:p>
                      <a:pPr marL="0" marR="0" algn="ctr">
                        <a:spcBef>
                          <a:spcPts val="0"/>
                        </a:spcBef>
                        <a:spcAft>
                          <a:spcPts val="0"/>
                        </a:spcAft>
                      </a:pPr>
                      <a:r>
                        <a:rPr lang="en-US" sz="1800"/>
                        <a:t>Drilling</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5</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10</a:t>
                      </a:r>
                      <a:endParaRPr lang="en-US" sz="1800">
                        <a:solidFill>
                          <a:srgbClr val="000000"/>
                        </a:solidFill>
                        <a:latin typeface="Calibri"/>
                        <a:ea typeface="Calibri"/>
                        <a:cs typeface="Arial"/>
                      </a:endParaRPr>
                    </a:p>
                  </a:txBody>
                  <a:tcPr marL="68580" marR="68580" marT="0" marB="0"/>
                </a:tc>
              </a:tr>
              <a:tr h="488207">
                <a:tc>
                  <a:txBody>
                    <a:bodyPr/>
                    <a:lstStyle/>
                    <a:p>
                      <a:pPr marL="0" marR="0" algn="ctr">
                        <a:spcBef>
                          <a:spcPts val="0"/>
                        </a:spcBef>
                        <a:spcAft>
                          <a:spcPts val="0"/>
                        </a:spcAft>
                      </a:pPr>
                      <a:r>
                        <a:rPr lang="en-US" sz="1800"/>
                        <a:t>5</a:t>
                      </a:r>
                      <a:endParaRPr lang="en-US" sz="1800">
                        <a:solidFill>
                          <a:srgbClr val="000000"/>
                        </a:solidFill>
                        <a:latin typeface="Calibri"/>
                        <a:ea typeface="Calibri"/>
                        <a:cs typeface="Arial"/>
                      </a:endParaRPr>
                    </a:p>
                  </a:txBody>
                  <a:tcPr marL="68580" marR="68580" marT="0" marB="0"/>
                </a:tc>
                <a:tc>
                  <a:txBody>
                    <a:bodyPr/>
                    <a:lstStyle/>
                    <a:p>
                      <a:pPr algn="ctr">
                        <a:lnSpc>
                          <a:spcPct val="150000"/>
                        </a:lnSpc>
                      </a:pPr>
                      <a:r>
                        <a:rPr lang="en-US" sz="1800"/>
                        <a:t>E</a:t>
                      </a:r>
                      <a:endParaRPr lang="en-US" sz="1800">
                        <a:latin typeface="Calibri"/>
                        <a:cs typeface="Arial"/>
                      </a:endParaRPr>
                    </a:p>
                  </a:txBody>
                  <a:tcPr marL="68580" marR="68580" marT="0" marB="0"/>
                </a:tc>
                <a:tc>
                  <a:txBody>
                    <a:bodyPr/>
                    <a:lstStyle/>
                    <a:p>
                      <a:pPr marL="0" marR="0" algn="ctr">
                        <a:spcBef>
                          <a:spcPts val="0"/>
                        </a:spcBef>
                        <a:spcAft>
                          <a:spcPts val="0"/>
                        </a:spcAft>
                      </a:pPr>
                      <a:r>
                        <a:rPr lang="en-US" sz="1800"/>
                        <a:t>Painting</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4</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20</a:t>
                      </a:r>
                      <a:endParaRPr lang="en-US" sz="1800">
                        <a:solidFill>
                          <a:srgbClr val="000000"/>
                        </a:solidFill>
                        <a:latin typeface="Calibri"/>
                        <a:ea typeface="Calibri"/>
                        <a:cs typeface="Arial"/>
                      </a:endParaRPr>
                    </a:p>
                  </a:txBody>
                  <a:tcPr marL="68580" marR="68580" marT="0" marB="0"/>
                </a:tc>
              </a:tr>
              <a:tr h="473848">
                <a:tc>
                  <a:txBody>
                    <a:bodyPr/>
                    <a:lstStyle/>
                    <a:p>
                      <a:pPr marL="0" marR="0" algn="ctr">
                        <a:spcBef>
                          <a:spcPts val="0"/>
                        </a:spcBef>
                        <a:spcAft>
                          <a:spcPts val="0"/>
                        </a:spcAft>
                      </a:pPr>
                      <a:r>
                        <a:rPr lang="en-US" sz="1800"/>
                        <a:t>6</a:t>
                      </a:r>
                      <a:endParaRPr lang="en-US" sz="1800">
                        <a:solidFill>
                          <a:srgbClr val="000000"/>
                        </a:solidFill>
                        <a:latin typeface="Calibri"/>
                        <a:ea typeface="Calibri"/>
                        <a:cs typeface="Arial"/>
                      </a:endParaRPr>
                    </a:p>
                  </a:txBody>
                  <a:tcPr marL="68580" marR="68580" marT="0" marB="0"/>
                </a:tc>
                <a:tc>
                  <a:txBody>
                    <a:bodyPr/>
                    <a:lstStyle/>
                    <a:p>
                      <a:pPr algn="ctr">
                        <a:lnSpc>
                          <a:spcPct val="150000"/>
                        </a:lnSpc>
                      </a:pPr>
                      <a:r>
                        <a:rPr lang="en-US" sz="1800"/>
                        <a:t>F</a:t>
                      </a:r>
                      <a:endParaRPr lang="en-US" sz="1800">
                        <a:latin typeface="Calibri"/>
                        <a:cs typeface="Arial"/>
                      </a:endParaRPr>
                    </a:p>
                  </a:txBody>
                  <a:tcPr marL="68580" marR="68580" marT="0" marB="0"/>
                </a:tc>
                <a:tc>
                  <a:txBody>
                    <a:bodyPr/>
                    <a:lstStyle/>
                    <a:p>
                      <a:pPr marL="0" marR="0" algn="ctr">
                        <a:spcBef>
                          <a:spcPts val="0"/>
                        </a:spcBef>
                        <a:spcAft>
                          <a:spcPts val="0"/>
                        </a:spcAft>
                      </a:pPr>
                      <a:r>
                        <a:rPr lang="en-US" sz="1800"/>
                        <a:t>adding external part</a:t>
                      </a:r>
                      <a:endParaRPr lang="en-US" sz="1800">
                        <a:solidFill>
                          <a:srgbClr val="000000"/>
                        </a:solidFill>
                        <a:latin typeface="Calibri"/>
                        <a:ea typeface="Calibri"/>
                        <a:cs typeface="Arial"/>
                      </a:endParaRPr>
                    </a:p>
                  </a:txBody>
                  <a:tcPr marL="68580" marR="68580" marT="0" marB="0"/>
                </a:tc>
                <a:tc>
                  <a:txBody>
                    <a:bodyPr/>
                    <a:lstStyle/>
                    <a:p>
                      <a:pPr marL="0" marR="0" algn="ctr" rtl="0">
                        <a:spcBef>
                          <a:spcPts val="0"/>
                        </a:spcBef>
                        <a:spcAft>
                          <a:spcPts val="0"/>
                        </a:spcAft>
                      </a:pPr>
                      <a:r>
                        <a:rPr lang="en-US" sz="1800"/>
                        <a:t>15</a:t>
                      </a:r>
                      <a:endParaRPr lang="en-US" sz="1800">
                        <a:solidFill>
                          <a:srgbClr val="000000"/>
                        </a:solidFill>
                        <a:latin typeface="Calibri"/>
                        <a:ea typeface="Calibri"/>
                        <a:cs typeface="Arial"/>
                      </a:endParaRPr>
                    </a:p>
                  </a:txBody>
                  <a:tcPr marL="68580" marR="68580" marT="0" marB="0"/>
                </a:tc>
                <a:tc>
                  <a:txBody>
                    <a:bodyPr/>
                    <a:lstStyle/>
                    <a:p>
                      <a:pPr marL="0" marR="0" algn="ctr" rtl="1">
                        <a:spcBef>
                          <a:spcPts val="0"/>
                        </a:spcBef>
                        <a:spcAft>
                          <a:spcPts val="0"/>
                        </a:spcAft>
                      </a:pPr>
                      <a:r>
                        <a:rPr lang="ar-SA" sz="1800"/>
                        <a:t>0</a:t>
                      </a:r>
                      <a:endParaRPr lang="en-US" sz="1800">
                        <a:solidFill>
                          <a:srgbClr val="000000"/>
                        </a:solidFill>
                        <a:latin typeface="Calibri"/>
                        <a:ea typeface="Calibri"/>
                        <a:cs typeface="Arial"/>
                      </a:endParaRPr>
                    </a:p>
                  </a:txBody>
                  <a:tcPr marL="68580" marR="68580" marT="0" marB="0"/>
                </a:tc>
              </a:tr>
              <a:tr h="488207">
                <a:tc>
                  <a:txBody>
                    <a:bodyPr/>
                    <a:lstStyle/>
                    <a:p>
                      <a:pPr marL="0" marR="0" algn="ctr">
                        <a:spcBef>
                          <a:spcPts val="0"/>
                        </a:spcBef>
                        <a:spcAft>
                          <a:spcPts val="0"/>
                        </a:spcAft>
                      </a:pPr>
                      <a:r>
                        <a:rPr lang="en-US" sz="1800"/>
                        <a:t>7</a:t>
                      </a:r>
                      <a:endParaRPr lang="en-US" sz="1800">
                        <a:solidFill>
                          <a:srgbClr val="000000"/>
                        </a:solidFill>
                        <a:latin typeface="Calibri"/>
                        <a:ea typeface="Calibri"/>
                        <a:cs typeface="Arial"/>
                      </a:endParaRPr>
                    </a:p>
                  </a:txBody>
                  <a:tcPr marL="68580" marR="68580" marT="0" marB="0"/>
                </a:tc>
                <a:tc>
                  <a:txBody>
                    <a:bodyPr/>
                    <a:lstStyle/>
                    <a:p>
                      <a:pPr algn="ctr">
                        <a:lnSpc>
                          <a:spcPct val="150000"/>
                        </a:lnSpc>
                      </a:pPr>
                      <a:r>
                        <a:rPr lang="en-US" sz="1800"/>
                        <a:t>H</a:t>
                      </a:r>
                      <a:endParaRPr lang="en-US" sz="1800">
                        <a:latin typeface="Calibri"/>
                        <a:cs typeface="Arial"/>
                      </a:endParaRPr>
                    </a:p>
                  </a:txBody>
                  <a:tcPr marL="68580" marR="68580" marT="0" marB="0"/>
                </a:tc>
                <a:tc>
                  <a:txBody>
                    <a:bodyPr/>
                    <a:lstStyle/>
                    <a:p>
                      <a:pPr marL="0" marR="0" algn="ctr">
                        <a:spcBef>
                          <a:spcPts val="0"/>
                        </a:spcBef>
                        <a:spcAft>
                          <a:spcPts val="0"/>
                        </a:spcAft>
                      </a:pPr>
                      <a:r>
                        <a:rPr lang="en-US" sz="1800" dirty="0"/>
                        <a:t>Shearing</a:t>
                      </a:r>
                      <a:endParaRPr lang="en-US" sz="1800" dirty="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6</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14</a:t>
                      </a:r>
                      <a:endParaRPr lang="en-US" sz="1800">
                        <a:solidFill>
                          <a:srgbClr val="000000"/>
                        </a:solidFill>
                        <a:latin typeface="Calibri"/>
                        <a:ea typeface="Calibri"/>
                        <a:cs typeface="Arial"/>
                      </a:endParaRPr>
                    </a:p>
                  </a:txBody>
                  <a:tcPr marL="68580" marR="68580" marT="0" marB="0"/>
                </a:tc>
              </a:tr>
              <a:tr h="488207">
                <a:tc>
                  <a:txBody>
                    <a:bodyPr/>
                    <a:lstStyle/>
                    <a:p>
                      <a:pPr marL="0" marR="0" algn="ctr">
                        <a:spcBef>
                          <a:spcPts val="0"/>
                        </a:spcBef>
                        <a:spcAft>
                          <a:spcPts val="0"/>
                        </a:spcAft>
                      </a:pPr>
                      <a:r>
                        <a:rPr lang="en-US" sz="1800"/>
                        <a:t>8</a:t>
                      </a:r>
                      <a:endParaRPr lang="en-US" sz="1800">
                        <a:solidFill>
                          <a:srgbClr val="000000"/>
                        </a:solidFill>
                        <a:latin typeface="Calibri"/>
                        <a:ea typeface="Calibri"/>
                        <a:cs typeface="Arial"/>
                      </a:endParaRPr>
                    </a:p>
                  </a:txBody>
                  <a:tcPr marL="68580" marR="68580" marT="0" marB="0"/>
                </a:tc>
                <a:tc>
                  <a:txBody>
                    <a:bodyPr/>
                    <a:lstStyle/>
                    <a:p>
                      <a:pPr algn="ctr">
                        <a:lnSpc>
                          <a:spcPct val="150000"/>
                        </a:lnSpc>
                      </a:pPr>
                      <a:r>
                        <a:rPr lang="en-US" sz="1800"/>
                        <a:t>I</a:t>
                      </a:r>
                      <a:endParaRPr lang="en-US" sz="1800">
                        <a:latin typeface="Calibri"/>
                        <a:cs typeface="Arial"/>
                      </a:endParaRPr>
                    </a:p>
                  </a:txBody>
                  <a:tcPr marL="68580" marR="68580" marT="0" marB="0"/>
                </a:tc>
                <a:tc>
                  <a:txBody>
                    <a:bodyPr/>
                    <a:lstStyle/>
                    <a:p>
                      <a:pPr marL="0" marR="0" algn="ctr">
                        <a:spcBef>
                          <a:spcPts val="0"/>
                        </a:spcBef>
                        <a:spcAft>
                          <a:spcPts val="0"/>
                        </a:spcAft>
                      </a:pPr>
                      <a:r>
                        <a:rPr lang="en-US" sz="1800" dirty="0"/>
                        <a:t>Drilling</a:t>
                      </a:r>
                      <a:endParaRPr lang="en-US" sz="1800" dirty="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6</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16</a:t>
                      </a:r>
                      <a:endParaRPr lang="en-US" sz="1800">
                        <a:solidFill>
                          <a:srgbClr val="000000"/>
                        </a:solidFill>
                        <a:latin typeface="Calibri"/>
                        <a:ea typeface="Calibri"/>
                        <a:cs typeface="Arial"/>
                      </a:endParaRPr>
                    </a:p>
                  </a:txBody>
                  <a:tcPr marL="68580" marR="68580" marT="0" marB="0"/>
                </a:tc>
              </a:tr>
              <a:tr h="318294">
                <a:tc>
                  <a:txBody>
                    <a:bodyPr/>
                    <a:lstStyle/>
                    <a:p>
                      <a:pPr marL="0" marR="0" algn="ctr">
                        <a:spcBef>
                          <a:spcPts val="0"/>
                        </a:spcBef>
                        <a:spcAft>
                          <a:spcPts val="0"/>
                        </a:spcAft>
                      </a:pPr>
                      <a:r>
                        <a:rPr lang="en-US" sz="1800"/>
                        <a:t>9</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J</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a:t>Painting</a:t>
                      </a:r>
                      <a:endParaRPr lang="en-US" sz="180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t>4</a:t>
                      </a:r>
                      <a:endParaRPr lang="en-US" sz="1800" dirty="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t>20</a:t>
                      </a:r>
                      <a:endParaRPr lang="en-US" sz="1800" dirty="0">
                        <a:solidFill>
                          <a:srgbClr val="000000"/>
                        </a:solidFill>
                        <a:latin typeface="Calibri"/>
                        <a:ea typeface="Calibri"/>
                        <a:cs typeface="Arial"/>
                      </a:endParaRPr>
                    </a:p>
                  </a:txBody>
                  <a:tcPr marL="68580" marR="68580" marT="0" marB="0"/>
                </a:tc>
              </a:tr>
              <a:tr h="361369">
                <a:tc>
                  <a:txBody>
                    <a:bodyPr/>
                    <a:lstStyle/>
                    <a:p>
                      <a:pPr marL="0" marR="0" algn="ctr">
                        <a:spcBef>
                          <a:spcPts val="0"/>
                        </a:spcBef>
                        <a:spcAft>
                          <a:spcPts val="0"/>
                        </a:spcAft>
                      </a:pPr>
                      <a:r>
                        <a:rPr lang="en-US" sz="1800" dirty="0"/>
                        <a:t>Total</a:t>
                      </a:r>
                      <a:endParaRPr lang="en-US" sz="1800" dirty="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endParaRPr lang="en-US" sz="1800">
                        <a:solidFill>
                          <a:srgbClr val="365F91"/>
                        </a:solidFill>
                        <a:latin typeface="Times New Roman"/>
                        <a:ea typeface="Calibri"/>
                        <a:cs typeface="Arial"/>
                      </a:endParaRPr>
                    </a:p>
                  </a:txBody>
                  <a:tcPr marL="68580" marR="68580" marT="0" marB="0"/>
                </a:tc>
                <a:tc>
                  <a:txBody>
                    <a:bodyPr/>
                    <a:lstStyle/>
                    <a:p>
                      <a:pPr marL="0" marR="0" algn="ctr">
                        <a:spcBef>
                          <a:spcPts val="0"/>
                        </a:spcBef>
                        <a:spcAft>
                          <a:spcPts val="0"/>
                        </a:spcAft>
                      </a:pPr>
                      <a:endParaRPr lang="en-US" sz="1800">
                        <a:solidFill>
                          <a:srgbClr val="365F91"/>
                        </a:solidFill>
                        <a:latin typeface="Times New Roman"/>
                        <a:ea typeface="Calibri"/>
                        <a:cs typeface="Arial"/>
                      </a:endParaRPr>
                    </a:p>
                  </a:txBody>
                  <a:tcPr marL="68580" marR="68580" marT="0" marB="0"/>
                </a:tc>
                <a:tc>
                  <a:txBody>
                    <a:bodyPr/>
                    <a:lstStyle/>
                    <a:p>
                      <a:pPr marL="0" marR="0" algn="ctr" rtl="1">
                        <a:spcBef>
                          <a:spcPts val="0"/>
                        </a:spcBef>
                        <a:spcAft>
                          <a:spcPts val="0"/>
                        </a:spcAft>
                      </a:pPr>
                      <a:r>
                        <a:rPr lang="ar-SA" sz="1800" dirty="0"/>
                        <a:t>58</a:t>
                      </a:r>
                      <a:endParaRPr lang="en-US" sz="1800" dirty="0">
                        <a:solidFill>
                          <a:srgbClr val="000000"/>
                        </a:solidFill>
                        <a:latin typeface="Calibri"/>
                        <a:ea typeface="Calibri"/>
                        <a:cs typeface="Arial"/>
                      </a:endParaRPr>
                    </a:p>
                  </a:txBody>
                  <a:tcPr marL="68580" marR="68580" marT="0" marB="0"/>
                </a:tc>
                <a:tc>
                  <a:txBody>
                    <a:bodyPr/>
                    <a:lstStyle/>
                    <a:p>
                      <a:pPr marL="0" marR="0" algn="ctr">
                        <a:spcBef>
                          <a:spcPts val="0"/>
                        </a:spcBef>
                        <a:spcAft>
                          <a:spcPts val="0"/>
                        </a:spcAft>
                      </a:pPr>
                      <a:r>
                        <a:rPr lang="ar-SA" sz="1800" dirty="0"/>
                        <a:t>127</a:t>
                      </a:r>
                      <a:endParaRPr lang="en-US" sz="1800" dirty="0">
                        <a:solidFill>
                          <a:srgbClr val="000000"/>
                        </a:solidFill>
                        <a:latin typeface="Calibri"/>
                        <a:ea typeface="Calibri"/>
                        <a:cs typeface="Arial"/>
                      </a:endParaRPr>
                    </a:p>
                  </a:txBody>
                  <a:tcPr marL="68580" marR="68580" marT="0" marB="0"/>
                </a:tc>
              </a:tr>
            </a:tbl>
          </a:graphicData>
        </a:graphic>
      </p:graphicFrame>
      <p:sp>
        <p:nvSpPr>
          <p:cNvPr id="63489" name="Rectangle 1"/>
          <p:cNvSpPr>
            <a:spLocks noChangeArrowheads="1"/>
          </p:cNvSpPr>
          <p:nvPr/>
        </p:nvSpPr>
        <p:spPr bwMode="auto">
          <a:xfrm>
            <a:off x="0" y="-33069"/>
            <a:ext cx="9144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Dutch801BT-Roman" charset="-128"/>
                <a:cs typeface="Times New Roman" pitchFamily="18" charset="0"/>
              </a:rPr>
              <a:t>Production line name: Jacks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sz="1600"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 </a:t>
            </a:r>
            <a:r>
              <a:rPr kumimoji="0" lang="en-US" sz="1600" b="1" i="0" u="none" strike="noStrike" cap="none" normalizeH="0" baseline="0" dirty="0" smtClean="0" bmk="_Toc482426040">
                <a:ln>
                  <a:noFill/>
                </a:ln>
                <a:solidFill>
                  <a:srgbClr val="5B9BD5"/>
                </a:solidFill>
                <a:effectLst/>
                <a:latin typeface="Arial" pitchFamily="34" charset="0"/>
                <a:ea typeface="Calibri" pitchFamily="34" charset="0"/>
                <a:cs typeface="Arial" pitchFamily="34" charset="0"/>
              </a:rPr>
              <a:t>8: Routing file of Jacks production line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905000"/>
          <a:ext cx="9144000" cy="4114800"/>
        </p:xfrm>
        <a:graphic>
          <a:graphicData uri="http://schemas.openxmlformats.org/drawingml/2006/table">
            <a:tbl>
              <a:tblPr>
                <a:tableStyleId>{3C2FFA5D-87B4-456A-9821-1D502468CF0F}</a:tableStyleId>
              </a:tblPr>
              <a:tblGrid>
                <a:gridCol w="1831984"/>
                <a:gridCol w="1286884"/>
                <a:gridCol w="2466998"/>
                <a:gridCol w="1410516"/>
                <a:gridCol w="2147618"/>
              </a:tblGrid>
              <a:tr h="762000">
                <a:tc>
                  <a:txBody>
                    <a:bodyPr/>
                    <a:lstStyle/>
                    <a:p>
                      <a:pPr algn="ctr">
                        <a:lnSpc>
                          <a:spcPct val="150000"/>
                        </a:lnSpc>
                      </a:pPr>
                      <a:r>
                        <a:rPr lang="en-US" sz="2000" dirty="0"/>
                        <a:t>Operation </a:t>
                      </a:r>
                      <a:r>
                        <a:rPr lang="en-US" sz="2000" dirty="0" smtClean="0"/>
                        <a:t>#</a:t>
                      </a:r>
                      <a:endParaRPr lang="en-US" sz="2000" dirty="0">
                        <a:latin typeface="Calibri"/>
                        <a:cs typeface="Arial"/>
                      </a:endParaRPr>
                    </a:p>
                  </a:txBody>
                  <a:tcPr marL="68580" marR="68580" marT="0" marB="0"/>
                </a:tc>
                <a:tc>
                  <a:txBody>
                    <a:bodyPr/>
                    <a:lstStyle/>
                    <a:p>
                      <a:pPr algn="ctr">
                        <a:lnSpc>
                          <a:spcPct val="150000"/>
                        </a:lnSpc>
                      </a:pPr>
                      <a:r>
                        <a:rPr lang="en-US" sz="2000" dirty="0"/>
                        <a:t>Work center</a:t>
                      </a:r>
                      <a:endParaRPr lang="en-US" sz="2000" dirty="0">
                        <a:latin typeface="Calibri"/>
                        <a:cs typeface="Arial"/>
                      </a:endParaRPr>
                    </a:p>
                  </a:txBody>
                  <a:tcPr marL="68580" marR="68580" marT="0" marB="0"/>
                </a:tc>
                <a:tc>
                  <a:txBody>
                    <a:bodyPr/>
                    <a:lstStyle/>
                    <a:p>
                      <a:pPr algn="ctr">
                        <a:lnSpc>
                          <a:spcPct val="150000"/>
                        </a:lnSpc>
                      </a:pPr>
                      <a:r>
                        <a:rPr lang="en-US" sz="2000" dirty="0"/>
                        <a:t>    Description of task </a:t>
                      </a:r>
                      <a:endParaRPr lang="en-US" sz="2000" dirty="0">
                        <a:latin typeface="Calibri"/>
                        <a:cs typeface="Arial"/>
                      </a:endParaRPr>
                    </a:p>
                  </a:txBody>
                  <a:tcPr marL="68580" marR="68580" marT="0" marB="0"/>
                </a:tc>
                <a:tc>
                  <a:txBody>
                    <a:bodyPr/>
                    <a:lstStyle/>
                    <a:p>
                      <a:pPr algn="ctr">
                        <a:lnSpc>
                          <a:spcPct val="150000"/>
                        </a:lnSpc>
                      </a:pPr>
                      <a:r>
                        <a:rPr lang="en-US" sz="2000"/>
                        <a:t>Setup time</a:t>
                      </a:r>
                    </a:p>
                    <a:p>
                      <a:pPr algn="ctr">
                        <a:lnSpc>
                          <a:spcPct val="150000"/>
                        </a:lnSpc>
                      </a:pPr>
                      <a:r>
                        <a:rPr lang="en-US" sz="2000"/>
                        <a:t>(Sec)</a:t>
                      </a:r>
                      <a:endParaRPr lang="en-US" sz="2000">
                        <a:latin typeface="Calibri"/>
                        <a:cs typeface="Arial"/>
                      </a:endParaRPr>
                    </a:p>
                  </a:txBody>
                  <a:tcPr marL="68580" marR="68580" marT="0" marB="0"/>
                </a:tc>
                <a:tc>
                  <a:txBody>
                    <a:bodyPr/>
                    <a:lstStyle/>
                    <a:p>
                      <a:pPr marR="466090" algn="ctr" rtl="1">
                        <a:lnSpc>
                          <a:spcPct val="150000"/>
                        </a:lnSpc>
                      </a:pPr>
                      <a:r>
                        <a:rPr lang="ar-JO" sz="2000"/>
                        <a:t>        </a:t>
                      </a:r>
                      <a:r>
                        <a:rPr lang="en-US" sz="2000"/>
                        <a:t>Run time</a:t>
                      </a:r>
                    </a:p>
                    <a:p>
                      <a:pPr algn="ctr">
                        <a:lnSpc>
                          <a:spcPct val="150000"/>
                        </a:lnSpc>
                      </a:pPr>
                      <a:r>
                        <a:rPr lang="en-US" sz="2000"/>
                        <a:t>(Sec)</a:t>
                      </a:r>
                      <a:endParaRPr lang="en-US" sz="2000">
                        <a:latin typeface="Calibri"/>
                        <a:cs typeface="Arial"/>
                      </a:endParaRPr>
                    </a:p>
                  </a:txBody>
                  <a:tcPr marL="68580" marR="68580" marT="0" marB="0"/>
                </a:tc>
              </a:tr>
              <a:tr h="341274">
                <a:tc>
                  <a:txBody>
                    <a:bodyPr/>
                    <a:lstStyle/>
                    <a:p>
                      <a:pPr algn="ctr">
                        <a:lnSpc>
                          <a:spcPct val="150000"/>
                        </a:lnSpc>
                      </a:pPr>
                      <a:r>
                        <a:rPr lang="en-US" sz="2000"/>
                        <a:t>1</a:t>
                      </a:r>
                      <a:endParaRPr lang="en-US" sz="2000">
                        <a:latin typeface="Calibri"/>
                        <a:cs typeface="Arial"/>
                      </a:endParaRPr>
                    </a:p>
                  </a:txBody>
                  <a:tcPr marL="68580" marR="68580" marT="0" marB="0"/>
                </a:tc>
                <a:tc>
                  <a:txBody>
                    <a:bodyPr/>
                    <a:lstStyle/>
                    <a:p>
                      <a:pPr algn="ctr">
                        <a:lnSpc>
                          <a:spcPct val="150000"/>
                        </a:lnSpc>
                      </a:pPr>
                      <a:r>
                        <a:rPr lang="en-US" sz="2000" dirty="0"/>
                        <a:t>A</a:t>
                      </a:r>
                      <a:endParaRPr lang="en-US" sz="2000" dirty="0">
                        <a:latin typeface="Calibri"/>
                        <a:cs typeface="Arial"/>
                      </a:endParaRPr>
                    </a:p>
                  </a:txBody>
                  <a:tcPr marL="68580" marR="68580" marT="0" marB="0"/>
                </a:tc>
                <a:tc>
                  <a:txBody>
                    <a:bodyPr/>
                    <a:lstStyle/>
                    <a:p>
                      <a:pPr algn="ctr">
                        <a:lnSpc>
                          <a:spcPct val="150000"/>
                        </a:lnSpc>
                      </a:pPr>
                      <a:r>
                        <a:rPr lang="en-US" sz="2000" dirty="0"/>
                        <a:t>Load the roll on the stand</a:t>
                      </a:r>
                      <a:endParaRPr lang="en-US" sz="2000" dirty="0">
                        <a:latin typeface="Calibri"/>
                        <a:cs typeface="Arial"/>
                      </a:endParaRPr>
                    </a:p>
                  </a:txBody>
                  <a:tcPr marL="68580" marR="68580" marT="0" marB="0"/>
                </a:tc>
                <a:tc>
                  <a:txBody>
                    <a:bodyPr/>
                    <a:lstStyle/>
                    <a:p>
                      <a:pPr algn="ctr">
                        <a:lnSpc>
                          <a:spcPct val="150000"/>
                        </a:lnSpc>
                      </a:pPr>
                      <a:r>
                        <a:rPr lang="en-US" sz="2000"/>
                        <a:t>3.38</a:t>
                      </a:r>
                      <a:endParaRPr lang="en-US" sz="2000">
                        <a:latin typeface="Calibri"/>
                        <a:cs typeface="Arial"/>
                      </a:endParaRPr>
                    </a:p>
                  </a:txBody>
                  <a:tcPr marL="68580" marR="68580" marT="0" marB="0"/>
                </a:tc>
                <a:tc>
                  <a:txBody>
                    <a:bodyPr/>
                    <a:lstStyle/>
                    <a:p>
                      <a:pPr algn="ctr">
                        <a:lnSpc>
                          <a:spcPct val="150000"/>
                        </a:lnSpc>
                      </a:pPr>
                      <a:r>
                        <a:rPr lang="en-US" sz="2000"/>
                        <a:t>0</a:t>
                      </a:r>
                      <a:endParaRPr lang="en-US" sz="2000">
                        <a:latin typeface="Calibri"/>
                        <a:cs typeface="Arial"/>
                      </a:endParaRPr>
                    </a:p>
                  </a:txBody>
                  <a:tcPr marL="68580" marR="68580" marT="0" marB="0"/>
                </a:tc>
              </a:tr>
              <a:tr h="341274">
                <a:tc>
                  <a:txBody>
                    <a:bodyPr/>
                    <a:lstStyle/>
                    <a:p>
                      <a:pPr algn="ctr">
                        <a:lnSpc>
                          <a:spcPct val="150000"/>
                        </a:lnSpc>
                      </a:pPr>
                      <a:r>
                        <a:rPr lang="en-US" sz="2000"/>
                        <a:t>2</a:t>
                      </a:r>
                      <a:endParaRPr lang="en-US" sz="2000">
                        <a:latin typeface="Calibri"/>
                        <a:cs typeface="Arial"/>
                      </a:endParaRPr>
                    </a:p>
                  </a:txBody>
                  <a:tcPr marL="68580" marR="68580" marT="0" marB="0"/>
                </a:tc>
                <a:tc>
                  <a:txBody>
                    <a:bodyPr/>
                    <a:lstStyle/>
                    <a:p>
                      <a:pPr algn="ctr">
                        <a:lnSpc>
                          <a:spcPct val="150000"/>
                        </a:lnSpc>
                      </a:pPr>
                      <a:r>
                        <a:rPr lang="en-US" sz="2000" dirty="0"/>
                        <a:t>B</a:t>
                      </a:r>
                      <a:endParaRPr lang="en-US" sz="2000" dirty="0">
                        <a:latin typeface="Calibri"/>
                        <a:cs typeface="Arial"/>
                      </a:endParaRPr>
                    </a:p>
                  </a:txBody>
                  <a:tcPr marL="68580" marR="68580" marT="0" marB="0"/>
                </a:tc>
                <a:tc>
                  <a:txBody>
                    <a:bodyPr/>
                    <a:lstStyle/>
                    <a:p>
                      <a:pPr algn="ctr">
                        <a:lnSpc>
                          <a:spcPct val="150000"/>
                        </a:lnSpc>
                      </a:pPr>
                      <a:r>
                        <a:rPr lang="en-US" sz="2000" dirty="0"/>
                        <a:t>Drawing , rolling and bending</a:t>
                      </a:r>
                      <a:endParaRPr lang="en-US" sz="2000" dirty="0">
                        <a:latin typeface="Calibri"/>
                        <a:cs typeface="Arial"/>
                      </a:endParaRPr>
                    </a:p>
                  </a:txBody>
                  <a:tcPr marL="68580" marR="68580" marT="0" marB="0"/>
                </a:tc>
                <a:tc>
                  <a:txBody>
                    <a:bodyPr/>
                    <a:lstStyle/>
                    <a:p>
                      <a:pPr algn="ctr">
                        <a:lnSpc>
                          <a:spcPct val="150000"/>
                        </a:lnSpc>
                      </a:pPr>
                      <a:r>
                        <a:rPr lang="en-US" sz="2000" dirty="0"/>
                        <a:t>3</a:t>
                      </a:r>
                      <a:endParaRPr lang="en-US" sz="2000" dirty="0">
                        <a:latin typeface="Calibri"/>
                        <a:cs typeface="Arial"/>
                      </a:endParaRPr>
                    </a:p>
                  </a:txBody>
                  <a:tcPr marL="68580" marR="68580" marT="0" marB="0"/>
                </a:tc>
                <a:tc>
                  <a:txBody>
                    <a:bodyPr/>
                    <a:lstStyle/>
                    <a:p>
                      <a:pPr algn="ctr">
                        <a:lnSpc>
                          <a:spcPct val="150000"/>
                        </a:lnSpc>
                      </a:pPr>
                      <a:r>
                        <a:rPr lang="en-US" sz="2000" dirty="0"/>
                        <a:t>5.7</a:t>
                      </a:r>
                      <a:endParaRPr lang="en-US" sz="2000" dirty="0">
                        <a:latin typeface="Calibri"/>
                        <a:cs typeface="Arial"/>
                      </a:endParaRPr>
                    </a:p>
                  </a:txBody>
                  <a:tcPr marL="68580" marR="68580" marT="0" marB="0"/>
                </a:tc>
              </a:tr>
              <a:tr h="341274">
                <a:tc>
                  <a:txBody>
                    <a:bodyPr/>
                    <a:lstStyle/>
                    <a:p>
                      <a:pPr algn="ctr">
                        <a:lnSpc>
                          <a:spcPct val="150000"/>
                        </a:lnSpc>
                      </a:pPr>
                      <a:r>
                        <a:rPr lang="en-US" sz="2000"/>
                        <a:t>3</a:t>
                      </a:r>
                      <a:endParaRPr lang="en-US" sz="2000">
                        <a:latin typeface="Calibri"/>
                        <a:cs typeface="Arial"/>
                      </a:endParaRPr>
                    </a:p>
                  </a:txBody>
                  <a:tcPr marL="68580" marR="68580" marT="0" marB="0"/>
                </a:tc>
                <a:tc>
                  <a:txBody>
                    <a:bodyPr/>
                    <a:lstStyle/>
                    <a:p>
                      <a:pPr algn="ctr">
                        <a:lnSpc>
                          <a:spcPct val="150000"/>
                        </a:lnSpc>
                      </a:pPr>
                      <a:r>
                        <a:rPr lang="en-US" sz="2000" dirty="0"/>
                        <a:t>C</a:t>
                      </a:r>
                      <a:endParaRPr lang="en-US" sz="2000" dirty="0">
                        <a:latin typeface="Calibri"/>
                        <a:cs typeface="Arial"/>
                      </a:endParaRPr>
                    </a:p>
                  </a:txBody>
                  <a:tcPr marL="68580" marR="68580" marT="0" marB="0"/>
                </a:tc>
                <a:tc>
                  <a:txBody>
                    <a:bodyPr/>
                    <a:lstStyle/>
                    <a:p>
                      <a:pPr algn="ctr">
                        <a:lnSpc>
                          <a:spcPct val="150000"/>
                        </a:lnSpc>
                      </a:pPr>
                      <a:r>
                        <a:rPr lang="en-US" sz="2000" dirty="0"/>
                        <a:t>Shearing</a:t>
                      </a:r>
                      <a:endParaRPr lang="en-US" sz="2000" dirty="0">
                        <a:latin typeface="Calibri"/>
                        <a:cs typeface="Arial"/>
                      </a:endParaRPr>
                    </a:p>
                  </a:txBody>
                  <a:tcPr marL="68580" marR="68580" marT="0" marB="0"/>
                </a:tc>
                <a:tc>
                  <a:txBody>
                    <a:bodyPr/>
                    <a:lstStyle/>
                    <a:p>
                      <a:pPr algn="ctr">
                        <a:lnSpc>
                          <a:spcPct val="150000"/>
                        </a:lnSpc>
                      </a:pPr>
                      <a:r>
                        <a:rPr lang="en-US" sz="2000"/>
                        <a:t>0</a:t>
                      </a:r>
                      <a:endParaRPr lang="en-US" sz="2000">
                        <a:latin typeface="Calibri"/>
                        <a:cs typeface="Arial"/>
                      </a:endParaRPr>
                    </a:p>
                  </a:txBody>
                  <a:tcPr marL="68580" marR="68580" marT="0" marB="0"/>
                </a:tc>
                <a:tc>
                  <a:txBody>
                    <a:bodyPr/>
                    <a:lstStyle/>
                    <a:p>
                      <a:pPr algn="ctr">
                        <a:lnSpc>
                          <a:spcPct val="150000"/>
                        </a:lnSpc>
                      </a:pPr>
                      <a:r>
                        <a:rPr lang="en-US" sz="2000" dirty="0"/>
                        <a:t>2</a:t>
                      </a:r>
                      <a:endParaRPr lang="en-US" sz="2000" dirty="0">
                        <a:latin typeface="Calibri"/>
                        <a:cs typeface="Arial"/>
                      </a:endParaRPr>
                    </a:p>
                  </a:txBody>
                  <a:tcPr marL="68580" marR="68580" marT="0" marB="0"/>
                </a:tc>
              </a:tr>
              <a:tr h="341274">
                <a:tc>
                  <a:txBody>
                    <a:bodyPr/>
                    <a:lstStyle/>
                    <a:p>
                      <a:pPr algn="ctr">
                        <a:lnSpc>
                          <a:spcPct val="150000"/>
                        </a:lnSpc>
                      </a:pPr>
                      <a:r>
                        <a:rPr lang="en-US" sz="2000"/>
                        <a:t>4</a:t>
                      </a:r>
                      <a:endParaRPr lang="en-US" sz="2000">
                        <a:latin typeface="Calibri"/>
                        <a:cs typeface="Arial"/>
                      </a:endParaRPr>
                    </a:p>
                  </a:txBody>
                  <a:tcPr marL="68580" marR="68580" marT="0" marB="0"/>
                </a:tc>
                <a:tc>
                  <a:txBody>
                    <a:bodyPr/>
                    <a:lstStyle/>
                    <a:p>
                      <a:pPr algn="ctr">
                        <a:lnSpc>
                          <a:spcPct val="150000"/>
                        </a:lnSpc>
                      </a:pPr>
                      <a:r>
                        <a:rPr lang="en-US" sz="2000"/>
                        <a:t>D</a:t>
                      </a:r>
                      <a:endParaRPr lang="en-US" sz="2000">
                        <a:latin typeface="Calibri"/>
                        <a:cs typeface="Arial"/>
                      </a:endParaRPr>
                    </a:p>
                  </a:txBody>
                  <a:tcPr marL="68580" marR="68580" marT="0" marB="0"/>
                </a:tc>
                <a:tc>
                  <a:txBody>
                    <a:bodyPr/>
                    <a:lstStyle/>
                    <a:p>
                      <a:pPr algn="ctr">
                        <a:lnSpc>
                          <a:spcPct val="150000"/>
                        </a:lnSpc>
                      </a:pPr>
                      <a:r>
                        <a:rPr lang="en-US" sz="2000" dirty="0"/>
                        <a:t>Load and unload</a:t>
                      </a:r>
                      <a:endParaRPr lang="en-US" sz="2000" dirty="0">
                        <a:latin typeface="Calibri"/>
                        <a:cs typeface="Arial"/>
                      </a:endParaRPr>
                    </a:p>
                  </a:txBody>
                  <a:tcPr marL="68580" marR="68580" marT="0" marB="0"/>
                </a:tc>
                <a:tc>
                  <a:txBody>
                    <a:bodyPr/>
                    <a:lstStyle/>
                    <a:p>
                      <a:pPr algn="ctr">
                        <a:lnSpc>
                          <a:spcPct val="150000"/>
                        </a:lnSpc>
                      </a:pPr>
                      <a:r>
                        <a:rPr lang="en-US" sz="2000"/>
                        <a:t>12</a:t>
                      </a:r>
                      <a:endParaRPr lang="en-US" sz="2000">
                        <a:latin typeface="Calibri"/>
                        <a:cs typeface="Arial"/>
                      </a:endParaRPr>
                    </a:p>
                  </a:txBody>
                  <a:tcPr marL="68580" marR="68580" marT="0" marB="0"/>
                </a:tc>
                <a:tc>
                  <a:txBody>
                    <a:bodyPr/>
                    <a:lstStyle/>
                    <a:p>
                      <a:pPr algn="ctr">
                        <a:lnSpc>
                          <a:spcPct val="150000"/>
                        </a:lnSpc>
                      </a:pPr>
                      <a:r>
                        <a:rPr lang="en-US" sz="2000" dirty="0"/>
                        <a:t>0</a:t>
                      </a:r>
                      <a:endParaRPr lang="en-US" sz="2000" dirty="0">
                        <a:latin typeface="Calibri"/>
                        <a:cs typeface="Arial"/>
                      </a:endParaRPr>
                    </a:p>
                  </a:txBody>
                  <a:tcPr marL="68580" marR="68580" marT="0" marB="0"/>
                </a:tc>
              </a:tr>
              <a:tr h="341274">
                <a:tc>
                  <a:txBody>
                    <a:bodyPr/>
                    <a:lstStyle/>
                    <a:p>
                      <a:pPr algn="ctr">
                        <a:lnSpc>
                          <a:spcPct val="150000"/>
                        </a:lnSpc>
                      </a:pPr>
                      <a:r>
                        <a:rPr lang="en-US" sz="2000"/>
                        <a:t>total</a:t>
                      </a:r>
                      <a:endParaRPr lang="en-US" sz="2000">
                        <a:latin typeface="Calibri"/>
                        <a:cs typeface="Arial"/>
                      </a:endParaRPr>
                    </a:p>
                  </a:txBody>
                  <a:tcPr marL="68580" marR="68580" marT="0" marB="0"/>
                </a:tc>
                <a:tc>
                  <a:txBody>
                    <a:bodyPr/>
                    <a:lstStyle/>
                    <a:p>
                      <a:pPr algn="ctr">
                        <a:lnSpc>
                          <a:spcPct val="150000"/>
                        </a:lnSpc>
                      </a:pPr>
                      <a:endParaRPr lang="en-US" sz="2000">
                        <a:solidFill>
                          <a:srgbClr val="365F91"/>
                        </a:solidFill>
                        <a:latin typeface="Times New Roman"/>
                        <a:cs typeface="Arial"/>
                      </a:endParaRPr>
                    </a:p>
                  </a:txBody>
                  <a:tcPr marL="68580" marR="68580" marT="0" marB="0"/>
                </a:tc>
                <a:tc>
                  <a:txBody>
                    <a:bodyPr/>
                    <a:lstStyle/>
                    <a:p>
                      <a:pPr algn="ctr">
                        <a:lnSpc>
                          <a:spcPct val="150000"/>
                        </a:lnSpc>
                      </a:pPr>
                      <a:endParaRPr lang="en-US" sz="2000" dirty="0">
                        <a:solidFill>
                          <a:srgbClr val="365F91"/>
                        </a:solidFill>
                        <a:latin typeface="Times New Roman"/>
                        <a:cs typeface="Arial"/>
                      </a:endParaRPr>
                    </a:p>
                  </a:txBody>
                  <a:tcPr marL="68580" marR="68580" marT="0" marB="0"/>
                </a:tc>
                <a:tc>
                  <a:txBody>
                    <a:bodyPr/>
                    <a:lstStyle/>
                    <a:p>
                      <a:pPr algn="ctr">
                        <a:lnSpc>
                          <a:spcPct val="150000"/>
                        </a:lnSpc>
                      </a:pPr>
                      <a:r>
                        <a:rPr lang="en-US" sz="2000" dirty="0"/>
                        <a:t>18.38</a:t>
                      </a:r>
                      <a:endParaRPr lang="en-US" sz="2000" dirty="0">
                        <a:latin typeface="Calibri"/>
                        <a:cs typeface="Arial"/>
                      </a:endParaRPr>
                    </a:p>
                  </a:txBody>
                  <a:tcPr marL="68580" marR="68580" marT="0" marB="0"/>
                </a:tc>
                <a:tc>
                  <a:txBody>
                    <a:bodyPr/>
                    <a:lstStyle/>
                    <a:p>
                      <a:pPr algn="ctr">
                        <a:lnSpc>
                          <a:spcPct val="150000"/>
                        </a:lnSpc>
                      </a:pPr>
                      <a:r>
                        <a:rPr lang="en-US" sz="2000" dirty="0"/>
                        <a:t>7.7</a:t>
                      </a:r>
                      <a:endParaRPr lang="en-US" sz="2000" dirty="0">
                        <a:latin typeface="Calibri"/>
                        <a:cs typeface="Arial"/>
                      </a:endParaRPr>
                    </a:p>
                  </a:txBody>
                  <a:tcPr marL="68580" marR="68580" marT="0" marB="0"/>
                </a:tc>
              </a:tr>
            </a:tbl>
          </a:graphicData>
        </a:graphic>
      </p:graphicFrame>
      <p:sp>
        <p:nvSpPr>
          <p:cNvPr id="5121" name="Rectangle 1"/>
          <p:cNvSpPr>
            <a:spLocks noChangeArrowheads="1"/>
          </p:cNvSpPr>
          <p:nvPr/>
        </p:nvSpPr>
        <p:spPr bwMode="auto">
          <a:xfrm>
            <a:off x="0" y="42447"/>
            <a:ext cx="9144000"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Dutch801BT-Roman" charset="-128"/>
                <a:cs typeface="Times New Roman" pitchFamily="18" charset="0"/>
              </a:rPr>
              <a:t>Production line name:</a:t>
            </a:r>
            <a:r>
              <a:rPr kumimoji="0" lang="en-US" sz="28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Calibri" pitchFamily="34" charset="0"/>
                <a:cs typeface="Times New Roman" pitchFamily="18" charset="0"/>
              </a:rPr>
              <a:t> </a:t>
            </a:r>
            <a:r>
              <a:rPr kumimoji="0" lang="en-US" sz="28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Dutch801BT-Roman" charset="-128"/>
                <a:cs typeface="Times New Roman" pitchFamily="18" charset="0"/>
              </a:rPr>
              <a:t>Gypsum columns</a:t>
            </a:r>
            <a:endPar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rgbClr val="7030A0"/>
              </a:solidFill>
              <a:effectLst/>
              <a:latin typeface="Times New Roman" pitchFamily="18" charset="0"/>
              <a:ea typeface="Dutch801BT-Roman"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7030A0"/>
                </a:solidFill>
                <a:effectLst/>
                <a:latin typeface="Times New Roman" pitchFamily="18" charset="0"/>
                <a:ea typeface="Dutch801BT-Roman" charset="-128"/>
                <a:cs typeface="Times New Roman" pitchFamily="18" charset="0"/>
              </a:rPr>
              <a:t>Part #:                                                                                          Drawing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7030A0"/>
                </a:solidFill>
                <a:effectLst/>
                <a:latin typeface="Times New Roman" pitchFamily="18" charset="0"/>
                <a:ea typeface="Dutch801BT-Roman" charset="-128"/>
                <a:cs typeface="Times New Roman" pitchFamily="18"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sz="1600"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 </a:t>
            </a:r>
            <a:r>
              <a:rPr kumimoji="0" lang="en-US" sz="1600" b="1" i="0" u="none" strike="noStrike" cap="none" normalizeH="0" baseline="0" dirty="0" smtClean="0" bmk="_Toc482426041">
                <a:ln>
                  <a:noFill/>
                </a:ln>
                <a:solidFill>
                  <a:srgbClr val="5B9BD5"/>
                </a:solidFill>
                <a:effectLst/>
                <a:latin typeface="Arial" pitchFamily="34" charset="0"/>
                <a:ea typeface="Calibri" pitchFamily="34" charset="0"/>
                <a:cs typeface="Arial" pitchFamily="34" charset="0"/>
              </a:rPr>
              <a:t>9: Routing file of Gypsum column of production line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ound Diagonal Corner Rectangle 2"/>
          <p:cNvSpPr/>
          <p:nvPr/>
        </p:nvSpPr>
        <p:spPr>
          <a:xfrm>
            <a:off x="1219200" y="907914"/>
            <a:ext cx="533400" cy="4928379"/>
          </a:xfrm>
          <a:custGeom>
            <a:avLst/>
            <a:gdLst>
              <a:gd name="connsiteX0" fmla="*/ 88902 w 533400"/>
              <a:gd name="connsiteY0" fmla="*/ 0 h 5791200"/>
              <a:gd name="connsiteX1" fmla="*/ 533400 w 533400"/>
              <a:gd name="connsiteY1" fmla="*/ 0 h 5791200"/>
              <a:gd name="connsiteX2" fmla="*/ 533400 w 533400"/>
              <a:gd name="connsiteY2" fmla="*/ 0 h 5791200"/>
              <a:gd name="connsiteX3" fmla="*/ 533400 w 533400"/>
              <a:gd name="connsiteY3" fmla="*/ 5702298 h 5791200"/>
              <a:gd name="connsiteX4" fmla="*/ 444498 w 533400"/>
              <a:gd name="connsiteY4" fmla="*/ 5791200 h 5791200"/>
              <a:gd name="connsiteX5" fmla="*/ 0 w 533400"/>
              <a:gd name="connsiteY5" fmla="*/ 5791200 h 5791200"/>
              <a:gd name="connsiteX6" fmla="*/ 0 w 533400"/>
              <a:gd name="connsiteY6" fmla="*/ 5791200 h 5791200"/>
              <a:gd name="connsiteX7" fmla="*/ 0 w 533400"/>
              <a:gd name="connsiteY7" fmla="*/ 88902 h 5791200"/>
              <a:gd name="connsiteX8" fmla="*/ 88902 w 533400"/>
              <a:gd name="connsiteY8" fmla="*/ 0 h 5791200"/>
              <a:gd name="connsiteX0" fmla="*/ 88902 w 533400"/>
              <a:gd name="connsiteY0" fmla="*/ 0 h 5791200"/>
              <a:gd name="connsiteX1" fmla="*/ 533400 w 533400"/>
              <a:gd name="connsiteY1" fmla="*/ 0 h 5791200"/>
              <a:gd name="connsiteX2" fmla="*/ 533400 w 533400"/>
              <a:gd name="connsiteY2" fmla="*/ 0 h 5791200"/>
              <a:gd name="connsiteX3" fmla="*/ 533400 w 533400"/>
              <a:gd name="connsiteY3" fmla="*/ 5702298 h 5791200"/>
              <a:gd name="connsiteX4" fmla="*/ 444498 w 533400"/>
              <a:gd name="connsiteY4" fmla="*/ 5791200 h 5791200"/>
              <a:gd name="connsiteX5" fmla="*/ 0 w 533400"/>
              <a:gd name="connsiteY5" fmla="*/ 5791200 h 5791200"/>
              <a:gd name="connsiteX6" fmla="*/ 0 w 533400"/>
              <a:gd name="connsiteY6" fmla="*/ 4654815 h 5791200"/>
              <a:gd name="connsiteX7" fmla="*/ 0 w 533400"/>
              <a:gd name="connsiteY7" fmla="*/ 88902 h 5791200"/>
              <a:gd name="connsiteX8" fmla="*/ 88902 w 5334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5791200">
                <a:moveTo>
                  <a:pt x="88902" y="0"/>
                </a:moveTo>
                <a:lnTo>
                  <a:pt x="533400" y="0"/>
                </a:lnTo>
                <a:lnTo>
                  <a:pt x="533400" y="0"/>
                </a:lnTo>
                <a:lnTo>
                  <a:pt x="533400" y="5702298"/>
                </a:lnTo>
                <a:cubicBezTo>
                  <a:pt x="533400" y="5751397"/>
                  <a:pt x="493597" y="5791200"/>
                  <a:pt x="444498" y="5791200"/>
                </a:cubicBezTo>
                <a:lnTo>
                  <a:pt x="0" y="5791200"/>
                </a:lnTo>
                <a:lnTo>
                  <a:pt x="0" y="4654815"/>
                </a:lnTo>
                <a:lnTo>
                  <a:pt x="0" y="88902"/>
                </a:lnTo>
                <a:cubicBezTo>
                  <a:pt x="0" y="39803"/>
                  <a:pt x="39803" y="0"/>
                  <a:pt x="88902" y="0"/>
                </a:cubicBezTo>
                <a:close/>
              </a:path>
            </a:pathLst>
          </a:custGeom>
          <a:solidFill>
            <a:schemeClr val="accent1">
              <a:lumMod val="50000"/>
              <a:alpha val="70000"/>
            </a:schemeClr>
          </a:solidFill>
          <a:ln>
            <a:solidFill>
              <a:schemeClr val="accent3">
                <a:lumMod val="50000"/>
              </a:schemeClr>
            </a:solidFill>
          </a:ln>
          <a:scene3d>
            <a:camera prst="orthographicFront"/>
            <a:lightRig rig="threePt" dir="t">
              <a:rot lat="0" lon="0" rev="2400000"/>
            </a:lightRig>
          </a:scene3d>
          <a:sp3d extrusionH="12700" contourW="12700">
            <a:bevelT w="3175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6" name="TextBox 5"/>
          <p:cNvSpPr txBox="1"/>
          <p:nvPr/>
        </p:nvSpPr>
        <p:spPr>
          <a:xfrm rot="16200000">
            <a:off x="726601" y="3235800"/>
            <a:ext cx="1417576" cy="584776"/>
          </a:xfrm>
          <a:prstGeom prst="rect">
            <a:avLst/>
          </a:prstGeom>
          <a:noFill/>
          <a:effectLst>
            <a:glow rad="127000">
              <a:schemeClr val="accent1">
                <a:alpha val="0"/>
              </a:schemeClr>
            </a:glow>
            <a:softEdge rad="0"/>
          </a:effectLst>
        </p:spPr>
        <p:txBody>
          <a:bodyPr wrap="none" rtlCol="0">
            <a:spAutoFit/>
          </a:bodyPr>
          <a:lstStyle/>
          <a:p>
            <a:r>
              <a:rPr lang="en-US" sz="3200" dirty="0" smtClean="0">
                <a:solidFill>
                  <a:prstClr val="white"/>
                </a:solidFill>
              </a:rPr>
              <a:t>Outline</a:t>
            </a:r>
            <a:endParaRPr lang="en-US" sz="3200" dirty="0">
              <a:solidFill>
                <a:prstClr val="white"/>
              </a:solidFill>
            </a:endParaRPr>
          </a:p>
        </p:txBody>
      </p:sp>
      <p:grpSp>
        <p:nvGrpSpPr>
          <p:cNvPr id="2" name="Group 1"/>
          <p:cNvGrpSpPr/>
          <p:nvPr/>
        </p:nvGrpSpPr>
        <p:grpSpPr>
          <a:xfrm>
            <a:off x="2251672" y="907914"/>
            <a:ext cx="5617704" cy="4938035"/>
            <a:chOff x="2230896" y="907915"/>
            <a:chExt cx="5617704" cy="5043528"/>
          </a:xfrm>
        </p:grpSpPr>
        <p:sp>
          <p:nvSpPr>
            <p:cNvPr id="13" name="Round Diagonal Corner Rectangle 6"/>
            <p:cNvSpPr/>
            <p:nvPr/>
          </p:nvSpPr>
          <p:spPr>
            <a:xfrm>
              <a:off x="2256642" y="1764446"/>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1">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4" name="Rectangle 8"/>
            <p:cNvSpPr/>
            <p:nvPr/>
          </p:nvSpPr>
          <p:spPr>
            <a:xfrm>
              <a:off x="3103236" y="1960668"/>
              <a:ext cx="4745364"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0" name="Round Diagonal Corner Rectangle 6"/>
            <p:cNvSpPr/>
            <p:nvPr/>
          </p:nvSpPr>
          <p:spPr>
            <a:xfrm>
              <a:off x="2251672" y="4431726"/>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bg2">
                <a:lumMod val="9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7" name="Rectangle 8"/>
            <p:cNvSpPr/>
            <p:nvPr/>
          </p:nvSpPr>
          <p:spPr>
            <a:xfrm>
              <a:off x="3098266" y="4627668"/>
              <a:ext cx="4750334"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rgbClr val="D9D9D9">
                <a:alpha val="9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1" name="Hexagon 30"/>
            <p:cNvSpPr/>
            <p:nvPr/>
          </p:nvSpPr>
          <p:spPr>
            <a:xfrm>
              <a:off x="2307170" y="1795665"/>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17375E"/>
                  </a:solidFill>
                </a:rPr>
                <a:t>2</a:t>
              </a:r>
            </a:p>
          </p:txBody>
        </p:sp>
        <p:grpSp>
          <p:nvGrpSpPr>
            <p:cNvPr id="20" name="Group 19"/>
            <p:cNvGrpSpPr/>
            <p:nvPr/>
          </p:nvGrpSpPr>
          <p:grpSpPr>
            <a:xfrm>
              <a:off x="2248105" y="907915"/>
              <a:ext cx="5600495" cy="685800"/>
              <a:chOff x="987693" y="909435"/>
              <a:chExt cx="5600495" cy="685800"/>
            </a:xfrm>
          </p:grpSpPr>
          <p:sp>
            <p:nvSpPr>
              <p:cNvPr id="7" name="Round Diagonal Corner Rectangle 6"/>
              <p:cNvSpPr/>
              <p:nvPr/>
            </p:nvSpPr>
            <p:spPr>
              <a:xfrm>
                <a:off x="987693" y="90943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2">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1834287" y="1123988"/>
                <a:ext cx="4753901"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rgbClr val="D9D9D9">
                  <a:alpha val="9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26" name="Hexagon 25"/>
            <p:cNvSpPr/>
            <p:nvPr/>
          </p:nvSpPr>
          <p:spPr>
            <a:xfrm>
              <a:off x="2270011" y="966556"/>
              <a:ext cx="448736" cy="386842"/>
            </a:xfrm>
            <a:prstGeom prst="hexagon">
              <a:avLst/>
            </a:prstGeom>
            <a:solidFill>
              <a:srgbClr val="FFFFFF">
                <a:alpha val="8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1</a:t>
              </a:r>
              <a:endParaRPr lang="en-US" sz="2400" dirty="0">
                <a:solidFill>
                  <a:srgbClr val="17375E"/>
                </a:solidFill>
              </a:endParaRPr>
            </a:p>
          </p:txBody>
        </p:sp>
        <p:sp>
          <p:nvSpPr>
            <p:cNvPr id="32" name="TextBox 31"/>
            <p:cNvSpPr txBox="1"/>
            <p:nvPr/>
          </p:nvSpPr>
          <p:spPr>
            <a:xfrm>
              <a:off x="3565028" y="1132050"/>
              <a:ext cx="1807098" cy="471528"/>
            </a:xfrm>
            <a:prstGeom prst="rect">
              <a:avLst/>
            </a:prstGeom>
            <a:noFill/>
          </p:spPr>
          <p:txBody>
            <a:bodyPr wrap="none" rtlCol="0">
              <a:spAutoFit/>
            </a:bodyPr>
            <a:lstStyle/>
            <a:p>
              <a:r>
                <a:rPr lang="en-US" sz="2400" dirty="0" smtClean="0">
                  <a:solidFill>
                    <a:srgbClr val="17375E"/>
                  </a:solidFill>
                </a:rPr>
                <a:t>Introduction </a:t>
              </a:r>
            </a:p>
          </p:txBody>
        </p:sp>
        <p:sp>
          <p:nvSpPr>
            <p:cNvPr id="33" name="TextBox 32"/>
            <p:cNvSpPr txBox="1"/>
            <p:nvPr/>
          </p:nvSpPr>
          <p:spPr>
            <a:xfrm>
              <a:off x="3611613" y="1970250"/>
              <a:ext cx="3095656" cy="471528"/>
            </a:xfrm>
            <a:prstGeom prst="rect">
              <a:avLst/>
            </a:prstGeom>
            <a:noFill/>
          </p:spPr>
          <p:txBody>
            <a:bodyPr wrap="none" rtlCol="0">
              <a:spAutoFit/>
            </a:bodyPr>
            <a:lstStyle/>
            <a:p>
              <a:r>
                <a:rPr lang="en-US" sz="2400" dirty="0" smtClean="0">
                  <a:solidFill>
                    <a:srgbClr val="17375E"/>
                  </a:solidFill>
                </a:rPr>
                <a:t>Constraints , standards </a:t>
              </a:r>
              <a:endParaRPr lang="en-US" sz="2400" dirty="0">
                <a:solidFill>
                  <a:srgbClr val="17375E"/>
                </a:solidFill>
              </a:endParaRPr>
            </a:p>
          </p:txBody>
        </p:sp>
        <p:grpSp>
          <p:nvGrpSpPr>
            <p:cNvPr id="45" name="Group 44"/>
            <p:cNvGrpSpPr/>
            <p:nvPr/>
          </p:nvGrpSpPr>
          <p:grpSpPr>
            <a:xfrm>
              <a:off x="2265180" y="2620977"/>
              <a:ext cx="5583420" cy="649138"/>
              <a:chOff x="987693" y="2914055"/>
              <a:chExt cx="5583420" cy="649138"/>
            </a:xfrm>
          </p:grpSpPr>
          <p:grpSp>
            <p:nvGrpSpPr>
              <p:cNvPr id="22" name="Group 21"/>
              <p:cNvGrpSpPr/>
              <p:nvPr/>
            </p:nvGrpSpPr>
            <p:grpSpPr>
              <a:xfrm>
                <a:off x="987693" y="2914055"/>
                <a:ext cx="5583420" cy="649138"/>
                <a:chOff x="987693" y="2914055"/>
                <a:chExt cx="5583420" cy="649138"/>
              </a:xfrm>
            </p:grpSpPr>
            <p:sp>
              <p:nvSpPr>
                <p:cNvPr id="12" name="Round Diagonal Corner Rectangle 6"/>
                <p:cNvSpPr/>
                <p:nvPr/>
              </p:nvSpPr>
              <p:spPr>
                <a:xfrm>
                  <a:off x="987693" y="291405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5">
                    <a:lumMod val="75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5" name="Rectangle 8"/>
                <p:cNvSpPr/>
                <p:nvPr/>
              </p:nvSpPr>
              <p:spPr>
                <a:xfrm>
                  <a:off x="1834287" y="3091946"/>
                  <a:ext cx="4736826"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85000"/>
                    <a:alpha val="92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30" name="Hexagon 29"/>
              <p:cNvSpPr/>
              <p:nvPr/>
            </p:nvSpPr>
            <p:spPr>
              <a:xfrm>
                <a:off x="1001201" y="2980902"/>
                <a:ext cx="448736" cy="386842"/>
              </a:xfrm>
              <a:prstGeom prst="hexagon">
                <a:avLst/>
              </a:prstGeom>
              <a:solidFill>
                <a:srgbClr val="FFFFFF">
                  <a:alpha val="8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3</a:t>
                </a:r>
                <a:endParaRPr lang="en-US" sz="2400" dirty="0">
                  <a:solidFill>
                    <a:srgbClr val="17375E"/>
                  </a:solidFill>
                </a:endParaRPr>
              </a:p>
            </p:txBody>
          </p:sp>
        </p:grpSp>
        <p:sp>
          <p:nvSpPr>
            <p:cNvPr id="34" name="TextBox 33"/>
            <p:cNvSpPr txBox="1"/>
            <p:nvPr/>
          </p:nvSpPr>
          <p:spPr>
            <a:xfrm>
              <a:off x="3582103" y="2812915"/>
              <a:ext cx="2439257" cy="471528"/>
            </a:xfrm>
            <a:prstGeom prst="rect">
              <a:avLst/>
            </a:prstGeom>
            <a:noFill/>
          </p:spPr>
          <p:txBody>
            <a:bodyPr wrap="none" rtlCol="0">
              <a:spAutoFit/>
            </a:bodyPr>
            <a:lstStyle/>
            <a:p>
              <a:r>
                <a:rPr lang="en-US" sz="2400" dirty="0" smtClean="0">
                  <a:solidFill>
                    <a:srgbClr val="17375E"/>
                  </a:solidFill>
                </a:rPr>
                <a:t>Literature Review </a:t>
              </a:r>
              <a:endParaRPr lang="en-US" sz="2400" dirty="0">
                <a:solidFill>
                  <a:srgbClr val="17375E"/>
                </a:solidFill>
              </a:endParaRPr>
            </a:p>
          </p:txBody>
        </p:sp>
        <p:grpSp>
          <p:nvGrpSpPr>
            <p:cNvPr id="48" name="Group 47"/>
            <p:cNvGrpSpPr/>
            <p:nvPr/>
          </p:nvGrpSpPr>
          <p:grpSpPr>
            <a:xfrm>
              <a:off x="2230896" y="3466078"/>
              <a:ext cx="5617704" cy="2485084"/>
              <a:chOff x="979021" y="3338206"/>
              <a:chExt cx="5617704" cy="2485084"/>
            </a:xfrm>
          </p:grpSpPr>
          <p:grpSp>
            <p:nvGrpSpPr>
              <p:cNvPr id="25" name="Group 24"/>
              <p:cNvGrpSpPr/>
              <p:nvPr/>
            </p:nvGrpSpPr>
            <p:grpSpPr>
              <a:xfrm>
                <a:off x="987693" y="5177159"/>
                <a:ext cx="5609032" cy="646131"/>
                <a:chOff x="987693" y="5920985"/>
                <a:chExt cx="5609032" cy="646131"/>
              </a:xfrm>
            </p:grpSpPr>
            <p:sp>
              <p:nvSpPr>
                <p:cNvPr id="18" name="Round Diagonal Corner Rectangle 6"/>
                <p:cNvSpPr/>
                <p:nvPr/>
              </p:nvSpPr>
              <p:spPr>
                <a:xfrm>
                  <a:off x="987693" y="592098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4">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9" name="Rectangle 8"/>
                <p:cNvSpPr/>
                <p:nvPr/>
              </p:nvSpPr>
              <p:spPr>
                <a:xfrm>
                  <a:off x="1834287" y="6095869"/>
                  <a:ext cx="4762438"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27" name="Hexagon 26"/>
              <p:cNvSpPr/>
              <p:nvPr/>
            </p:nvSpPr>
            <p:spPr>
              <a:xfrm>
                <a:off x="1050441" y="5240637"/>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17375E"/>
                    </a:solidFill>
                  </a:rPr>
                  <a:t>6</a:t>
                </a:r>
              </a:p>
            </p:txBody>
          </p:sp>
          <p:sp>
            <p:nvSpPr>
              <p:cNvPr id="28" name="Hexagon 27"/>
              <p:cNvSpPr/>
              <p:nvPr/>
            </p:nvSpPr>
            <p:spPr>
              <a:xfrm>
                <a:off x="1066119" y="4355604"/>
                <a:ext cx="448736" cy="386842"/>
              </a:xfrm>
              <a:prstGeom prst="hexagon">
                <a:avLst>
                  <a:gd name="adj" fmla="val 16895"/>
                  <a:gd name="vf" fmla="val 115470"/>
                </a:avLst>
              </a:prstGeom>
              <a:solidFill>
                <a:schemeClr val="bg1">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5</a:t>
                </a:r>
                <a:endParaRPr lang="en-US" sz="2400" dirty="0">
                  <a:solidFill>
                    <a:srgbClr val="17375E"/>
                  </a:solidFill>
                </a:endParaRPr>
              </a:p>
            </p:txBody>
          </p:sp>
          <p:grpSp>
            <p:nvGrpSpPr>
              <p:cNvPr id="47" name="Group 46"/>
              <p:cNvGrpSpPr/>
              <p:nvPr/>
            </p:nvGrpSpPr>
            <p:grpSpPr>
              <a:xfrm>
                <a:off x="979021" y="3338206"/>
                <a:ext cx="5617704" cy="656284"/>
                <a:chOff x="987693" y="3916365"/>
                <a:chExt cx="5617704" cy="656284"/>
              </a:xfrm>
            </p:grpSpPr>
            <p:grpSp>
              <p:nvGrpSpPr>
                <p:cNvPr id="23" name="Group 22"/>
                <p:cNvGrpSpPr/>
                <p:nvPr/>
              </p:nvGrpSpPr>
              <p:grpSpPr>
                <a:xfrm>
                  <a:off x="987693" y="3916365"/>
                  <a:ext cx="5617704" cy="656284"/>
                  <a:chOff x="987693" y="3916365"/>
                  <a:chExt cx="5617704" cy="656284"/>
                </a:xfrm>
              </p:grpSpPr>
              <p:sp>
                <p:nvSpPr>
                  <p:cNvPr id="11" name="Round Diagonal Corner Rectangle 6"/>
                  <p:cNvSpPr/>
                  <p:nvPr/>
                </p:nvSpPr>
                <p:spPr>
                  <a:xfrm>
                    <a:off x="987693" y="391636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5">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6" name="Rectangle 8"/>
                  <p:cNvSpPr/>
                  <p:nvPr/>
                </p:nvSpPr>
                <p:spPr>
                  <a:xfrm>
                    <a:off x="1834287" y="4101402"/>
                    <a:ext cx="4771110"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29" name="Hexagon 28"/>
                <p:cNvSpPr/>
                <p:nvPr/>
              </p:nvSpPr>
              <p:spPr>
                <a:xfrm>
                  <a:off x="1017997" y="3987315"/>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4</a:t>
                  </a:r>
                  <a:endParaRPr lang="en-US" sz="2400" dirty="0">
                    <a:solidFill>
                      <a:srgbClr val="17375E"/>
                    </a:solidFill>
                  </a:endParaRPr>
                </a:p>
              </p:txBody>
            </p:sp>
          </p:grpSp>
        </p:grpSp>
        <p:sp>
          <p:nvSpPr>
            <p:cNvPr id="37" name="TextBox 36"/>
            <p:cNvSpPr txBox="1"/>
            <p:nvPr/>
          </p:nvSpPr>
          <p:spPr>
            <a:xfrm>
              <a:off x="3599509" y="5479915"/>
              <a:ext cx="2398798" cy="471528"/>
            </a:xfrm>
            <a:prstGeom prst="rect">
              <a:avLst/>
            </a:prstGeom>
            <a:noFill/>
          </p:spPr>
          <p:txBody>
            <a:bodyPr wrap="none" rtlCol="0">
              <a:spAutoFit/>
            </a:bodyPr>
            <a:lstStyle/>
            <a:p>
              <a:r>
                <a:rPr lang="en-US" sz="2400" dirty="0" smtClean="0">
                  <a:solidFill>
                    <a:srgbClr val="17375E"/>
                  </a:solidFill>
                </a:rPr>
                <a:t>Recommendation</a:t>
              </a:r>
            </a:p>
          </p:txBody>
        </p:sp>
      </p:grpSp>
      <p:sp>
        <p:nvSpPr>
          <p:cNvPr id="38" name="TextBox 37"/>
          <p:cNvSpPr txBox="1"/>
          <p:nvPr/>
        </p:nvSpPr>
        <p:spPr>
          <a:xfrm>
            <a:off x="3309611" y="3529115"/>
            <a:ext cx="4876800" cy="461665"/>
          </a:xfrm>
          <a:prstGeom prst="rect">
            <a:avLst/>
          </a:prstGeom>
          <a:noFill/>
        </p:spPr>
        <p:txBody>
          <a:bodyPr wrap="square" rtlCol="0">
            <a:spAutoFit/>
          </a:bodyPr>
          <a:lstStyle/>
          <a:p>
            <a:r>
              <a:rPr lang="en-US" sz="2400" dirty="0" smtClean="0">
                <a:solidFill>
                  <a:srgbClr val="17375E"/>
                </a:solidFill>
              </a:rPr>
              <a:t>Methodology &amp; Preliminary Results</a:t>
            </a:r>
            <a:endParaRPr lang="en-US" sz="2400" dirty="0">
              <a:solidFill>
                <a:srgbClr val="17375E"/>
              </a:solidFill>
            </a:endParaRPr>
          </a:p>
        </p:txBody>
      </p:sp>
      <p:sp>
        <p:nvSpPr>
          <p:cNvPr id="4" name="Rectangle 3"/>
          <p:cNvSpPr/>
          <p:nvPr/>
        </p:nvSpPr>
        <p:spPr>
          <a:xfrm>
            <a:off x="3844186" y="4556605"/>
            <a:ext cx="2480414" cy="461665"/>
          </a:xfrm>
          <a:prstGeom prst="rect">
            <a:avLst/>
          </a:prstGeom>
        </p:spPr>
        <p:txBody>
          <a:bodyPr wrap="square">
            <a:spAutoFit/>
          </a:bodyPr>
          <a:lstStyle/>
          <a:p>
            <a:r>
              <a:rPr lang="en-US" sz="2400" dirty="0">
                <a:solidFill>
                  <a:srgbClr val="17375E"/>
                </a:solidFill>
              </a:rPr>
              <a:t>Conclusion  </a:t>
            </a:r>
          </a:p>
        </p:txBody>
      </p:sp>
    </p:spTree>
    <p:extLst>
      <p:ext uri="{BB962C8B-B14F-4D97-AF65-F5344CB8AC3E}">
        <p14:creationId xmlns="" xmlns:p14="http://schemas.microsoft.com/office/powerpoint/2010/main" val="30698721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b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n-US"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Production line name: Gypsum base</a:t>
            </a:r>
            <a:r>
              <a:rPr lang="en-US" sz="2200" dirty="0"/>
              <a:t/>
            </a:r>
            <a:br>
              <a:rPr lang="en-US" sz="2200" dirty="0"/>
            </a:br>
            <a:r>
              <a:rPr lang="en-US" sz="2200" b="1" dirty="0"/>
              <a:t>Part #:                                                                                                           Drawing #:</a:t>
            </a:r>
            <a:r>
              <a:rPr lang="en-US" sz="2200" dirty="0"/>
              <a:t/>
            </a:r>
            <a:br>
              <a:rPr lang="en-US" sz="2200" dirty="0"/>
            </a:br>
            <a:r>
              <a:rPr lang="en-US" sz="2200" b="1" dirty="0"/>
              <a:t>Table 10 : Routing file of Gypsum base of production line</a:t>
            </a:r>
            <a:br>
              <a:rPr lang="en-US" sz="2200" b="1" dirty="0"/>
            </a:br>
            <a:endParaRPr lang="en-US" sz="2200"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3695191201"/>
              </p:ext>
            </p:extLst>
          </p:nvPr>
        </p:nvGraphicFramePr>
        <p:xfrm>
          <a:off x="228601" y="1904998"/>
          <a:ext cx="8458199" cy="4419602"/>
        </p:xfrm>
        <a:graphic>
          <a:graphicData uri="http://schemas.openxmlformats.org/drawingml/2006/table">
            <a:tbl>
              <a:tblPr firstRow="1" firstCol="1" bandRow="1">
                <a:tableStyleId>{BC89EF96-8CEA-46FF-86C4-4CE0E7609802}</a:tableStyleId>
              </a:tblPr>
              <a:tblGrid>
                <a:gridCol w="1516359"/>
                <a:gridCol w="1351121"/>
                <a:gridCol w="1739112"/>
                <a:gridCol w="1996555"/>
                <a:gridCol w="1855052"/>
              </a:tblGrid>
              <a:tr h="1075998">
                <a:tc>
                  <a:txBody>
                    <a:bodyPr/>
                    <a:lstStyle/>
                    <a:p>
                      <a:pPr>
                        <a:lnSpc>
                          <a:spcPct val="150000"/>
                        </a:lnSpc>
                      </a:pPr>
                      <a:r>
                        <a:rPr lang="en-US" sz="1600" dirty="0">
                          <a:effectLst/>
                        </a:rPr>
                        <a:t>Operation </a:t>
                      </a:r>
                      <a:endParaRPr lang="en-US" sz="1600" dirty="0" smtClean="0">
                        <a:effectLst/>
                      </a:endParaRPr>
                    </a:p>
                    <a:p>
                      <a:pPr>
                        <a:lnSpc>
                          <a:spcPct val="150000"/>
                        </a:lnSpc>
                      </a:pPr>
                      <a:r>
                        <a:rPr lang="en-US" sz="1600" dirty="0" smtClean="0">
                          <a:effectLst/>
                        </a:rPr>
                        <a:t>    No.</a:t>
                      </a:r>
                      <a:endParaRPr lang="en-US" sz="1600" dirty="0">
                        <a:effectLst/>
                        <a:latin typeface="Calibri"/>
                      </a:endParaRPr>
                    </a:p>
                  </a:txBody>
                  <a:tcPr marL="68580" marR="68580" marT="0" marB="0"/>
                </a:tc>
                <a:tc>
                  <a:txBody>
                    <a:bodyPr/>
                    <a:lstStyle/>
                    <a:p>
                      <a:pPr>
                        <a:lnSpc>
                          <a:spcPct val="150000"/>
                        </a:lnSpc>
                      </a:pPr>
                      <a:r>
                        <a:rPr lang="en-US" sz="1600" dirty="0">
                          <a:effectLst/>
                        </a:rPr>
                        <a:t>Work center</a:t>
                      </a:r>
                      <a:endParaRPr lang="en-US" sz="1600" dirty="0">
                        <a:effectLst/>
                        <a:latin typeface="Calibri"/>
                      </a:endParaRPr>
                    </a:p>
                  </a:txBody>
                  <a:tcPr marL="68580" marR="68580" marT="0" marB="0"/>
                </a:tc>
                <a:tc>
                  <a:txBody>
                    <a:bodyPr/>
                    <a:lstStyle/>
                    <a:p>
                      <a:pPr>
                        <a:lnSpc>
                          <a:spcPct val="150000"/>
                        </a:lnSpc>
                      </a:pPr>
                      <a:r>
                        <a:rPr lang="en-US" sz="1600">
                          <a:effectLst/>
                        </a:rPr>
                        <a:t>Operation name</a:t>
                      </a:r>
                      <a:endParaRPr lang="en-US" sz="1600">
                        <a:effectLst/>
                        <a:latin typeface="Calibri"/>
                      </a:endParaRPr>
                    </a:p>
                  </a:txBody>
                  <a:tcPr marL="68580" marR="68580" marT="0" marB="0"/>
                </a:tc>
                <a:tc>
                  <a:txBody>
                    <a:bodyPr/>
                    <a:lstStyle/>
                    <a:p>
                      <a:pPr algn="ctr">
                        <a:lnSpc>
                          <a:spcPct val="150000"/>
                        </a:lnSpc>
                      </a:pPr>
                      <a:r>
                        <a:rPr lang="en-US" sz="1600">
                          <a:effectLst/>
                        </a:rPr>
                        <a:t>Setup time</a:t>
                      </a:r>
                    </a:p>
                    <a:p>
                      <a:pPr algn="ctr">
                        <a:lnSpc>
                          <a:spcPct val="150000"/>
                        </a:lnSpc>
                      </a:pPr>
                      <a:r>
                        <a:rPr lang="en-US" sz="1600">
                          <a:effectLst/>
                        </a:rPr>
                        <a:t>(Sec)</a:t>
                      </a:r>
                      <a:endParaRPr lang="en-US" sz="1600">
                        <a:effectLst/>
                        <a:latin typeface="Calibri"/>
                      </a:endParaRPr>
                    </a:p>
                  </a:txBody>
                  <a:tcPr marL="68580" marR="68580" marT="0" marB="0"/>
                </a:tc>
                <a:tc>
                  <a:txBody>
                    <a:bodyPr/>
                    <a:lstStyle/>
                    <a:p>
                      <a:pPr algn="ctr">
                        <a:lnSpc>
                          <a:spcPct val="150000"/>
                        </a:lnSpc>
                      </a:pPr>
                      <a:r>
                        <a:rPr lang="en-US" sz="1600">
                          <a:effectLst/>
                        </a:rPr>
                        <a:t>Run time</a:t>
                      </a:r>
                    </a:p>
                    <a:p>
                      <a:pPr algn="ctr">
                        <a:lnSpc>
                          <a:spcPct val="150000"/>
                        </a:lnSpc>
                      </a:pPr>
                      <a:r>
                        <a:rPr lang="en-US" sz="1600">
                          <a:effectLst/>
                        </a:rPr>
                        <a:t>(Sec)</a:t>
                      </a:r>
                      <a:endParaRPr lang="en-US" sz="1600">
                        <a:effectLst/>
                        <a:latin typeface="Calibri"/>
                      </a:endParaRPr>
                    </a:p>
                  </a:txBody>
                  <a:tcPr marL="68580" marR="68580" marT="0" marB="0"/>
                </a:tc>
              </a:tr>
              <a:tr h="978154">
                <a:tc>
                  <a:txBody>
                    <a:bodyPr/>
                    <a:lstStyle/>
                    <a:p>
                      <a:pPr algn="ctr">
                        <a:lnSpc>
                          <a:spcPct val="150000"/>
                        </a:lnSpc>
                      </a:pPr>
                      <a:r>
                        <a:rPr lang="en-US" sz="1600">
                          <a:effectLst/>
                        </a:rPr>
                        <a:t>1</a:t>
                      </a:r>
                      <a:endParaRPr lang="en-US" sz="1600">
                        <a:effectLst/>
                        <a:latin typeface="Calibri"/>
                      </a:endParaRPr>
                    </a:p>
                  </a:txBody>
                  <a:tcPr marL="68580" marR="68580" marT="0" marB="0"/>
                </a:tc>
                <a:tc>
                  <a:txBody>
                    <a:bodyPr/>
                    <a:lstStyle/>
                    <a:p>
                      <a:pPr algn="ctr">
                        <a:lnSpc>
                          <a:spcPct val="150000"/>
                        </a:lnSpc>
                      </a:pPr>
                      <a:r>
                        <a:rPr lang="en-US" sz="1600">
                          <a:effectLst/>
                        </a:rPr>
                        <a:t>A</a:t>
                      </a:r>
                      <a:endParaRPr lang="en-US" sz="1600">
                        <a:effectLst/>
                        <a:latin typeface="Calibri"/>
                      </a:endParaRPr>
                    </a:p>
                  </a:txBody>
                  <a:tcPr marL="68580" marR="68580" marT="0" marB="0"/>
                </a:tc>
                <a:tc>
                  <a:txBody>
                    <a:bodyPr/>
                    <a:lstStyle/>
                    <a:p>
                      <a:pPr algn="ctr">
                        <a:lnSpc>
                          <a:spcPct val="150000"/>
                        </a:lnSpc>
                      </a:pPr>
                      <a:r>
                        <a:rPr lang="en-US" sz="1600" dirty="0">
                          <a:effectLst/>
                        </a:rPr>
                        <a:t>Loading the roll on the stand</a:t>
                      </a:r>
                      <a:endParaRPr lang="en-US" sz="1600" dirty="0">
                        <a:effectLst/>
                        <a:latin typeface="Calibri"/>
                      </a:endParaRPr>
                    </a:p>
                  </a:txBody>
                  <a:tcPr marL="68580" marR="68580" marT="0" marB="0"/>
                </a:tc>
                <a:tc>
                  <a:txBody>
                    <a:bodyPr/>
                    <a:lstStyle/>
                    <a:p>
                      <a:pPr algn="ctr">
                        <a:lnSpc>
                          <a:spcPct val="150000"/>
                        </a:lnSpc>
                      </a:pPr>
                      <a:r>
                        <a:rPr lang="en-US" sz="1600">
                          <a:effectLst/>
                        </a:rPr>
                        <a:t>2.12</a:t>
                      </a:r>
                      <a:endParaRPr lang="en-US" sz="1600">
                        <a:effectLst/>
                        <a:latin typeface="Calibri"/>
                      </a:endParaRPr>
                    </a:p>
                  </a:txBody>
                  <a:tcPr marL="68580" marR="68580" marT="0" marB="0"/>
                </a:tc>
                <a:tc>
                  <a:txBody>
                    <a:bodyPr/>
                    <a:lstStyle/>
                    <a:p>
                      <a:pPr algn="ctr">
                        <a:lnSpc>
                          <a:spcPct val="150000"/>
                        </a:lnSpc>
                      </a:pPr>
                      <a:r>
                        <a:rPr lang="en-US" sz="1600">
                          <a:effectLst/>
                        </a:rPr>
                        <a:t>0</a:t>
                      </a:r>
                      <a:endParaRPr lang="en-US" sz="1600">
                        <a:effectLst/>
                        <a:latin typeface="Calibri"/>
                      </a:endParaRPr>
                    </a:p>
                  </a:txBody>
                  <a:tcPr marL="68580" marR="68580" marT="0" marB="0"/>
                </a:tc>
              </a:tr>
              <a:tr h="978154">
                <a:tc>
                  <a:txBody>
                    <a:bodyPr/>
                    <a:lstStyle/>
                    <a:p>
                      <a:pPr algn="ctr">
                        <a:lnSpc>
                          <a:spcPct val="150000"/>
                        </a:lnSpc>
                      </a:pPr>
                      <a:r>
                        <a:rPr lang="en-US" sz="1600">
                          <a:effectLst/>
                        </a:rPr>
                        <a:t>2</a:t>
                      </a:r>
                      <a:endParaRPr lang="en-US" sz="1600">
                        <a:effectLst/>
                        <a:latin typeface="Calibri"/>
                      </a:endParaRPr>
                    </a:p>
                  </a:txBody>
                  <a:tcPr marL="68580" marR="68580" marT="0" marB="0"/>
                </a:tc>
                <a:tc>
                  <a:txBody>
                    <a:bodyPr/>
                    <a:lstStyle/>
                    <a:p>
                      <a:pPr algn="ctr">
                        <a:lnSpc>
                          <a:spcPct val="150000"/>
                        </a:lnSpc>
                      </a:pPr>
                      <a:r>
                        <a:rPr lang="en-US" sz="1600">
                          <a:effectLst/>
                        </a:rPr>
                        <a:t>B</a:t>
                      </a:r>
                      <a:endParaRPr lang="en-US" sz="1600">
                        <a:effectLst/>
                        <a:latin typeface="Calibri"/>
                      </a:endParaRPr>
                    </a:p>
                  </a:txBody>
                  <a:tcPr marL="68580" marR="68580" marT="0" marB="0"/>
                </a:tc>
                <a:tc>
                  <a:txBody>
                    <a:bodyPr/>
                    <a:lstStyle/>
                    <a:p>
                      <a:pPr algn="ctr">
                        <a:lnSpc>
                          <a:spcPct val="150000"/>
                        </a:lnSpc>
                      </a:pPr>
                      <a:r>
                        <a:rPr lang="en-US" sz="1600">
                          <a:effectLst/>
                        </a:rPr>
                        <a:t>Drawing bending and rolling</a:t>
                      </a:r>
                      <a:endParaRPr lang="en-US" sz="1600">
                        <a:effectLst/>
                        <a:latin typeface="Calibri"/>
                      </a:endParaRPr>
                    </a:p>
                  </a:txBody>
                  <a:tcPr marL="68580" marR="68580" marT="0" marB="0"/>
                </a:tc>
                <a:tc>
                  <a:txBody>
                    <a:bodyPr/>
                    <a:lstStyle/>
                    <a:p>
                      <a:pPr algn="ctr">
                        <a:lnSpc>
                          <a:spcPct val="150000"/>
                        </a:lnSpc>
                      </a:pPr>
                      <a:r>
                        <a:rPr lang="en-US" sz="1600" dirty="0">
                          <a:effectLst/>
                        </a:rPr>
                        <a:t>1.75</a:t>
                      </a:r>
                      <a:endParaRPr lang="en-US" sz="1600" dirty="0">
                        <a:effectLst/>
                        <a:latin typeface="Calibri"/>
                      </a:endParaRPr>
                    </a:p>
                  </a:txBody>
                  <a:tcPr marL="68580" marR="68580" marT="0" marB="0"/>
                </a:tc>
                <a:tc>
                  <a:txBody>
                    <a:bodyPr/>
                    <a:lstStyle/>
                    <a:p>
                      <a:pPr algn="ctr">
                        <a:lnSpc>
                          <a:spcPct val="150000"/>
                        </a:lnSpc>
                      </a:pPr>
                      <a:r>
                        <a:rPr lang="en-US" sz="1600">
                          <a:effectLst/>
                        </a:rPr>
                        <a:t>3.5</a:t>
                      </a:r>
                      <a:endParaRPr lang="en-US" sz="1600">
                        <a:effectLst/>
                        <a:latin typeface="Calibri"/>
                      </a:endParaRPr>
                    </a:p>
                  </a:txBody>
                  <a:tcPr marL="68580" marR="68580" marT="0" marB="0"/>
                </a:tc>
              </a:tr>
              <a:tr h="462432">
                <a:tc>
                  <a:txBody>
                    <a:bodyPr/>
                    <a:lstStyle/>
                    <a:p>
                      <a:pPr algn="ctr">
                        <a:lnSpc>
                          <a:spcPct val="150000"/>
                        </a:lnSpc>
                      </a:pPr>
                      <a:r>
                        <a:rPr lang="en-US" sz="1600">
                          <a:effectLst/>
                        </a:rPr>
                        <a:t>3</a:t>
                      </a:r>
                      <a:endParaRPr lang="en-US" sz="1600">
                        <a:effectLst/>
                        <a:latin typeface="Calibri"/>
                      </a:endParaRPr>
                    </a:p>
                  </a:txBody>
                  <a:tcPr marL="68580" marR="68580" marT="0" marB="0"/>
                </a:tc>
                <a:tc>
                  <a:txBody>
                    <a:bodyPr/>
                    <a:lstStyle/>
                    <a:p>
                      <a:pPr algn="ctr">
                        <a:lnSpc>
                          <a:spcPct val="150000"/>
                        </a:lnSpc>
                      </a:pPr>
                      <a:r>
                        <a:rPr lang="en-US" sz="1600">
                          <a:effectLst/>
                        </a:rPr>
                        <a:t>C</a:t>
                      </a:r>
                      <a:endParaRPr lang="en-US" sz="1600">
                        <a:effectLst/>
                        <a:latin typeface="Calibri"/>
                      </a:endParaRPr>
                    </a:p>
                  </a:txBody>
                  <a:tcPr marL="68580" marR="68580" marT="0" marB="0"/>
                </a:tc>
                <a:tc>
                  <a:txBody>
                    <a:bodyPr/>
                    <a:lstStyle/>
                    <a:p>
                      <a:pPr algn="ctr">
                        <a:lnSpc>
                          <a:spcPct val="150000"/>
                        </a:lnSpc>
                      </a:pPr>
                      <a:r>
                        <a:rPr lang="en-US" sz="1600">
                          <a:effectLst/>
                        </a:rPr>
                        <a:t>shearing</a:t>
                      </a:r>
                      <a:endParaRPr lang="en-US" sz="1600">
                        <a:effectLst/>
                        <a:latin typeface="Calibri"/>
                      </a:endParaRPr>
                    </a:p>
                  </a:txBody>
                  <a:tcPr marL="68580" marR="68580" marT="0" marB="0"/>
                </a:tc>
                <a:tc>
                  <a:txBody>
                    <a:bodyPr/>
                    <a:lstStyle/>
                    <a:p>
                      <a:pPr algn="ctr">
                        <a:lnSpc>
                          <a:spcPct val="150000"/>
                        </a:lnSpc>
                      </a:pPr>
                      <a:r>
                        <a:rPr lang="en-US" sz="1600">
                          <a:effectLst/>
                        </a:rPr>
                        <a:t>0</a:t>
                      </a:r>
                      <a:endParaRPr lang="en-US" sz="1600">
                        <a:effectLst/>
                        <a:latin typeface="Calibri"/>
                      </a:endParaRPr>
                    </a:p>
                  </a:txBody>
                  <a:tcPr marL="68580" marR="68580" marT="0" marB="0"/>
                </a:tc>
                <a:tc>
                  <a:txBody>
                    <a:bodyPr/>
                    <a:lstStyle/>
                    <a:p>
                      <a:pPr algn="ctr">
                        <a:lnSpc>
                          <a:spcPct val="150000"/>
                        </a:lnSpc>
                      </a:pPr>
                      <a:r>
                        <a:rPr lang="en-US" sz="1600">
                          <a:effectLst/>
                        </a:rPr>
                        <a:t>2</a:t>
                      </a:r>
                      <a:endParaRPr lang="en-US" sz="1600">
                        <a:effectLst/>
                        <a:latin typeface="Calibri"/>
                      </a:endParaRPr>
                    </a:p>
                  </a:txBody>
                  <a:tcPr marL="68580" marR="68580" marT="0" marB="0"/>
                </a:tc>
              </a:tr>
              <a:tr h="462432">
                <a:tc>
                  <a:txBody>
                    <a:bodyPr/>
                    <a:lstStyle/>
                    <a:p>
                      <a:pPr algn="ctr">
                        <a:lnSpc>
                          <a:spcPct val="150000"/>
                        </a:lnSpc>
                      </a:pPr>
                      <a:r>
                        <a:rPr lang="en-US" sz="1600">
                          <a:effectLst/>
                        </a:rPr>
                        <a:t>4</a:t>
                      </a:r>
                      <a:endParaRPr lang="en-US" sz="1600">
                        <a:effectLst/>
                        <a:latin typeface="Calibri"/>
                      </a:endParaRPr>
                    </a:p>
                  </a:txBody>
                  <a:tcPr marL="68580" marR="68580" marT="0" marB="0"/>
                </a:tc>
                <a:tc>
                  <a:txBody>
                    <a:bodyPr/>
                    <a:lstStyle/>
                    <a:p>
                      <a:pPr algn="ctr">
                        <a:lnSpc>
                          <a:spcPct val="150000"/>
                        </a:lnSpc>
                      </a:pPr>
                      <a:r>
                        <a:rPr lang="en-US" sz="1600">
                          <a:effectLst/>
                        </a:rPr>
                        <a:t>D</a:t>
                      </a:r>
                      <a:endParaRPr lang="en-US" sz="1600">
                        <a:effectLst/>
                        <a:latin typeface="Calibri"/>
                      </a:endParaRPr>
                    </a:p>
                  </a:txBody>
                  <a:tcPr marL="68580" marR="68580" marT="0" marB="0"/>
                </a:tc>
                <a:tc>
                  <a:txBody>
                    <a:bodyPr/>
                    <a:lstStyle/>
                    <a:p>
                      <a:pPr algn="ctr">
                        <a:lnSpc>
                          <a:spcPct val="150000"/>
                        </a:lnSpc>
                      </a:pPr>
                      <a:r>
                        <a:rPr lang="en-US" sz="1600">
                          <a:effectLst/>
                        </a:rPr>
                        <a:t>Unloading</a:t>
                      </a:r>
                      <a:endParaRPr lang="en-US" sz="1600">
                        <a:effectLst/>
                        <a:latin typeface="Calibri"/>
                      </a:endParaRPr>
                    </a:p>
                  </a:txBody>
                  <a:tcPr marL="68580" marR="68580" marT="0" marB="0"/>
                </a:tc>
                <a:tc>
                  <a:txBody>
                    <a:bodyPr/>
                    <a:lstStyle/>
                    <a:p>
                      <a:pPr algn="ctr">
                        <a:lnSpc>
                          <a:spcPct val="150000"/>
                        </a:lnSpc>
                      </a:pPr>
                      <a:r>
                        <a:rPr lang="en-US" sz="1600" dirty="0">
                          <a:effectLst/>
                        </a:rPr>
                        <a:t>13</a:t>
                      </a:r>
                      <a:endParaRPr lang="en-US" sz="1600" dirty="0">
                        <a:effectLst/>
                        <a:latin typeface="Calibri"/>
                      </a:endParaRPr>
                    </a:p>
                  </a:txBody>
                  <a:tcPr marL="68580" marR="68580" marT="0" marB="0"/>
                </a:tc>
                <a:tc>
                  <a:txBody>
                    <a:bodyPr/>
                    <a:lstStyle/>
                    <a:p>
                      <a:pPr algn="ctr">
                        <a:lnSpc>
                          <a:spcPct val="150000"/>
                        </a:lnSpc>
                      </a:pPr>
                      <a:r>
                        <a:rPr lang="en-US" sz="1600">
                          <a:effectLst/>
                        </a:rPr>
                        <a:t>0</a:t>
                      </a:r>
                      <a:endParaRPr lang="en-US" sz="1600">
                        <a:effectLst/>
                        <a:latin typeface="Calibri"/>
                      </a:endParaRPr>
                    </a:p>
                  </a:txBody>
                  <a:tcPr marL="68580" marR="68580" marT="0" marB="0"/>
                </a:tc>
              </a:tr>
              <a:tr h="462432">
                <a:tc>
                  <a:txBody>
                    <a:bodyPr/>
                    <a:lstStyle/>
                    <a:p>
                      <a:pPr algn="ctr">
                        <a:lnSpc>
                          <a:spcPct val="150000"/>
                        </a:lnSpc>
                      </a:pPr>
                      <a:r>
                        <a:rPr lang="en-US" sz="1600" dirty="0">
                          <a:effectLst/>
                        </a:rPr>
                        <a:t>total</a:t>
                      </a:r>
                      <a:endParaRPr lang="en-US" sz="1600" dirty="0">
                        <a:effectLst/>
                        <a:latin typeface="Calibri"/>
                      </a:endParaRPr>
                    </a:p>
                  </a:txBody>
                  <a:tcPr marL="68580" marR="68580" marT="0" marB="0"/>
                </a:tc>
                <a:tc>
                  <a:txBody>
                    <a:bodyPr/>
                    <a:lstStyle/>
                    <a:p>
                      <a:pPr algn="ctr">
                        <a:lnSpc>
                          <a:spcPct val="150000"/>
                        </a:lnSpc>
                      </a:pPr>
                      <a:r>
                        <a:rPr lang="en-US" sz="1600">
                          <a:effectLst/>
                        </a:rPr>
                        <a:t> </a:t>
                      </a:r>
                      <a:endParaRPr lang="en-US" sz="1600">
                        <a:effectLst/>
                        <a:latin typeface="Calibri"/>
                      </a:endParaRPr>
                    </a:p>
                  </a:txBody>
                  <a:tcPr marL="68580" marR="68580" marT="0" marB="0"/>
                </a:tc>
                <a:tc>
                  <a:txBody>
                    <a:bodyPr/>
                    <a:lstStyle/>
                    <a:p>
                      <a:pPr>
                        <a:lnSpc>
                          <a:spcPct val="150000"/>
                        </a:lnSpc>
                      </a:pPr>
                      <a:r>
                        <a:rPr lang="en-US" sz="1600">
                          <a:effectLst/>
                        </a:rPr>
                        <a:t> </a:t>
                      </a:r>
                      <a:endParaRPr lang="en-US" sz="1600">
                        <a:effectLst/>
                        <a:latin typeface="Calibri"/>
                      </a:endParaRPr>
                    </a:p>
                  </a:txBody>
                  <a:tcPr marL="68580" marR="68580" marT="0" marB="0"/>
                </a:tc>
                <a:tc>
                  <a:txBody>
                    <a:bodyPr/>
                    <a:lstStyle/>
                    <a:p>
                      <a:pPr algn="ctr">
                        <a:lnSpc>
                          <a:spcPct val="150000"/>
                        </a:lnSpc>
                      </a:pPr>
                      <a:r>
                        <a:rPr lang="en-US" sz="1600">
                          <a:effectLst/>
                        </a:rPr>
                        <a:t>16.87</a:t>
                      </a:r>
                      <a:endParaRPr lang="en-US" sz="1600">
                        <a:effectLst/>
                        <a:latin typeface="Calibri"/>
                      </a:endParaRPr>
                    </a:p>
                  </a:txBody>
                  <a:tcPr marL="68580" marR="68580" marT="0" marB="0"/>
                </a:tc>
                <a:tc>
                  <a:txBody>
                    <a:bodyPr/>
                    <a:lstStyle/>
                    <a:p>
                      <a:pPr algn="ctr">
                        <a:lnSpc>
                          <a:spcPct val="150000"/>
                        </a:lnSpc>
                      </a:pPr>
                      <a:r>
                        <a:rPr lang="en-US" sz="1600" dirty="0">
                          <a:effectLst/>
                        </a:rPr>
                        <a:t>5.5</a:t>
                      </a:r>
                      <a:endParaRPr lang="en-US" sz="1600" dirty="0">
                        <a:effectLst/>
                        <a:latin typeface="Calibri"/>
                      </a:endParaRPr>
                    </a:p>
                  </a:txBody>
                  <a:tcPr marL="68580" marR="68580" marT="0" marB="0"/>
                </a:tc>
              </a:tr>
            </a:tbl>
          </a:graphicData>
        </a:graphic>
      </p:graphicFrame>
    </p:spTree>
    <p:extLst>
      <p:ext uri="{BB962C8B-B14F-4D97-AF65-F5344CB8AC3E}">
        <p14:creationId xmlns="" xmlns:p14="http://schemas.microsoft.com/office/powerpoint/2010/main" val="26175949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0" y="0"/>
            <a:ext cx="8686800" cy="6126163"/>
          </a:xfrm>
        </p:spPr>
        <p:txBody>
          <a:bodyPr>
            <a:normAutofit/>
          </a:bodyPr>
          <a:lstStyle/>
          <a:p>
            <a:pPr>
              <a:buNone/>
            </a:pP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x-none" sz="4400" b="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5.</a:t>
            </a: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6 </a:t>
            </a:r>
            <a:r>
              <a:rPr lang="x-none" sz="4400" b="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Work center load report </a:t>
            </a:r>
            <a:r>
              <a:rPr lang="x-none" b="1" smtClean="0"/>
              <a:t>	</a:t>
            </a:r>
            <a:r>
              <a:rPr lang="en-US" dirty="0" smtClean="0"/>
              <a:t> </a:t>
            </a:r>
          </a:p>
          <a:p>
            <a:pPr>
              <a:buNone/>
            </a:pPr>
            <a:r>
              <a:rPr lang="en-US" dirty="0" smtClean="0"/>
              <a:t>*</a:t>
            </a:r>
            <a:r>
              <a:rPr lang="en-US" sz="2400" dirty="0" smtClean="0"/>
              <a:t>This report shows released and planned load, total load, rated capacity and (over)/under capacity. The term </a:t>
            </a:r>
            <a:r>
              <a:rPr lang="en-US" sz="2400" b="1" dirty="0" smtClean="0"/>
              <a:t>overcapacity</a:t>
            </a:r>
            <a:r>
              <a:rPr lang="en-US" sz="2400" dirty="0" smtClean="0"/>
              <a:t> means that the work center is overloaded and the term </a:t>
            </a:r>
            <a:r>
              <a:rPr lang="en-US" sz="2400" b="1" dirty="0" smtClean="0"/>
              <a:t>under capac</a:t>
            </a:r>
            <a:r>
              <a:rPr lang="en-US" sz="2400" dirty="0" smtClean="0"/>
              <a:t>ity means the work center is under loaded. This type of display gives information used to adjust available capacity or to adjust the load by changing the priority plan. </a:t>
            </a:r>
          </a:p>
          <a:p>
            <a:endParaRPr lang="en-US" sz="2400" dirty="0"/>
          </a:p>
        </p:txBody>
      </p:sp>
      <p:sp>
        <p:nvSpPr>
          <p:cNvPr id="4100" name="Rectangle 4"/>
          <p:cNvSpPr>
            <a:spLocks noChangeArrowheads="1"/>
          </p:cNvSpPr>
          <p:nvPr/>
        </p:nvSpPr>
        <p:spPr bwMode="auto">
          <a:xfrm>
            <a:off x="381000" y="3247817"/>
            <a:ext cx="8519512" cy="280076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accent6">
                    <a:lumMod val="75000"/>
                  </a:schemeClr>
                </a:solidFill>
                <a:effectLst/>
                <a:latin typeface="Times New Roman" pitchFamily="18" charset="0"/>
                <a:ea typeface="Calibri" pitchFamily="34" charset="0"/>
                <a:cs typeface="Times New Roman" pitchFamily="18" charset="0"/>
              </a:rPr>
              <a:t>**Critical definitions: </a:t>
            </a:r>
            <a:r>
              <a:rPr kumimoji="0" lang="en-US" sz="2400" b="0" i="0" u="none" strike="noStrike" cap="none" normalizeH="0" baseline="0" dirty="0" smtClean="0">
                <a:ln>
                  <a:noFill/>
                </a:ln>
                <a:solidFill>
                  <a:srgbClr val="1F497D"/>
                </a:solidFill>
                <a:effectLst/>
                <a:latin typeface="Times New Roman" pitchFamily="18" charset="0"/>
                <a:ea typeface="Calibri" pitchFamily="34" charset="0"/>
                <a:cs typeface="Times New Roman" pitchFamily="18"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Released load = setup time + run time*order quantity</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Planed load = setup time + run time*order quantity</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Rated capacity = available time * utilization*efficiency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Available time= 8*6=48 hr, note:</a:t>
            </a:r>
            <a:r>
              <a:rPr kumimoji="0" lang="en-US" sz="2400" b="0" i="0" u="none" strike="noStrike" cap="none" normalizeH="0" baseline="0" dirty="0" smtClean="0">
                <a:ln>
                  <a:noFill/>
                </a:ln>
                <a:solidFill>
                  <a:schemeClr val="tx1"/>
                </a:solidFill>
                <a:effectLst/>
                <a:latin typeface="Times New Roman" pitchFamily="18" charset="0"/>
                <a:ea typeface="Dutch801BT-Roman" charset="-128"/>
                <a:cs typeface="Times New Roman" pitchFamily="18" charset="0"/>
              </a:rPr>
              <a:t> A work center has 6machines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Utilization = hours actually worked/available hours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Efficiency= actually rate of production / standard rate of production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4" name="Straight Connector 13"/>
          <p:cNvCxnSpPr/>
          <p:nvPr/>
        </p:nvCxnSpPr>
        <p:spPr>
          <a:xfrm>
            <a:off x="0" y="7620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838200"/>
          <a:ext cx="9144001" cy="1905000"/>
        </p:xfrm>
        <a:graphic>
          <a:graphicData uri="http://schemas.openxmlformats.org/drawingml/2006/table">
            <a:tbl>
              <a:tblPr>
                <a:tableStyleId>{3C2FFA5D-87B4-456A-9821-1D502468CF0F}</a:tableStyleId>
              </a:tblPr>
              <a:tblGrid>
                <a:gridCol w="1717763"/>
                <a:gridCol w="1276024"/>
                <a:gridCol w="1308150"/>
                <a:gridCol w="1171613"/>
                <a:gridCol w="1171613"/>
                <a:gridCol w="1278031"/>
                <a:gridCol w="1220807"/>
              </a:tblGrid>
              <a:tr h="1143000">
                <a:tc>
                  <a:txBody>
                    <a:bodyPr/>
                    <a:lstStyle/>
                    <a:p>
                      <a:pPr>
                        <a:lnSpc>
                          <a:spcPct val="150000"/>
                        </a:lnSpc>
                      </a:pPr>
                      <a:r>
                        <a:rPr lang="en-US" sz="1600" dirty="0"/>
                        <a:t>Pipes production line</a:t>
                      </a:r>
                      <a:endParaRPr lang="en-US" sz="1600" dirty="0">
                        <a:latin typeface="Calibri"/>
                        <a:cs typeface="Arial"/>
                      </a:endParaRPr>
                    </a:p>
                  </a:txBody>
                  <a:tcPr marL="68580" marR="68580" marT="0" marB="0"/>
                </a:tc>
                <a:tc>
                  <a:txBody>
                    <a:bodyPr/>
                    <a:lstStyle/>
                    <a:p>
                      <a:pPr>
                        <a:lnSpc>
                          <a:spcPct val="150000"/>
                        </a:lnSpc>
                      </a:pPr>
                      <a:r>
                        <a:rPr lang="en-US" sz="1600" dirty="0"/>
                        <a:t>Order quantity </a:t>
                      </a:r>
                      <a:r>
                        <a:rPr lang="en-US" sz="1600" dirty="0" smtClean="0"/>
                        <a:t> </a:t>
                      </a:r>
                      <a:endParaRPr lang="ar-JO" sz="1600" dirty="0" smtClean="0"/>
                    </a:p>
                    <a:p>
                      <a:pPr>
                        <a:lnSpc>
                          <a:spcPct val="150000"/>
                        </a:lnSpc>
                      </a:pPr>
                      <a:r>
                        <a:rPr lang="en-US" sz="1600" dirty="0" smtClean="0"/>
                        <a:t>(day 1)</a:t>
                      </a:r>
                      <a:endParaRPr lang="en-US" sz="1600" dirty="0">
                        <a:latin typeface="Calibri"/>
                        <a:cs typeface="Arial"/>
                      </a:endParaRPr>
                    </a:p>
                  </a:txBody>
                  <a:tcPr marL="68580" marR="68580" marT="0" marB="0"/>
                </a:tc>
                <a:tc>
                  <a:txBody>
                    <a:bodyPr/>
                    <a:lstStyle/>
                    <a:p>
                      <a:pPr>
                        <a:lnSpc>
                          <a:spcPct val="150000"/>
                        </a:lnSpc>
                      </a:pPr>
                      <a:r>
                        <a:rPr lang="en-US" sz="1600" dirty="0"/>
                        <a:t>Order quantity </a:t>
                      </a:r>
                      <a:r>
                        <a:rPr lang="en-US" sz="1600" dirty="0" smtClean="0"/>
                        <a:t> </a:t>
                      </a:r>
                      <a:endParaRPr lang="ar-JO" sz="1600" dirty="0" smtClean="0"/>
                    </a:p>
                    <a:p>
                      <a:pPr>
                        <a:lnSpc>
                          <a:spcPct val="150000"/>
                        </a:lnSpc>
                      </a:pPr>
                      <a:r>
                        <a:rPr lang="en-US" sz="1600" dirty="0" smtClean="0"/>
                        <a:t>(day 2)</a:t>
                      </a:r>
                      <a:endParaRPr lang="en-US" sz="1600" dirty="0">
                        <a:latin typeface="Calibri"/>
                        <a:cs typeface="Arial"/>
                      </a:endParaRPr>
                    </a:p>
                  </a:txBody>
                  <a:tcPr marL="68580" marR="68580" marT="0" marB="0"/>
                </a:tc>
                <a:tc>
                  <a:txBody>
                    <a:bodyPr/>
                    <a:lstStyle/>
                    <a:p>
                      <a:pPr>
                        <a:lnSpc>
                          <a:spcPct val="150000"/>
                        </a:lnSpc>
                      </a:pPr>
                      <a:r>
                        <a:rPr lang="en-US" sz="1600" dirty="0"/>
                        <a:t>Order quantity </a:t>
                      </a:r>
                      <a:r>
                        <a:rPr lang="en-US" sz="1600" dirty="0" smtClean="0"/>
                        <a:t> (day 3)</a:t>
                      </a:r>
                      <a:endParaRPr lang="en-US" sz="1600" dirty="0">
                        <a:latin typeface="Calibri"/>
                        <a:cs typeface="Arial"/>
                      </a:endParaRPr>
                    </a:p>
                  </a:txBody>
                  <a:tcPr marL="68580" marR="68580" marT="0" marB="0"/>
                </a:tc>
                <a:tc>
                  <a:txBody>
                    <a:bodyPr/>
                    <a:lstStyle/>
                    <a:p>
                      <a:pPr>
                        <a:lnSpc>
                          <a:spcPct val="150000"/>
                        </a:lnSpc>
                      </a:pPr>
                      <a:r>
                        <a:rPr lang="en-US" sz="1600" dirty="0"/>
                        <a:t>Order quantity </a:t>
                      </a:r>
                      <a:r>
                        <a:rPr lang="en-US" sz="1600" dirty="0" smtClean="0"/>
                        <a:t> (day4)</a:t>
                      </a:r>
                      <a:endParaRPr lang="en-US" sz="1600" dirty="0">
                        <a:latin typeface="Calibri"/>
                        <a:cs typeface="Arial"/>
                      </a:endParaRPr>
                    </a:p>
                  </a:txBody>
                  <a:tcPr marL="68580" marR="68580" marT="0" marB="0"/>
                </a:tc>
                <a:tc>
                  <a:txBody>
                    <a:bodyPr/>
                    <a:lstStyle/>
                    <a:p>
                      <a:pPr>
                        <a:lnSpc>
                          <a:spcPct val="150000"/>
                        </a:lnSpc>
                      </a:pPr>
                      <a:r>
                        <a:rPr lang="en-US" sz="1600"/>
                        <a:t>Setup time (sec)</a:t>
                      </a:r>
                      <a:endParaRPr lang="en-US" sz="1600">
                        <a:latin typeface="Calibri"/>
                        <a:cs typeface="Arial"/>
                      </a:endParaRPr>
                    </a:p>
                  </a:txBody>
                  <a:tcPr marL="68580" marR="68580" marT="0" marB="0"/>
                </a:tc>
                <a:tc>
                  <a:txBody>
                    <a:bodyPr/>
                    <a:lstStyle/>
                    <a:p>
                      <a:pPr>
                        <a:lnSpc>
                          <a:spcPct val="150000"/>
                        </a:lnSpc>
                      </a:pPr>
                      <a:r>
                        <a:rPr lang="en-US" sz="1600"/>
                        <a:t>Run time (sec)</a:t>
                      </a:r>
                      <a:endParaRPr lang="en-US" sz="1600">
                        <a:latin typeface="Calibri"/>
                        <a:cs typeface="Arial"/>
                      </a:endParaRPr>
                    </a:p>
                  </a:txBody>
                  <a:tcPr marL="68580" marR="68580" marT="0" marB="0"/>
                </a:tc>
              </a:tr>
              <a:tr h="381000">
                <a:tc>
                  <a:txBody>
                    <a:bodyPr/>
                    <a:lstStyle/>
                    <a:p>
                      <a:pPr>
                        <a:lnSpc>
                          <a:spcPct val="150000"/>
                        </a:lnSpc>
                      </a:pPr>
                      <a:r>
                        <a:rPr lang="en-US" sz="1600"/>
                        <a:t>Released order</a:t>
                      </a:r>
                      <a:endParaRPr lang="en-US" sz="1600">
                        <a:latin typeface="Calibri"/>
                        <a:cs typeface="Arial"/>
                      </a:endParaRPr>
                    </a:p>
                  </a:txBody>
                  <a:tcPr marL="68580" marR="68580" marT="0" marB="0"/>
                </a:tc>
                <a:tc>
                  <a:txBody>
                    <a:bodyPr/>
                    <a:lstStyle/>
                    <a:p>
                      <a:pPr>
                        <a:lnSpc>
                          <a:spcPct val="150000"/>
                        </a:lnSpc>
                      </a:pPr>
                      <a:r>
                        <a:rPr lang="en-US" sz="1600" dirty="0"/>
                        <a:t>3200</a:t>
                      </a:r>
                      <a:endParaRPr lang="en-US" sz="1600" dirty="0">
                        <a:latin typeface="Calibri"/>
                        <a:cs typeface="Arial"/>
                      </a:endParaRPr>
                    </a:p>
                  </a:txBody>
                  <a:tcPr marL="68580" marR="68580" marT="0" marB="0"/>
                </a:tc>
                <a:tc>
                  <a:txBody>
                    <a:bodyPr/>
                    <a:lstStyle/>
                    <a:p>
                      <a:pPr>
                        <a:lnSpc>
                          <a:spcPct val="150000"/>
                        </a:lnSpc>
                      </a:pPr>
                      <a:r>
                        <a:rPr lang="en-US" sz="1600" dirty="0"/>
                        <a:t>3500</a:t>
                      </a:r>
                      <a:endParaRPr lang="en-US" sz="1600" dirty="0">
                        <a:latin typeface="Calibri"/>
                        <a:cs typeface="Arial"/>
                      </a:endParaRPr>
                    </a:p>
                  </a:txBody>
                  <a:tcPr marL="68580" marR="68580" marT="0" marB="0"/>
                </a:tc>
                <a:tc>
                  <a:txBody>
                    <a:bodyPr/>
                    <a:lstStyle/>
                    <a:p>
                      <a:pPr>
                        <a:lnSpc>
                          <a:spcPct val="150000"/>
                        </a:lnSpc>
                      </a:pPr>
                      <a:r>
                        <a:rPr lang="en-US" sz="1600" dirty="0"/>
                        <a:t>3300</a:t>
                      </a:r>
                      <a:endParaRPr lang="en-US" sz="1600" dirty="0">
                        <a:latin typeface="Calibri"/>
                        <a:cs typeface="Arial"/>
                      </a:endParaRPr>
                    </a:p>
                  </a:txBody>
                  <a:tcPr marL="68580" marR="68580" marT="0" marB="0"/>
                </a:tc>
                <a:tc>
                  <a:txBody>
                    <a:bodyPr/>
                    <a:lstStyle/>
                    <a:p>
                      <a:pPr>
                        <a:lnSpc>
                          <a:spcPct val="150000"/>
                        </a:lnSpc>
                      </a:pPr>
                      <a:r>
                        <a:rPr lang="en-US" sz="1600"/>
                        <a:t>3150</a:t>
                      </a:r>
                      <a:endParaRPr lang="en-US" sz="1600">
                        <a:latin typeface="Calibri"/>
                        <a:cs typeface="Arial"/>
                      </a:endParaRPr>
                    </a:p>
                  </a:txBody>
                  <a:tcPr marL="68580" marR="68580" marT="0" marB="0"/>
                </a:tc>
                <a:tc>
                  <a:txBody>
                    <a:bodyPr/>
                    <a:lstStyle/>
                    <a:p>
                      <a:pPr>
                        <a:lnSpc>
                          <a:spcPct val="150000"/>
                        </a:lnSpc>
                      </a:pPr>
                      <a:r>
                        <a:rPr lang="en-US" sz="1600"/>
                        <a:t>61.72</a:t>
                      </a:r>
                      <a:endParaRPr lang="en-US" sz="1600">
                        <a:latin typeface="Calibri"/>
                        <a:cs typeface="Arial"/>
                      </a:endParaRPr>
                    </a:p>
                  </a:txBody>
                  <a:tcPr marL="68580" marR="68580" marT="0" marB="0"/>
                </a:tc>
                <a:tc>
                  <a:txBody>
                    <a:bodyPr/>
                    <a:lstStyle/>
                    <a:p>
                      <a:pPr>
                        <a:lnSpc>
                          <a:spcPct val="150000"/>
                        </a:lnSpc>
                      </a:pPr>
                      <a:r>
                        <a:rPr lang="en-US" sz="1600"/>
                        <a:t>21</a:t>
                      </a:r>
                      <a:endParaRPr lang="en-US" sz="1600">
                        <a:latin typeface="Calibri"/>
                        <a:cs typeface="Arial"/>
                      </a:endParaRPr>
                    </a:p>
                  </a:txBody>
                  <a:tcPr marL="68580" marR="68580" marT="0" marB="0"/>
                </a:tc>
              </a:tr>
              <a:tr h="381000">
                <a:tc>
                  <a:txBody>
                    <a:bodyPr/>
                    <a:lstStyle/>
                    <a:p>
                      <a:pPr>
                        <a:lnSpc>
                          <a:spcPct val="150000"/>
                        </a:lnSpc>
                      </a:pPr>
                      <a:r>
                        <a:rPr lang="en-US" sz="1600" dirty="0"/>
                        <a:t>Planed order </a:t>
                      </a:r>
                      <a:endParaRPr lang="en-US" sz="1600" dirty="0">
                        <a:latin typeface="Calibri"/>
                        <a:cs typeface="Arial"/>
                      </a:endParaRPr>
                    </a:p>
                  </a:txBody>
                  <a:tcPr marL="68580" marR="68580" marT="0" marB="0"/>
                </a:tc>
                <a:tc>
                  <a:txBody>
                    <a:bodyPr/>
                    <a:lstStyle/>
                    <a:p>
                      <a:pPr>
                        <a:lnSpc>
                          <a:spcPct val="150000"/>
                        </a:lnSpc>
                      </a:pPr>
                      <a:r>
                        <a:rPr lang="en-US" sz="1600" dirty="0"/>
                        <a:t>2000</a:t>
                      </a:r>
                      <a:endParaRPr lang="en-US" sz="1600" dirty="0">
                        <a:latin typeface="Calibri"/>
                        <a:cs typeface="Arial"/>
                      </a:endParaRPr>
                    </a:p>
                  </a:txBody>
                  <a:tcPr marL="68580" marR="68580" marT="0" marB="0"/>
                </a:tc>
                <a:tc>
                  <a:txBody>
                    <a:bodyPr/>
                    <a:lstStyle/>
                    <a:p>
                      <a:pPr>
                        <a:lnSpc>
                          <a:spcPct val="150000"/>
                        </a:lnSpc>
                      </a:pPr>
                      <a:r>
                        <a:rPr lang="en-US" sz="1600" dirty="0"/>
                        <a:t>1700</a:t>
                      </a:r>
                      <a:endParaRPr lang="en-US" sz="1600" dirty="0">
                        <a:latin typeface="Calibri"/>
                        <a:cs typeface="Arial"/>
                      </a:endParaRPr>
                    </a:p>
                  </a:txBody>
                  <a:tcPr marL="68580" marR="68580" marT="0" marB="0"/>
                </a:tc>
                <a:tc>
                  <a:txBody>
                    <a:bodyPr/>
                    <a:lstStyle/>
                    <a:p>
                      <a:pPr>
                        <a:lnSpc>
                          <a:spcPct val="150000"/>
                        </a:lnSpc>
                      </a:pPr>
                      <a:r>
                        <a:rPr lang="en-US" sz="1600" dirty="0"/>
                        <a:t>1900</a:t>
                      </a:r>
                      <a:endParaRPr lang="en-US" sz="1600" dirty="0">
                        <a:latin typeface="Calibri"/>
                        <a:cs typeface="Arial"/>
                      </a:endParaRPr>
                    </a:p>
                  </a:txBody>
                  <a:tcPr marL="68580" marR="68580" marT="0" marB="0"/>
                </a:tc>
                <a:tc>
                  <a:txBody>
                    <a:bodyPr/>
                    <a:lstStyle/>
                    <a:p>
                      <a:pPr>
                        <a:lnSpc>
                          <a:spcPct val="150000"/>
                        </a:lnSpc>
                      </a:pPr>
                      <a:r>
                        <a:rPr lang="en-US" sz="1600" dirty="0"/>
                        <a:t>2050</a:t>
                      </a:r>
                      <a:endParaRPr lang="en-US" sz="1600" dirty="0">
                        <a:latin typeface="Calibri"/>
                        <a:cs typeface="Arial"/>
                      </a:endParaRPr>
                    </a:p>
                  </a:txBody>
                  <a:tcPr marL="68580" marR="68580" marT="0" marB="0"/>
                </a:tc>
                <a:tc>
                  <a:txBody>
                    <a:bodyPr/>
                    <a:lstStyle/>
                    <a:p>
                      <a:pPr>
                        <a:lnSpc>
                          <a:spcPct val="150000"/>
                        </a:lnSpc>
                      </a:pPr>
                      <a:r>
                        <a:rPr lang="en-US" sz="1600" dirty="0"/>
                        <a:t>61.72</a:t>
                      </a:r>
                      <a:endParaRPr lang="en-US" sz="1600" dirty="0">
                        <a:latin typeface="Calibri"/>
                        <a:cs typeface="Arial"/>
                      </a:endParaRPr>
                    </a:p>
                  </a:txBody>
                  <a:tcPr marL="68580" marR="68580" marT="0" marB="0"/>
                </a:tc>
                <a:tc>
                  <a:txBody>
                    <a:bodyPr/>
                    <a:lstStyle/>
                    <a:p>
                      <a:pPr>
                        <a:lnSpc>
                          <a:spcPct val="150000"/>
                        </a:lnSpc>
                      </a:pPr>
                      <a:r>
                        <a:rPr lang="en-US" sz="1600" dirty="0"/>
                        <a:t>21</a:t>
                      </a:r>
                      <a:endParaRPr lang="en-US" sz="1600" dirty="0">
                        <a:latin typeface="Calibri"/>
                        <a:cs typeface="Arial"/>
                      </a:endParaRPr>
                    </a:p>
                  </a:txBody>
                  <a:tcPr marL="68580" marR="68580" marT="0" marB="0"/>
                </a:tc>
              </a:tr>
            </a:tbl>
          </a:graphicData>
        </a:graphic>
      </p:graphicFrame>
      <p:sp>
        <p:nvSpPr>
          <p:cNvPr id="66561" name="Rectangle 1"/>
          <p:cNvSpPr>
            <a:spLocks noChangeArrowheads="1"/>
          </p:cNvSpPr>
          <p:nvPr/>
        </p:nvSpPr>
        <p:spPr bwMode="auto">
          <a:xfrm>
            <a:off x="609600" y="-228600"/>
            <a:ext cx="9144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Calibri" pitchFamily="34" charset="0"/>
                <a:cs typeface="Times New Roman" pitchFamily="18" charset="0"/>
              </a:rPr>
              <a:t>               </a:t>
            </a:r>
            <a:r>
              <a:rPr kumimoji="0" lang="en-US" sz="32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Calibri" pitchFamily="34" charset="0"/>
                <a:cs typeface="Times New Roman" pitchFamily="18" charset="0"/>
              </a:rPr>
              <a:t>Pipes production line </a:t>
            </a:r>
            <a:endParaRPr kumimoji="0" lang="en-US" sz="40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sz="2000"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 </a:t>
            </a:r>
            <a:r>
              <a:rPr kumimoji="0" lang="en-US" sz="2000" b="1" i="0" u="none" strike="noStrike" cap="none" normalizeH="0" baseline="0" dirty="0" smtClean="0" bmk="_Toc482426043">
                <a:ln>
                  <a:noFill/>
                </a:ln>
                <a:solidFill>
                  <a:srgbClr val="5B9BD5"/>
                </a:solidFill>
                <a:effectLst/>
                <a:latin typeface="Arial" pitchFamily="34" charset="0"/>
                <a:ea typeface="Calibri" pitchFamily="34" charset="0"/>
                <a:cs typeface="Arial" pitchFamily="34" charset="0"/>
              </a:rPr>
              <a:t>11: Released and order quantity of pipes production line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Table 6"/>
          <p:cNvGraphicFramePr>
            <a:graphicFrameLocks noGrp="1"/>
          </p:cNvGraphicFramePr>
          <p:nvPr/>
        </p:nvGraphicFramePr>
        <p:xfrm>
          <a:off x="1" y="3977640"/>
          <a:ext cx="9143999" cy="2880360"/>
        </p:xfrm>
        <a:graphic>
          <a:graphicData uri="http://schemas.openxmlformats.org/drawingml/2006/table">
            <a:tbl>
              <a:tblPr>
                <a:tableStyleId>{3C2FFA5D-87B4-456A-9821-1D502468CF0F}</a:tableStyleId>
              </a:tblPr>
              <a:tblGrid>
                <a:gridCol w="2427872"/>
                <a:gridCol w="1511005"/>
                <a:gridCol w="1656085"/>
                <a:gridCol w="2038032"/>
                <a:gridCol w="1511005"/>
              </a:tblGrid>
              <a:tr h="57150">
                <a:tc>
                  <a:txBody>
                    <a:bodyPr/>
                    <a:lstStyle/>
                    <a:p>
                      <a:pPr>
                        <a:lnSpc>
                          <a:spcPct val="150000"/>
                        </a:lnSpc>
                      </a:pPr>
                      <a:r>
                        <a:rPr lang="en-US" sz="1800" dirty="0"/>
                        <a:t>Day</a:t>
                      </a:r>
                      <a:endParaRPr lang="en-US" sz="1800" dirty="0">
                        <a:latin typeface="Calibri"/>
                        <a:cs typeface="Arial"/>
                      </a:endParaRPr>
                    </a:p>
                  </a:txBody>
                  <a:tcPr marL="68580" marR="68580" marT="0" marB="0"/>
                </a:tc>
                <a:tc>
                  <a:txBody>
                    <a:bodyPr/>
                    <a:lstStyle/>
                    <a:p>
                      <a:pPr>
                        <a:lnSpc>
                          <a:spcPct val="150000"/>
                        </a:lnSpc>
                      </a:pPr>
                      <a:r>
                        <a:rPr lang="en-US" sz="1800" dirty="0"/>
                        <a:t>1</a:t>
                      </a:r>
                      <a:endParaRPr lang="en-US" sz="1800" dirty="0">
                        <a:latin typeface="Calibri"/>
                        <a:cs typeface="Arial"/>
                      </a:endParaRPr>
                    </a:p>
                  </a:txBody>
                  <a:tcPr marL="68580" marR="68580" marT="0" marB="0"/>
                </a:tc>
                <a:tc>
                  <a:txBody>
                    <a:bodyPr/>
                    <a:lstStyle/>
                    <a:p>
                      <a:pPr>
                        <a:lnSpc>
                          <a:spcPct val="150000"/>
                        </a:lnSpc>
                      </a:pPr>
                      <a:r>
                        <a:rPr lang="en-US" sz="1800" dirty="0"/>
                        <a:t>2</a:t>
                      </a:r>
                      <a:endParaRPr lang="en-US" sz="1800" dirty="0">
                        <a:latin typeface="Calibri"/>
                        <a:cs typeface="Arial"/>
                      </a:endParaRPr>
                    </a:p>
                  </a:txBody>
                  <a:tcPr marL="68580" marR="68580" marT="0" marB="0"/>
                </a:tc>
                <a:tc>
                  <a:txBody>
                    <a:bodyPr/>
                    <a:lstStyle/>
                    <a:p>
                      <a:pPr>
                        <a:lnSpc>
                          <a:spcPct val="150000"/>
                        </a:lnSpc>
                      </a:pPr>
                      <a:r>
                        <a:rPr lang="en-US" sz="1800"/>
                        <a:t>3</a:t>
                      </a:r>
                      <a:endParaRPr lang="en-US" sz="1800">
                        <a:latin typeface="Calibri"/>
                        <a:cs typeface="Arial"/>
                      </a:endParaRPr>
                    </a:p>
                  </a:txBody>
                  <a:tcPr marL="68580" marR="68580" marT="0" marB="0"/>
                </a:tc>
                <a:tc>
                  <a:txBody>
                    <a:bodyPr/>
                    <a:lstStyle/>
                    <a:p>
                      <a:pPr>
                        <a:lnSpc>
                          <a:spcPct val="150000"/>
                        </a:lnSpc>
                      </a:pPr>
                      <a:r>
                        <a:rPr lang="en-US" sz="1800"/>
                        <a:t>4</a:t>
                      </a:r>
                      <a:endParaRPr lang="en-US" sz="1800">
                        <a:latin typeface="Calibri"/>
                        <a:cs typeface="Arial"/>
                      </a:endParaRPr>
                    </a:p>
                  </a:txBody>
                  <a:tcPr marL="68580" marR="68580" marT="0" marB="0"/>
                </a:tc>
              </a:tr>
              <a:tr h="0">
                <a:tc>
                  <a:txBody>
                    <a:bodyPr/>
                    <a:lstStyle/>
                    <a:p>
                      <a:pPr>
                        <a:lnSpc>
                          <a:spcPct val="150000"/>
                        </a:lnSpc>
                      </a:pPr>
                      <a:r>
                        <a:rPr lang="en-US" sz="1800" dirty="0"/>
                        <a:t>Released load</a:t>
                      </a:r>
                      <a:endParaRPr lang="en-US" sz="1800" dirty="0">
                        <a:latin typeface="Calibri"/>
                        <a:cs typeface="Arial"/>
                      </a:endParaRPr>
                    </a:p>
                  </a:txBody>
                  <a:tcPr marL="68580" marR="68580" marT="0" marB="0"/>
                </a:tc>
                <a:tc>
                  <a:txBody>
                    <a:bodyPr/>
                    <a:lstStyle/>
                    <a:p>
                      <a:pPr>
                        <a:lnSpc>
                          <a:spcPct val="150000"/>
                        </a:lnSpc>
                      </a:pPr>
                      <a:r>
                        <a:rPr lang="en-US" sz="1800" dirty="0" smtClean="0"/>
                        <a:t>18.86  (hr)</a:t>
                      </a:r>
                      <a:endParaRPr lang="en-US" sz="1800" dirty="0">
                        <a:latin typeface="Calibri"/>
                        <a:cs typeface="Arial"/>
                      </a:endParaRPr>
                    </a:p>
                  </a:txBody>
                  <a:tcPr marL="68580" marR="68580" marT="0" marB="0"/>
                </a:tc>
                <a:tc>
                  <a:txBody>
                    <a:bodyPr/>
                    <a:lstStyle/>
                    <a:p>
                      <a:pPr>
                        <a:lnSpc>
                          <a:spcPct val="150000"/>
                        </a:lnSpc>
                      </a:pPr>
                      <a:r>
                        <a:rPr lang="en-US" sz="1800" dirty="0"/>
                        <a:t>21</a:t>
                      </a:r>
                      <a:endParaRPr lang="en-US" sz="1800" dirty="0">
                        <a:latin typeface="Calibri"/>
                        <a:cs typeface="Arial"/>
                      </a:endParaRPr>
                    </a:p>
                  </a:txBody>
                  <a:tcPr marL="68580" marR="68580" marT="0" marB="0"/>
                </a:tc>
                <a:tc>
                  <a:txBody>
                    <a:bodyPr/>
                    <a:lstStyle/>
                    <a:p>
                      <a:pPr>
                        <a:lnSpc>
                          <a:spcPct val="150000"/>
                        </a:lnSpc>
                      </a:pPr>
                      <a:r>
                        <a:rPr lang="en-US" sz="1800"/>
                        <a:t>19.81</a:t>
                      </a:r>
                      <a:endParaRPr lang="en-US" sz="1800">
                        <a:latin typeface="Calibri"/>
                        <a:cs typeface="Arial"/>
                      </a:endParaRPr>
                    </a:p>
                  </a:txBody>
                  <a:tcPr marL="68580" marR="68580" marT="0" marB="0"/>
                </a:tc>
                <a:tc>
                  <a:txBody>
                    <a:bodyPr/>
                    <a:lstStyle/>
                    <a:p>
                      <a:pPr>
                        <a:lnSpc>
                          <a:spcPct val="150000"/>
                        </a:lnSpc>
                      </a:pPr>
                      <a:r>
                        <a:rPr lang="en-US" sz="1800"/>
                        <a:t>18.39</a:t>
                      </a:r>
                      <a:endParaRPr lang="en-US" sz="1800">
                        <a:latin typeface="Calibri"/>
                        <a:cs typeface="Arial"/>
                      </a:endParaRPr>
                    </a:p>
                  </a:txBody>
                  <a:tcPr marL="68580" marR="68580" marT="0" marB="0"/>
                </a:tc>
              </a:tr>
              <a:tr h="0">
                <a:tc>
                  <a:txBody>
                    <a:bodyPr/>
                    <a:lstStyle/>
                    <a:p>
                      <a:pPr>
                        <a:lnSpc>
                          <a:spcPct val="150000"/>
                        </a:lnSpc>
                      </a:pPr>
                      <a:r>
                        <a:rPr lang="en-US" sz="1800"/>
                        <a:t>Planed load</a:t>
                      </a:r>
                      <a:endParaRPr lang="en-US" sz="1800">
                        <a:latin typeface="Calibri"/>
                        <a:cs typeface="Arial"/>
                      </a:endParaRPr>
                    </a:p>
                  </a:txBody>
                  <a:tcPr marL="68580" marR="68580" marT="0" marB="0"/>
                </a:tc>
                <a:tc>
                  <a:txBody>
                    <a:bodyPr/>
                    <a:lstStyle/>
                    <a:p>
                      <a:pPr>
                        <a:lnSpc>
                          <a:spcPct val="150000"/>
                        </a:lnSpc>
                      </a:pPr>
                      <a:r>
                        <a:rPr lang="en-US" sz="1800" dirty="0" smtClean="0"/>
                        <a:t>11.68   (hr)</a:t>
                      </a:r>
                      <a:endParaRPr lang="en-US" sz="1800" dirty="0">
                        <a:latin typeface="Calibri"/>
                        <a:cs typeface="Arial"/>
                      </a:endParaRPr>
                    </a:p>
                  </a:txBody>
                  <a:tcPr marL="68580" marR="68580" marT="0" marB="0"/>
                </a:tc>
                <a:tc>
                  <a:txBody>
                    <a:bodyPr/>
                    <a:lstStyle/>
                    <a:p>
                      <a:pPr>
                        <a:lnSpc>
                          <a:spcPct val="150000"/>
                        </a:lnSpc>
                      </a:pPr>
                      <a:r>
                        <a:rPr lang="en-US" sz="1800" dirty="0"/>
                        <a:t>9.93</a:t>
                      </a:r>
                      <a:endParaRPr lang="en-US" sz="1800" dirty="0">
                        <a:latin typeface="Calibri"/>
                        <a:cs typeface="Arial"/>
                      </a:endParaRPr>
                    </a:p>
                  </a:txBody>
                  <a:tcPr marL="68580" marR="68580" marT="0" marB="0"/>
                </a:tc>
                <a:tc>
                  <a:txBody>
                    <a:bodyPr/>
                    <a:lstStyle/>
                    <a:p>
                      <a:pPr>
                        <a:lnSpc>
                          <a:spcPct val="150000"/>
                        </a:lnSpc>
                      </a:pPr>
                      <a:r>
                        <a:rPr lang="en-US" sz="1800"/>
                        <a:t>11.1</a:t>
                      </a:r>
                      <a:endParaRPr lang="en-US" sz="1800">
                        <a:latin typeface="Calibri"/>
                        <a:cs typeface="Arial"/>
                      </a:endParaRPr>
                    </a:p>
                  </a:txBody>
                  <a:tcPr marL="68580" marR="68580" marT="0" marB="0"/>
                </a:tc>
                <a:tc>
                  <a:txBody>
                    <a:bodyPr/>
                    <a:lstStyle/>
                    <a:p>
                      <a:pPr>
                        <a:lnSpc>
                          <a:spcPct val="150000"/>
                        </a:lnSpc>
                      </a:pPr>
                      <a:r>
                        <a:rPr lang="en-US" sz="1800"/>
                        <a:t>11.97</a:t>
                      </a:r>
                      <a:endParaRPr lang="en-US" sz="1800">
                        <a:latin typeface="Calibri"/>
                        <a:cs typeface="Arial"/>
                      </a:endParaRPr>
                    </a:p>
                  </a:txBody>
                  <a:tcPr marL="68580" marR="68580" marT="0" marB="0"/>
                </a:tc>
              </a:tr>
              <a:tr h="0">
                <a:tc>
                  <a:txBody>
                    <a:bodyPr/>
                    <a:lstStyle/>
                    <a:p>
                      <a:pPr>
                        <a:lnSpc>
                          <a:spcPct val="150000"/>
                        </a:lnSpc>
                      </a:pPr>
                      <a:r>
                        <a:rPr lang="en-US" sz="1800"/>
                        <a:t>Total load</a:t>
                      </a:r>
                      <a:endParaRPr lang="en-US" sz="1800">
                        <a:latin typeface="Calibri"/>
                        <a:cs typeface="Arial"/>
                      </a:endParaRPr>
                    </a:p>
                  </a:txBody>
                  <a:tcPr marL="68580" marR="68580" marT="0" marB="0"/>
                </a:tc>
                <a:tc>
                  <a:txBody>
                    <a:bodyPr/>
                    <a:lstStyle/>
                    <a:p>
                      <a:pPr>
                        <a:lnSpc>
                          <a:spcPct val="150000"/>
                        </a:lnSpc>
                      </a:pPr>
                      <a:r>
                        <a:rPr lang="en-US" sz="1800" dirty="0" smtClean="0"/>
                        <a:t>30.54   (hr)</a:t>
                      </a:r>
                      <a:endParaRPr lang="en-US" sz="1800" dirty="0">
                        <a:latin typeface="Calibri"/>
                        <a:cs typeface="Arial"/>
                      </a:endParaRPr>
                    </a:p>
                  </a:txBody>
                  <a:tcPr marL="68580" marR="68580" marT="0" marB="0"/>
                </a:tc>
                <a:tc>
                  <a:txBody>
                    <a:bodyPr/>
                    <a:lstStyle/>
                    <a:p>
                      <a:pPr>
                        <a:lnSpc>
                          <a:spcPct val="150000"/>
                        </a:lnSpc>
                      </a:pPr>
                      <a:r>
                        <a:rPr lang="en-US" sz="1800" dirty="0"/>
                        <a:t>30.93</a:t>
                      </a:r>
                      <a:endParaRPr lang="en-US" sz="1800" dirty="0">
                        <a:latin typeface="Calibri"/>
                        <a:cs typeface="Arial"/>
                      </a:endParaRPr>
                    </a:p>
                  </a:txBody>
                  <a:tcPr marL="68580" marR="68580" marT="0" marB="0"/>
                </a:tc>
                <a:tc>
                  <a:txBody>
                    <a:bodyPr/>
                    <a:lstStyle/>
                    <a:p>
                      <a:pPr>
                        <a:lnSpc>
                          <a:spcPct val="150000"/>
                        </a:lnSpc>
                      </a:pPr>
                      <a:r>
                        <a:rPr lang="en-US" sz="1800" dirty="0"/>
                        <a:t>30.91</a:t>
                      </a:r>
                      <a:endParaRPr lang="en-US" sz="1800" dirty="0">
                        <a:latin typeface="Calibri"/>
                        <a:cs typeface="Arial"/>
                      </a:endParaRPr>
                    </a:p>
                  </a:txBody>
                  <a:tcPr marL="68580" marR="68580" marT="0" marB="0"/>
                </a:tc>
                <a:tc>
                  <a:txBody>
                    <a:bodyPr/>
                    <a:lstStyle/>
                    <a:p>
                      <a:pPr>
                        <a:lnSpc>
                          <a:spcPct val="150000"/>
                        </a:lnSpc>
                      </a:pPr>
                      <a:r>
                        <a:rPr lang="en-US" sz="1800"/>
                        <a:t>30.36</a:t>
                      </a:r>
                      <a:endParaRPr lang="en-US" sz="1800">
                        <a:latin typeface="Calibri"/>
                        <a:cs typeface="Arial"/>
                      </a:endParaRPr>
                    </a:p>
                  </a:txBody>
                  <a:tcPr marL="68580" marR="68580" marT="0" marB="0"/>
                </a:tc>
              </a:tr>
              <a:tr h="0">
                <a:tc>
                  <a:txBody>
                    <a:bodyPr/>
                    <a:lstStyle/>
                    <a:p>
                      <a:pPr>
                        <a:lnSpc>
                          <a:spcPct val="150000"/>
                        </a:lnSpc>
                      </a:pPr>
                      <a:r>
                        <a:rPr lang="en-US" sz="1800"/>
                        <a:t>Rated capacity </a:t>
                      </a:r>
                      <a:endParaRPr lang="en-US" sz="1800">
                        <a:latin typeface="Calibri"/>
                        <a:cs typeface="Arial"/>
                      </a:endParaRPr>
                    </a:p>
                  </a:txBody>
                  <a:tcPr marL="68580" marR="68580" marT="0" marB="0"/>
                </a:tc>
                <a:tc>
                  <a:txBody>
                    <a:bodyPr/>
                    <a:lstStyle/>
                    <a:p>
                      <a:pPr>
                        <a:lnSpc>
                          <a:spcPct val="150000"/>
                        </a:lnSpc>
                      </a:pPr>
                      <a:r>
                        <a:rPr lang="en-US" sz="1800" dirty="0" smtClean="0"/>
                        <a:t>22.15    (hr)</a:t>
                      </a:r>
                      <a:endParaRPr lang="en-US" sz="1800" dirty="0">
                        <a:latin typeface="Calibri"/>
                        <a:cs typeface="Arial"/>
                      </a:endParaRPr>
                    </a:p>
                  </a:txBody>
                  <a:tcPr marL="68580" marR="68580" marT="0" marB="0"/>
                </a:tc>
                <a:tc>
                  <a:txBody>
                    <a:bodyPr/>
                    <a:lstStyle/>
                    <a:p>
                      <a:pPr>
                        <a:lnSpc>
                          <a:spcPct val="150000"/>
                        </a:lnSpc>
                      </a:pPr>
                      <a:r>
                        <a:rPr lang="en-US" sz="1800" dirty="0"/>
                        <a:t>24.12</a:t>
                      </a:r>
                      <a:endParaRPr lang="en-US" sz="1800" dirty="0">
                        <a:latin typeface="Calibri"/>
                        <a:cs typeface="Arial"/>
                      </a:endParaRPr>
                    </a:p>
                  </a:txBody>
                  <a:tcPr marL="68580" marR="68580" marT="0" marB="0"/>
                </a:tc>
                <a:tc>
                  <a:txBody>
                    <a:bodyPr/>
                    <a:lstStyle/>
                    <a:p>
                      <a:pPr>
                        <a:lnSpc>
                          <a:spcPct val="150000"/>
                        </a:lnSpc>
                      </a:pPr>
                      <a:r>
                        <a:rPr lang="en-US" sz="1800" dirty="0"/>
                        <a:t>22.68</a:t>
                      </a:r>
                      <a:endParaRPr lang="en-US" sz="1800" dirty="0">
                        <a:latin typeface="Calibri"/>
                        <a:cs typeface="Arial"/>
                      </a:endParaRPr>
                    </a:p>
                  </a:txBody>
                  <a:tcPr marL="68580" marR="68580" marT="0" marB="0"/>
                </a:tc>
                <a:tc>
                  <a:txBody>
                    <a:bodyPr/>
                    <a:lstStyle/>
                    <a:p>
                      <a:pPr>
                        <a:lnSpc>
                          <a:spcPct val="150000"/>
                        </a:lnSpc>
                      </a:pPr>
                      <a:r>
                        <a:rPr lang="en-US" sz="1800"/>
                        <a:t>21.6</a:t>
                      </a:r>
                      <a:endParaRPr lang="en-US" sz="1800">
                        <a:latin typeface="Calibri"/>
                        <a:cs typeface="Arial"/>
                      </a:endParaRPr>
                    </a:p>
                  </a:txBody>
                  <a:tcPr marL="68580" marR="68580" marT="0" marB="0"/>
                </a:tc>
              </a:tr>
              <a:tr h="0">
                <a:tc>
                  <a:txBody>
                    <a:bodyPr/>
                    <a:lstStyle/>
                    <a:p>
                      <a:pPr>
                        <a:lnSpc>
                          <a:spcPct val="150000"/>
                        </a:lnSpc>
                      </a:pPr>
                      <a:r>
                        <a:rPr lang="en-US" sz="1800"/>
                        <a:t>(over)/under capacity</a:t>
                      </a:r>
                      <a:endParaRPr lang="en-US" sz="1800">
                        <a:latin typeface="Calibri"/>
                        <a:cs typeface="Arial"/>
                      </a:endParaRPr>
                    </a:p>
                  </a:txBody>
                  <a:tcPr marL="68580" marR="68580" marT="0" marB="0"/>
                </a:tc>
                <a:tc>
                  <a:txBody>
                    <a:bodyPr/>
                    <a:lstStyle/>
                    <a:p>
                      <a:pPr>
                        <a:lnSpc>
                          <a:spcPct val="150000"/>
                        </a:lnSpc>
                      </a:pPr>
                      <a:r>
                        <a:rPr lang="en-US" sz="1800" dirty="0"/>
                        <a:t>8.39(over)</a:t>
                      </a:r>
                      <a:endParaRPr lang="en-US" sz="1800" dirty="0">
                        <a:latin typeface="Calibri"/>
                        <a:cs typeface="Arial"/>
                      </a:endParaRPr>
                    </a:p>
                  </a:txBody>
                  <a:tcPr marL="68580" marR="68580" marT="0" marB="0"/>
                </a:tc>
                <a:tc>
                  <a:txBody>
                    <a:bodyPr/>
                    <a:lstStyle/>
                    <a:p>
                      <a:pPr>
                        <a:lnSpc>
                          <a:spcPct val="150000"/>
                        </a:lnSpc>
                      </a:pPr>
                      <a:r>
                        <a:rPr lang="en-US" sz="1800" dirty="0"/>
                        <a:t>6.81(over)</a:t>
                      </a:r>
                      <a:endParaRPr lang="en-US" sz="1800" dirty="0">
                        <a:latin typeface="Calibri"/>
                        <a:cs typeface="Arial"/>
                      </a:endParaRPr>
                    </a:p>
                  </a:txBody>
                  <a:tcPr marL="68580" marR="68580" marT="0" marB="0"/>
                </a:tc>
                <a:tc>
                  <a:txBody>
                    <a:bodyPr/>
                    <a:lstStyle/>
                    <a:p>
                      <a:pPr>
                        <a:lnSpc>
                          <a:spcPct val="150000"/>
                        </a:lnSpc>
                      </a:pPr>
                      <a:r>
                        <a:rPr lang="en-US" sz="1800" dirty="0"/>
                        <a:t>8.239(over)</a:t>
                      </a:r>
                      <a:endParaRPr lang="en-US" sz="1800" dirty="0">
                        <a:latin typeface="Calibri"/>
                        <a:cs typeface="Arial"/>
                      </a:endParaRPr>
                    </a:p>
                  </a:txBody>
                  <a:tcPr marL="68580" marR="68580" marT="0" marB="0"/>
                </a:tc>
                <a:tc>
                  <a:txBody>
                    <a:bodyPr/>
                    <a:lstStyle/>
                    <a:p>
                      <a:pPr>
                        <a:lnSpc>
                          <a:spcPct val="150000"/>
                        </a:lnSpc>
                      </a:pPr>
                      <a:r>
                        <a:rPr lang="en-US" sz="1800"/>
                        <a:t>8.76(over)</a:t>
                      </a:r>
                      <a:endParaRPr lang="en-US" sz="1800">
                        <a:latin typeface="Calibri"/>
                        <a:cs typeface="Arial"/>
                      </a:endParaRPr>
                    </a:p>
                  </a:txBody>
                  <a:tcPr marL="68580" marR="68580" marT="0" marB="0"/>
                </a:tc>
              </a:tr>
              <a:tr h="0">
                <a:tc>
                  <a:txBody>
                    <a:bodyPr/>
                    <a:lstStyle/>
                    <a:p>
                      <a:pPr>
                        <a:lnSpc>
                          <a:spcPct val="150000"/>
                        </a:lnSpc>
                      </a:pPr>
                      <a:r>
                        <a:rPr lang="en-US" sz="1800"/>
                        <a:t>Efficiency=</a:t>
                      </a:r>
                      <a:endParaRPr lang="en-US" sz="1800">
                        <a:latin typeface="Calibri"/>
                        <a:cs typeface="Arial"/>
                      </a:endParaRPr>
                    </a:p>
                  </a:txBody>
                  <a:tcPr marL="68580" marR="68580" marT="0" marB="0"/>
                </a:tc>
                <a:tc>
                  <a:txBody>
                    <a:bodyPr/>
                    <a:lstStyle/>
                    <a:p>
                      <a:pPr>
                        <a:lnSpc>
                          <a:spcPct val="150000"/>
                        </a:lnSpc>
                      </a:pPr>
                      <a:r>
                        <a:rPr lang="en-US" sz="1800" dirty="0"/>
                        <a:t>61%</a:t>
                      </a:r>
                      <a:endParaRPr lang="en-US" sz="1800" dirty="0">
                        <a:latin typeface="Calibri"/>
                        <a:cs typeface="Arial"/>
                      </a:endParaRPr>
                    </a:p>
                  </a:txBody>
                  <a:tcPr marL="68580" marR="68580" marT="0" marB="0"/>
                </a:tc>
                <a:tc>
                  <a:txBody>
                    <a:bodyPr/>
                    <a:lstStyle/>
                    <a:p>
                      <a:pPr>
                        <a:lnSpc>
                          <a:spcPct val="150000"/>
                        </a:lnSpc>
                      </a:pPr>
                      <a:r>
                        <a:rPr lang="en-US" sz="1800" dirty="0"/>
                        <a:t>67%</a:t>
                      </a:r>
                      <a:endParaRPr lang="en-US" sz="1800" dirty="0">
                        <a:latin typeface="Calibri"/>
                        <a:cs typeface="Arial"/>
                      </a:endParaRPr>
                    </a:p>
                  </a:txBody>
                  <a:tcPr marL="68580" marR="68580" marT="0" marB="0"/>
                </a:tc>
                <a:tc>
                  <a:txBody>
                    <a:bodyPr/>
                    <a:lstStyle/>
                    <a:p>
                      <a:pPr>
                        <a:lnSpc>
                          <a:spcPct val="150000"/>
                        </a:lnSpc>
                      </a:pPr>
                      <a:r>
                        <a:rPr lang="en-US" sz="1800" dirty="0"/>
                        <a:t>64%</a:t>
                      </a:r>
                      <a:endParaRPr lang="en-US" sz="1800" dirty="0">
                        <a:latin typeface="Calibri"/>
                        <a:cs typeface="Arial"/>
                      </a:endParaRPr>
                    </a:p>
                  </a:txBody>
                  <a:tcPr marL="68580" marR="68580" marT="0" marB="0"/>
                </a:tc>
                <a:tc>
                  <a:txBody>
                    <a:bodyPr/>
                    <a:lstStyle/>
                    <a:p>
                      <a:pPr>
                        <a:lnSpc>
                          <a:spcPct val="150000"/>
                        </a:lnSpc>
                      </a:pPr>
                      <a:r>
                        <a:rPr lang="en-US" sz="1800" dirty="0"/>
                        <a:t>60%</a:t>
                      </a:r>
                      <a:endParaRPr lang="en-US" sz="1800" dirty="0">
                        <a:latin typeface="Calibri"/>
                        <a:cs typeface="Arial"/>
                      </a:endParaRPr>
                    </a:p>
                  </a:txBody>
                  <a:tcPr marL="68580" marR="68580" marT="0" marB="0"/>
                </a:tc>
              </a:tr>
            </a:tbl>
          </a:graphicData>
        </a:graphic>
      </p:graphicFrame>
      <p:sp>
        <p:nvSpPr>
          <p:cNvPr id="66563" name="Rectangle 3"/>
          <p:cNvSpPr>
            <a:spLocks noChangeArrowheads="1"/>
          </p:cNvSpPr>
          <p:nvPr/>
        </p:nvSpPr>
        <p:spPr bwMode="auto">
          <a:xfrm>
            <a:off x="0" y="2819400"/>
            <a:ext cx="96012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Work center load report</a:t>
            </a:r>
            <a:endParaRPr kumimoji="0" lang="en-US" sz="32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sz="2000"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 </a:t>
            </a:r>
            <a:r>
              <a:rPr kumimoji="0" lang="en-US" sz="2000" b="1" i="0" u="none" strike="noStrike" cap="none" normalizeH="0" baseline="0" dirty="0" smtClean="0" bmk="_Toc482426044">
                <a:ln>
                  <a:noFill/>
                </a:ln>
                <a:solidFill>
                  <a:srgbClr val="5B9BD5"/>
                </a:solidFill>
                <a:effectLst/>
                <a:latin typeface="Arial" pitchFamily="34" charset="0"/>
                <a:ea typeface="Calibri" pitchFamily="34" charset="0"/>
                <a:cs typeface="Arial" pitchFamily="34" charset="0"/>
              </a:rPr>
              <a:t>12: Work center load report of pipes production line</a:t>
            </a:r>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U%=75%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6564" name="Rectangle 4"/>
          <p:cNvSpPr>
            <a:spLocks noChangeArrowheads="1"/>
          </p:cNvSpPr>
          <p:nvPr/>
        </p:nvSpPr>
        <p:spPr bwMode="auto">
          <a:xfrm>
            <a:off x="0" y="2209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buNone/>
            </a:pPr>
            <a:endParaRPr lang="en-US" dirty="0" smtClean="0"/>
          </a:p>
          <a:p>
            <a:endParaRPr lang="en-US" sz="2000" b="1" dirty="0" smtClean="0"/>
          </a:p>
          <a:p>
            <a:endParaRPr lang="en-US" sz="2000" b="1" dirty="0" smtClean="0"/>
          </a:p>
          <a:p>
            <a:endParaRPr lang="en-US" sz="2000" b="1" dirty="0" smtClean="0"/>
          </a:p>
          <a:p>
            <a:endParaRPr lang="en-US" sz="2000" b="1" dirty="0" smtClean="0"/>
          </a:p>
          <a:p>
            <a:pPr>
              <a:buNone/>
            </a:pPr>
            <a:endParaRPr lang="en-US" sz="2000" b="1" dirty="0" smtClean="0"/>
          </a:p>
          <a:p>
            <a:r>
              <a:rPr lang="en-US" sz="2000" b="1" dirty="0" smtClean="0"/>
              <a:t>Figure 5:  Work Center load of pipes production line </a:t>
            </a:r>
          </a:p>
          <a:p>
            <a:r>
              <a:rPr lang="en-US" sz="2000" b="1" dirty="0" smtClean="0"/>
              <a:t>Depending on the figure above, we see that the pipes production line has negative risk that means they are late than schedule planned.</a:t>
            </a:r>
          </a:p>
          <a:p>
            <a:pPr>
              <a:buNone/>
            </a:pPr>
            <a:endParaRPr lang="en-US" sz="2000" dirty="0"/>
          </a:p>
        </p:txBody>
      </p:sp>
      <p:pic>
        <p:nvPicPr>
          <p:cNvPr id="65537" name="مخطط 1"/>
          <p:cNvPicPr>
            <a:picLocks noChangeArrowheads="1"/>
          </p:cNvPicPr>
          <p:nvPr/>
        </p:nvPicPr>
        <p:blipFill>
          <a:blip r:embed="rId2" cstate="print"/>
          <a:srcRect/>
          <a:stretch>
            <a:fillRect/>
          </a:stretch>
        </p:blipFill>
        <p:spPr bwMode="auto">
          <a:xfrm>
            <a:off x="0" y="0"/>
            <a:ext cx="9144000" cy="2438400"/>
          </a:xfrm>
          <a:prstGeom prst="rect">
            <a:avLst/>
          </a:prstGeom>
          <a:noFill/>
          <a:ln w="9525">
            <a:noFill/>
            <a:miter lim="800000"/>
            <a:headEnd/>
            <a:tailEnd/>
          </a:ln>
        </p:spPr>
      </p:pic>
      <p:graphicFrame>
        <p:nvGraphicFramePr>
          <p:cNvPr id="5" name="Table 4"/>
          <p:cNvGraphicFramePr>
            <a:graphicFrameLocks noGrp="1"/>
          </p:cNvGraphicFramePr>
          <p:nvPr/>
        </p:nvGraphicFramePr>
        <p:xfrm>
          <a:off x="76200" y="4267200"/>
          <a:ext cx="8839200" cy="2174240"/>
        </p:xfrm>
        <a:graphic>
          <a:graphicData uri="http://schemas.openxmlformats.org/drawingml/2006/table">
            <a:tbl>
              <a:tblPr>
                <a:tableStyleId>{3C2FFA5D-87B4-456A-9821-1D502468CF0F}</a:tableStyleId>
              </a:tblPr>
              <a:tblGrid>
                <a:gridCol w="1737351"/>
                <a:gridCol w="1333459"/>
                <a:gridCol w="1059232"/>
                <a:gridCol w="1117057"/>
                <a:gridCol w="1183641"/>
                <a:gridCol w="1197659"/>
                <a:gridCol w="1210801"/>
              </a:tblGrid>
              <a:tr h="1066800">
                <a:tc>
                  <a:txBody>
                    <a:bodyPr/>
                    <a:lstStyle/>
                    <a:p>
                      <a:pPr algn="l">
                        <a:lnSpc>
                          <a:spcPct val="150000"/>
                        </a:lnSpc>
                      </a:pPr>
                      <a:r>
                        <a:rPr lang="en-US" sz="1600" dirty="0"/>
                        <a:t>Jacks production line</a:t>
                      </a:r>
                      <a:endParaRPr lang="en-US" sz="1600" dirty="0">
                        <a:latin typeface="Calibri"/>
                        <a:cs typeface="Arial"/>
                      </a:endParaRPr>
                    </a:p>
                  </a:txBody>
                  <a:tcPr marL="65256" marR="65256" marT="0" marB="0"/>
                </a:tc>
                <a:tc>
                  <a:txBody>
                    <a:bodyPr/>
                    <a:lstStyle/>
                    <a:p>
                      <a:pPr algn="l">
                        <a:lnSpc>
                          <a:spcPct val="150000"/>
                        </a:lnSpc>
                      </a:pPr>
                      <a:r>
                        <a:rPr lang="en-US" sz="1600" dirty="0"/>
                        <a:t>Order quantity in day 1</a:t>
                      </a:r>
                      <a:endParaRPr lang="en-US" sz="1600" dirty="0">
                        <a:latin typeface="Calibri"/>
                        <a:cs typeface="Arial"/>
                      </a:endParaRPr>
                    </a:p>
                  </a:txBody>
                  <a:tcPr marL="65256" marR="65256" marT="0" marB="0"/>
                </a:tc>
                <a:tc>
                  <a:txBody>
                    <a:bodyPr/>
                    <a:lstStyle/>
                    <a:p>
                      <a:pPr algn="l">
                        <a:lnSpc>
                          <a:spcPct val="150000"/>
                        </a:lnSpc>
                      </a:pPr>
                      <a:r>
                        <a:rPr lang="en-US" sz="1600" dirty="0"/>
                        <a:t>Order quantity in day 2</a:t>
                      </a:r>
                      <a:endParaRPr lang="en-US" sz="1600" dirty="0">
                        <a:latin typeface="Calibri"/>
                        <a:cs typeface="Arial"/>
                      </a:endParaRPr>
                    </a:p>
                  </a:txBody>
                  <a:tcPr marL="65256" marR="65256" marT="0" marB="0"/>
                </a:tc>
                <a:tc>
                  <a:txBody>
                    <a:bodyPr/>
                    <a:lstStyle/>
                    <a:p>
                      <a:pPr algn="l">
                        <a:lnSpc>
                          <a:spcPct val="150000"/>
                        </a:lnSpc>
                      </a:pPr>
                      <a:r>
                        <a:rPr lang="en-US" sz="1600" dirty="0"/>
                        <a:t>Order quantity in day 3</a:t>
                      </a:r>
                      <a:endParaRPr lang="en-US" sz="1600" dirty="0">
                        <a:latin typeface="Calibri"/>
                        <a:cs typeface="Arial"/>
                      </a:endParaRPr>
                    </a:p>
                  </a:txBody>
                  <a:tcPr marL="65256" marR="65256" marT="0" marB="0"/>
                </a:tc>
                <a:tc>
                  <a:txBody>
                    <a:bodyPr/>
                    <a:lstStyle/>
                    <a:p>
                      <a:pPr algn="l">
                        <a:lnSpc>
                          <a:spcPct val="150000"/>
                        </a:lnSpc>
                      </a:pPr>
                      <a:r>
                        <a:rPr lang="en-US" sz="1600"/>
                        <a:t>Order quantity in day 4</a:t>
                      </a:r>
                      <a:endParaRPr lang="en-US" sz="1600">
                        <a:latin typeface="Calibri"/>
                        <a:cs typeface="Arial"/>
                      </a:endParaRPr>
                    </a:p>
                  </a:txBody>
                  <a:tcPr marL="65256" marR="65256" marT="0" marB="0"/>
                </a:tc>
                <a:tc>
                  <a:txBody>
                    <a:bodyPr/>
                    <a:lstStyle/>
                    <a:p>
                      <a:pPr algn="l">
                        <a:lnSpc>
                          <a:spcPct val="150000"/>
                        </a:lnSpc>
                      </a:pPr>
                      <a:r>
                        <a:rPr lang="en-US" sz="1600"/>
                        <a:t>Setup time (sec)</a:t>
                      </a:r>
                      <a:endParaRPr lang="en-US" sz="1600">
                        <a:latin typeface="Calibri"/>
                        <a:cs typeface="Arial"/>
                      </a:endParaRPr>
                    </a:p>
                  </a:txBody>
                  <a:tcPr marL="65256" marR="65256" marT="0" marB="0"/>
                </a:tc>
                <a:tc>
                  <a:txBody>
                    <a:bodyPr/>
                    <a:lstStyle/>
                    <a:p>
                      <a:pPr algn="l">
                        <a:lnSpc>
                          <a:spcPct val="150000"/>
                        </a:lnSpc>
                      </a:pPr>
                      <a:r>
                        <a:rPr lang="en-US" sz="1600"/>
                        <a:t>Run time (sec)</a:t>
                      </a:r>
                      <a:endParaRPr lang="en-US" sz="1600">
                        <a:latin typeface="Calibri"/>
                        <a:cs typeface="Arial"/>
                      </a:endParaRPr>
                    </a:p>
                  </a:txBody>
                  <a:tcPr marL="65256" marR="65256" marT="0" marB="0"/>
                </a:tc>
              </a:tr>
              <a:tr h="355600">
                <a:tc>
                  <a:txBody>
                    <a:bodyPr/>
                    <a:lstStyle/>
                    <a:p>
                      <a:pPr algn="l">
                        <a:lnSpc>
                          <a:spcPct val="150000"/>
                        </a:lnSpc>
                      </a:pPr>
                      <a:r>
                        <a:rPr lang="en-US" sz="1600" dirty="0"/>
                        <a:t>Released order</a:t>
                      </a:r>
                      <a:endParaRPr lang="en-US" sz="1600" dirty="0">
                        <a:latin typeface="Calibri"/>
                        <a:cs typeface="Arial"/>
                      </a:endParaRPr>
                    </a:p>
                  </a:txBody>
                  <a:tcPr marL="65256" marR="65256" marT="0" marB="0"/>
                </a:tc>
                <a:tc>
                  <a:txBody>
                    <a:bodyPr/>
                    <a:lstStyle/>
                    <a:p>
                      <a:pPr algn="l">
                        <a:lnSpc>
                          <a:spcPct val="150000"/>
                        </a:lnSpc>
                      </a:pPr>
                      <a:r>
                        <a:rPr lang="en-US" sz="1600"/>
                        <a:t>450</a:t>
                      </a:r>
                      <a:endParaRPr lang="en-US" sz="1600">
                        <a:latin typeface="Calibri"/>
                        <a:cs typeface="Arial"/>
                      </a:endParaRPr>
                    </a:p>
                  </a:txBody>
                  <a:tcPr marL="65256" marR="65256" marT="0" marB="0"/>
                </a:tc>
                <a:tc>
                  <a:txBody>
                    <a:bodyPr/>
                    <a:lstStyle/>
                    <a:p>
                      <a:pPr algn="l">
                        <a:lnSpc>
                          <a:spcPct val="150000"/>
                        </a:lnSpc>
                      </a:pPr>
                      <a:r>
                        <a:rPr lang="en-US" sz="1600"/>
                        <a:t>400</a:t>
                      </a:r>
                      <a:endParaRPr lang="en-US" sz="1600">
                        <a:latin typeface="Calibri"/>
                        <a:cs typeface="Arial"/>
                      </a:endParaRPr>
                    </a:p>
                  </a:txBody>
                  <a:tcPr marL="65256" marR="65256" marT="0" marB="0"/>
                </a:tc>
                <a:tc>
                  <a:txBody>
                    <a:bodyPr/>
                    <a:lstStyle/>
                    <a:p>
                      <a:pPr algn="l">
                        <a:lnSpc>
                          <a:spcPct val="150000"/>
                        </a:lnSpc>
                      </a:pPr>
                      <a:r>
                        <a:rPr lang="en-US" sz="1600"/>
                        <a:t>370</a:t>
                      </a:r>
                      <a:endParaRPr lang="en-US" sz="1600">
                        <a:latin typeface="Calibri"/>
                        <a:cs typeface="Arial"/>
                      </a:endParaRPr>
                    </a:p>
                  </a:txBody>
                  <a:tcPr marL="65256" marR="65256" marT="0" marB="0"/>
                </a:tc>
                <a:tc>
                  <a:txBody>
                    <a:bodyPr/>
                    <a:lstStyle/>
                    <a:p>
                      <a:pPr algn="l">
                        <a:lnSpc>
                          <a:spcPct val="150000"/>
                        </a:lnSpc>
                      </a:pPr>
                      <a:r>
                        <a:rPr lang="en-US" sz="1600" dirty="0"/>
                        <a:t>420</a:t>
                      </a:r>
                      <a:endParaRPr lang="en-US" sz="1600" dirty="0">
                        <a:latin typeface="Calibri"/>
                        <a:cs typeface="Arial"/>
                      </a:endParaRPr>
                    </a:p>
                  </a:txBody>
                  <a:tcPr marL="65256" marR="65256" marT="0" marB="0"/>
                </a:tc>
                <a:tc>
                  <a:txBody>
                    <a:bodyPr/>
                    <a:lstStyle/>
                    <a:p>
                      <a:pPr algn="l">
                        <a:lnSpc>
                          <a:spcPct val="150000"/>
                        </a:lnSpc>
                      </a:pPr>
                      <a:r>
                        <a:rPr lang="en-US" sz="1600"/>
                        <a:t>58</a:t>
                      </a:r>
                      <a:endParaRPr lang="en-US" sz="1600">
                        <a:latin typeface="Calibri"/>
                        <a:cs typeface="Arial"/>
                      </a:endParaRPr>
                    </a:p>
                  </a:txBody>
                  <a:tcPr marL="65256" marR="65256" marT="0" marB="0"/>
                </a:tc>
                <a:tc>
                  <a:txBody>
                    <a:bodyPr/>
                    <a:lstStyle/>
                    <a:p>
                      <a:pPr algn="l">
                        <a:lnSpc>
                          <a:spcPct val="150000"/>
                        </a:lnSpc>
                      </a:pPr>
                      <a:r>
                        <a:rPr lang="en-US" sz="1600"/>
                        <a:t>127</a:t>
                      </a:r>
                      <a:endParaRPr lang="en-US" sz="1600">
                        <a:latin typeface="Calibri"/>
                        <a:cs typeface="Arial"/>
                      </a:endParaRPr>
                    </a:p>
                  </a:txBody>
                  <a:tcPr marL="65256" marR="65256" marT="0" marB="0"/>
                </a:tc>
              </a:tr>
              <a:tr h="711200">
                <a:tc>
                  <a:txBody>
                    <a:bodyPr/>
                    <a:lstStyle/>
                    <a:p>
                      <a:pPr algn="l">
                        <a:lnSpc>
                          <a:spcPct val="150000"/>
                        </a:lnSpc>
                      </a:pPr>
                      <a:r>
                        <a:rPr lang="en-US" sz="1600" dirty="0"/>
                        <a:t>Planed order </a:t>
                      </a:r>
                      <a:endParaRPr lang="en-US" sz="1600" dirty="0">
                        <a:latin typeface="Calibri"/>
                        <a:cs typeface="Arial"/>
                      </a:endParaRPr>
                    </a:p>
                  </a:txBody>
                  <a:tcPr marL="65256" marR="65256" marT="0" marB="0"/>
                </a:tc>
                <a:tc>
                  <a:txBody>
                    <a:bodyPr/>
                    <a:lstStyle/>
                    <a:p>
                      <a:pPr algn="l">
                        <a:lnSpc>
                          <a:spcPct val="150000"/>
                        </a:lnSpc>
                      </a:pPr>
                      <a:r>
                        <a:rPr lang="en-US" sz="1600"/>
                        <a:t>750-450=300</a:t>
                      </a:r>
                      <a:endParaRPr lang="en-US" sz="1600">
                        <a:latin typeface="Calibri"/>
                        <a:cs typeface="Arial"/>
                      </a:endParaRPr>
                    </a:p>
                  </a:txBody>
                  <a:tcPr marL="65256" marR="65256" marT="0" marB="0"/>
                </a:tc>
                <a:tc>
                  <a:txBody>
                    <a:bodyPr/>
                    <a:lstStyle/>
                    <a:p>
                      <a:pPr algn="l">
                        <a:lnSpc>
                          <a:spcPct val="150000"/>
                        </a:lnSpc>
                      </a:pPr>
                      <a:r>
                        <a:rPr lang="en-US" sz="1600" dirty="0"/>
                        <a:t>350</a:t>
                      </a:r>
                      <a:endParaRPr lang="en-US" sz="1600" dirty="0">
                        <a:latin typeface="Calibri"/>
                        <a:cs typeface="Arial"/>
                      </a:endParaRPr>
                    </a:p>
                  </a:txBody>
                  <a:tcPr marL="65256" marR="65256" marT="0" marB="0"/>
                </a:tc>
                <a:tc>
                  <a:txBody>
                    <a:bodyPr/>
                    <a:lstStyle/>
                    <a:p>
                      <a:pPr algn="l">
                        <a:lnSpc>
                          <a:spcPct val="150000"/>
                        </a:lnSpc>
                      </a:pPr>
                      <a:r>
                        <a:rPr lang="en-US" sz="1600"/>
                        <a:t>380</a:t>
                      </a:r>
                      <a:endParaRPr lang="en-US" sz="1600">
                        <a:latin typeface="Calibri"/>
                        <a:cs typeface="Arial"/>
                      </a:endParaRPr>
                    </a:p>
                  </a:txBody>
                  <a:tcPr marL="65256" marR="65256" marT="0" marB="0"/>
                </a:tc>
                <a:tc>
                  <a:txBody>
                    <a:bodyPr/>
                    <a:lstStyle/>
                    <a:p>
                      <a:pPr algn="l">
                        <a:lnSpc>
                          <a:spcPct val="150000"/>
                        </a:lnSpc>
                      </a:pPr>
                      <a:r>
                        <a:rPr lang="en-US" sz="1600" dirty="0"/>
                        <a:t>330</a:t>
                      </a:r>
                      <a:endParaRPr lang="en-US" sz="1600" dirty="0">
                        <a:latin typeface="Calibri"/>
                        <a:cs typeface="Arial"/>
                      </a:endParaRPr>
                    </a:p>
                  </a:txBody>
                  <a:tcPr marL="65256" marR="65256" marT="0" marB="0"/>
                </a:tc>
                <a:tc>
                  <a:txBody>
                    <a:bodyPr/>
                    <a:lstStyle/>
                    <a:p>
                      <a:pPr algn="l">
                        <a:lnSpc>
                          <a:spcPct val="150000"/>
                        </a:lnSpc>
                      </a:pPr>
                      <a:r>
                        <a:rPr lang="en-US" sz="1600" dirty="0"/>
                        <a:t>58</a:t>
                      </a:r>
                      <a:endParaRPr lang="en-US" sz="1600" dirty="0">
                        <a:latin typeface="Calibri"/>
                        <a:cs typeface="Arial"/>
                      </a:endParaRPr>
                    </a:p>
                  </a:txBody>
                  <a:tcPr marL="65256" marR="65256" marT="0" marB="0"/>
                </a:tc>
                <a:tc>
                  <a:txBody>
                    <a:bodyPr/>
                    <a:lstStyle/>
                    <a:p>
                      <a:pPr algn="l">
                        <a:lnSpc>
                          <a:spcPct val="150000"/>
                        </a:lnSpc>
                      </a:pPr>
                      <a:r>
                        <a:rPr lang="en-US" sz="1600" dirty="0"/>
                        <a:t>127</a:t>
                      </a:r>
                      <a:endParaRPr lang="en-US" sz="1600" dirty="0">
                        <a:latin typeface="Calibri"/>
                        <a:cs typeface="Arial"/>
                      </a:endParaRPr>
                    </a:p>
                  </a:txBody>
                  <a:tcPr marL="65256" marR="65256" marT="0" marB="0"/>
                </a:tc>
              </a:tr>
            </a:tbl>
          </a:graphicData>
        </a:graphic>
      </p:graphicFrame>
      <p:sp>
        <p:nvSpPr>
          <p:cNvPr id="65538" name="Rectangle 2"/>
          <p:cNvSpPr>
            <a:spLocks noChangeArrowheads="1"/>
          </p:cNvSpPr>
          <p:nvPr/>
        </p:nvSpPr>
        <p:spPr bwMode="auto">
          <a:xfrm>
            <a:off x="1273576" y="3272135"/>
            <a:ext cx="7054046"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Calibri" pitchFamily="34" charset="0"/>
                <a:cs typeface="Times New Roman" pitchFamily="18" charset="0"/>
              </a:rPr>
              <a:t>Jacks production line</a:t>
            </a:r>
            <a:endParaRPr kumimoji="0" lang="en-US" sz="36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 </a:t>
            </a:r>
            <a:r>
              <a:rPr kumimoji="0" lang="en-US" b="1" i="0" u="none" strike="noStrike" cap="none" normalizeH="0" baseline="0" dirty="0" smtClean="0" bmk="_Toc482426045">
                <a:ln>
                  <a:noFill/>
                </a:ln>
                <a:solidFill>
                  <a:srgbClr val="5B9BD5"/>
                </a:solidFill>
                <a:effectLst/>
                <a:latin typeface="Arial" pitchFamily="34" charset="0"/>
                <a:ea typeface="Calibri" pitchFamily="34" charset="0"/>
                <a:cs typeface="Arial" pitchFamily="34" charset="0"/>
              </a:rPr>
              <a:t>13: Released and order quantity of Jacks production line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28601" y="2057400"/>
          <a:ext cx="8915399" cy="3291840"/>
        </p:xfrm>
        <a:graphic>
          <a:graphicData uri="http://schemas.openxmlformats.org/drawingml/2006/table">
            <a:tbl>
              <a:tblPr>
                <a:tableStyleId>{3C2FFA5D-87B4-456A-9821-1D502468CF0F}</a:tableStyleId>
              </a:tblPr>
              <a:tblGrid>
                <a:gridCol w="2084142"/>
                <a:gridCol w="1707815"/>
                <a:gridCol w="2032863"/>
                <a:gridCol w="1463592"/>
                <a:gridCol w="1626987"/>
              </a:tblGrid>
              <a:tr h="380028">
                <a:tc>
                  <a:txBody>
                    <a:bodyPr/>
                    <a:lstStyle/>
                    <a:p>
                      <a:pPr algn="l">
                        <a:lnSpc>
                          <a:spcPct val="150000"/>
                        </a:lnSpc>
                      </a:pPr>
                      <a:r>
                        <a:rPr lang="en-US" sz="1800" dirty="0"/>
                        <a:t>Day</a:t>
                      </a:r>
                      <a:endParaRPr lang="en-US" sz="1800" dirty="0">
                        <a:latin typeface="Calibri"/>
                        <a:cs typeface="Arial"/>
                      </a:endParaRPr>
                    </a:p>
                  </a:txBody>
                  <a:tcPr marL="68580" marR="68580" marT="0" marB="0"/>
                </a:tc>
                <a:tc>
                  <a:txBody>
                    <a:bodyPr/>
                    <a:lstStyle/>
                    <a:p>
                      <a:pPr algn="ctr">
                        <a:lnSpc>
                          <a:spcPct val="150000"/>
                        </a:lnSpc>
                      </a:pPr>
                      <a:r>
                        <a:rPr lang="en-US" sz="1800" dirty="0"/>
                        <a:t>1</a:t>
                      </a:r>
                      <a:endParaRPr lang="en-US" sz="1800" dirty="0">
                        <a:latin typeface="Calibri"/>
                        <a:cs typeface="Arial"/>
                      </a:endParaRPr>
                    </a:p>
                  </a:txBody>
                  <a:tcPr marL="68580" marR="68580" marT="0" marB="0"/>
                </a:tc>
                <a:tc>
                  <a:txBody>
                    <a:bodyPr/>
                    <a:lstStyle/>
                    <a:p>
                      <a:pPr algn="ctr">
                        <a:lnSpc>
                          <a:spcPct val="150000"/>
                        </a:lnSpc>
                      </a:pPr>
                      <a:r>
                        <a:rPr lang="en-US" sz="1800" dirty="0"/>
                        <a:t>2</a:t>
                      </a:r>
                      <a:endParaRPr lang="en-US" sz="1800" dirty="0">
                        <a:latin typeface="Calibri"/>
                        <a:cs typeface="Arial"/>
                      </a:endParaRPr>
                    </a:p>
                  </a:txBody>
                  <a:tcPr marL="68580" marR="68580" marT="0" marB="0"/>
                </a:tc>
                <a:tc>
                  <a:txBody>
                    <a:bodyPr/>
                    <a:lstStyle/>
                    <a:p>
                      <a:pPr algn="ctr">
                        <a:lnSpc>
                          <a:spcPct val="150000"/>
                        </a:lnSpc>
                      </a:pPr>
                      <a:r>
                        <a:rPr lang="en-US" sz="1800" dirty="0"/>
                        <a:t>3</a:t>
                      </a:r>
                      <a:endParaRPr lang="en-US" sz="1800" dirty="0">
                        <a:latin typeface="Calibri"/>
                        <a:cs typeface="Arial"/>
                      </a:endParaRPr>
                    </a:p>
                  </a:txBody>
                  <a:tcPr marL="68580" marR="68580" marT="0" marB="0"/>
                </a:tc>
                <a:tc>
                  <a:txBody>
                    <a:bodyPr/>
                    <a:lstStyle/>
                    <a:p>
                      <a:pPr algn="ctr">
                        <a:lnSpc>
                          <a:spcPct val="150000"/>
                        </a:lnSpc>
                      </a:pPr>
                      <a:r>
                        <a:rPr lang="en-US" sz="1800" dirty="0"/>
                        <a:t>4</a:t>
                      </a:r>
                      <a:endParaRPr lang="en-US" sz="1800" dirty="0">
                        <a:latin typeface="Calibri"/>
                        <a:cs typeface="Arial"/>
                      </a:endParaRPr>
                    </a:p>
                  </a:txBody>
                  <a:tcPr marL="68580" marR="68580" marT="0" marB="0"/>
                </a:tc>
              </a:tr>
              <a:tr h="380028">
                <a:tc>
                  <a:txBody>
                    <a:bodyPr/>
                    <a:lstStyle/>
                    <a:p>
                      <a:pPr>
                        <a:lnSpc>
                          <a:spcPct val="150000"/>
                        </a:lnSpc>
                      </a:pPr>
                      <a:r>
                        <a:rPr lang="en-US" sz="1800" dirty="0"/>
                        <a:t>Released load</a:t>
                      </a:r>
                      <a:endParaRPr lang="en-US" sz="1800" dirty="0">
                        <a:latin typeface="Calibri"/>
                        <a:cs typeface="Arial"/>
                      </a:endParaRPr>
                    </a:p>
                  </a:txBody>
                  <a:tcPr marL="68580" marR="68580" marT="0" marB="0"/>
                </a:tc>
                <a:tc>
                  <a:txBody>
                    <a:bodyPr/>
                    <a:lstStyle/>
                    <a:p>
                      <a:pPr algn="ctr">
                        <a:lnSpc>
                          <a:spcPct val="150000"/>
                        </a:lnSpc>
                      </a:pPr>
                      <a:r>
                        <a:rPr lang="en-US" sz="1800" dirty="0"/>
                        <a:t>  15.89</a:t>
                      </a:r>
                      <a:endParaRPr lang="en-US" sz="1800" dirty="0">
                        <a:latin typeface="Calibri"/>
                        <a:cs typeface="Arial"/>
                      </a:endParaRPr>
                    </a:p>
                  </a:txBody>
                  <a:tcPr marL="68580" marR="68580" marT="0" marB="0"/>
                </a:tc>
                <a:tc>
                  <a:txBody>
                    <a:bodyPr/>
                    <a:lstStyle/>
                    <a:p>
                      <a:pPr algn="ctr">
                        <a:lnSpc>
                          <a:spcPct val="150000"/>
                        </a:lnSpc>
                      </a:pPr>
                      <a:r>
                        <a:rPr lang="en-US" sz="1800" dirty="0"/>
                        <a:t>14.12</a:t>
                      </a:r>
                      <a:endParaRPr lang="en-US" sz="1800" dirty="0">
                        <a:latin typeface="Calibri"/>
                        <a:cs typeface="Arial"/>
                      </a:endParaRPr>
                    </a:p>
                  </a:txBody>
                  <a:tcPr marL="68580" marR="68580" marT="0" marB="0"/>
                </a:tc>
                <a:tc>
                  <a:txBody>
                    <a:bodyPr/>
                    <a:lstStyle/>
                    <a:p>
                      <a:pPr algn="ctr">
                        <a:lnSpc>
                          <a:spcPct val="150000"/>
                        </a:lnSpc>
                      </a:pPr>
                      <a:r>
                        <a:rPr lang="en-US" sz="1800" dirty="0"/>
                        <a:t>12.71</a:t>
                      </a:r>
                      <a:endParaRPr lang="en-US" sz="1800" dirty="0">
                        <a:latin typeface="Calibri"/>
                        <a:cs typeface="Arial"/>
                      </a:endParaRPr>
                    </a:p>
                  </a:txBody>
                  <a:tcPr marL="68580" marR="68580" marT="0" marB="0"/>
                </a:tc>
                <a:tc>
                  <a:txBody>
                    <a:bodyPr/>
                    <a:lstStyle/>
                    <a:p>
                      <a:pPr algn="ctr">
                        <a:lnSpc>
                          <a:spcPct val="150000"/>
                        </a:lnSpc>
                      </a:pPr>
                      <a:r>
                        <a:rPr lang="en-US" sz="1800" dirty="0"/>
                        <a:t>14.83</a:t>
                      </a:r>
                      <a:endParaRPr lang="en-US" sz="1800" dirty="0">
                        <a:latin typeface="Calibri"/>
                        <a:cs typeface="Arial"/>
                      </a:endParaRPr>
                    </a:p>
                  </a:txBody>
                  <a:tcPr marL="68580" marR="68580" marT="0" marB="0"/>
                </a:tc>
              </a:tr>
              <a:tr h="380028">
                <a:tc>
                  <a:txBody>
                    <a:bodyPr/>
                    <a:lstStyle/>
                    <a:p>
                      <a:pPr>
                        <a:lnSpc>
                          <a:spcPct val="150000"/>
                        </a:lnSpc>
                      </a:pPr>
                      <a:r>
                        <a:rPr lang="en-US" sz="1800" dirty="0"/>
                        <a:t>Planed load</a:t>
                      </a:r>
                      <a:endParaRPr lang="en-US" sz="1800" dirty="0">
                        <a:latin typeface="Calibri"/>
                        <a:cs typeface="Arial"/>
                      </a:endParaRPr>
                    </a:p>
                  </a:txBody>
                  <a:tcPr marL="68580" marR="68580" marT="0" marB="0"/>
                </a:tc>
                <a:tc>
                  <a:txBody>
                    <a:bodyPr/>
                    <a:lstStyle/>
                    <a:p>
                      <a:pPr algn="ctr">
                        <a:lnSpc>
                          <a:spcPct val="150000"/>
                        </a:lnSpc>
                      </a:pPr>
                      <a:r>
                        <a:rPr lang="en-US" sz="1800" dirty="0"/>
                        <a:t> 10.59</a:t>
                      </a:r>
                      <a:endParaRPr lang="en-US" sz="1800" dirty="0">
                        <a:latin typeface="Calibri"/>
                        <a:cs typeface="Arial"/>
                      </a:endParaRPr>
                    </a:p>
                  </a:txBody>
                  <a:tcPr marL="68580" marR="68580" marT="0" marB="0"/>
                </a:tc>
                <a:tc>
                  <a:txBody>
                    <a:bodyPr/>
                    <a:lstStyle/>
                    <a:p>
                      <a:pPr algn="ctr">
                        <a:lnSpc>
                          <a:spcPct val="150000"/>
                        </a:lnSpc>
                      </a:pPr>
                      <a:r>
                        <a:rPr lang="en-US" sz="1800" dirty="0"/>
                        <a:t>12.36</a:t>
                      </a:r>
                      <a:endParaRPr lang="en-US" sz="1800" dirty="0">
                        <a:latin typeface="Calibri"/>
                        <a:cs typeface="Arial"/>
                      </a:endParaRPr>
                    </a:p>
                  </a:txBody>
                  <a:tcPr marL="68580" marR="68580" marT="0" marB="0"/>
                </a:tc>
                <a:tc>
                  <a:txBody>
                    <a:bodyPr/>
                    <a:lstStyle/>
                    <a:p>
                      <a:pPr algn="ctr">
                        <a:lnSpc>
                          <a:spcPct val="150000"/>
                        </a:lnSpc>
                      </a:pPr>
                      <a:r>
                        <a:rPr lang="en-US" sz="1800" dirty="0"/>
                        <a:t>13.42</a:t>
                      </a:r>
                      <a:endParaRPr lang="en-US" sz="1800" dirty="0">
                        <a:latin typeface="Calibri"/>
                        <a:cs typeface="Arial"/>
                      </a:endParaRPr>
                    </a:p>
                  </a:txBody>
                  <a:tcPr marL="68580" marR="68580" marT="0" marB="0"/>
                </a:tc>
                <a:tc>
                  <a:txBody>
                    <a:bodyPr/>
                    <a:lstStyle/>
                    <a:p>
                      <a:pPr algn="ctr">
                        <a:lnSpc>
                          <a:spcPct val="150000"/>
                        </a:lnSpc>
                      </a:pPr>
                      <a:r>
                        <a:rPr lang="en-US" sz="1800" dirty="0"/>
                        <a:t>11.65</a:t>
                      </a:r>
                      <a:endParaRPr lang="en-US" sz="1800" dirty="0">
                        <a:latin typeface="Calibri"/>
                        <a:cs typeface="Arial"/>
                      </a:endParaRPr>
                    </a:p>
                  </a:txBody>
                  <a:tcPr marL="68580" marR="68580" marT="0" marB="0"/>
                </a:tc>
              </a:tr>
              <a:tr h="380028">
                <a:tc>
                  <a:txBody>
                    <a:bodyPr/>
                    <a:lstStyle/>
                    <a:p>
                      <a:pPr>
                        <a:lnSpc>
                          <a:spcPct val="150000"/>
                        </a:lnSpc>
                      </a:pPr>
                      <a:r>
                        <a:rPr lang="en-US" sz="1800" dirty="0"/>
                        <a:t>Total load</a:t>
                      </a:r>
                      <a:endParaRPr lang="en-US" sz="1800" dirty="0">
                        <a:latin typeface="Calibri"/>
                        <a:cs typeface="Arial"/>
                      </a:endParaRPr>
                    </a:p>
                  </a:txBody>
                  <a:tcPr marL="68580" marR="68580" marT="0" marB="0"/>
                </a:tc>
                <a:tc>
                  <a:txBody>
                    <a:bodyPr/>
                    <a:lstStyle/>
                    <a:p>
                      <a:pPr algn="ctr">
                        <a:lnSpc>
                          <a:spcPct val="150000"/>
                        </a:lnSpc>
                      </a:pPr>
                      <a:r>
                        <a:rPr lang="en-US" sz="1800"/>
                        <a:t> 26.48</a:t>
                      </a:r>
                      <a:endParaRPr lang="en-US" sz="1800">
                        <a:latin typeface="Calibri"/>
                        <a:cs typeface="Arial"/>
                      </a:endParaRPr>
                    </a:p>
                  </a:txBody>
                  <a:tcPr marL="68580" marR="68580" marT="0" marB="0"/>
                </a:tc>
                <a:tc>
                  <a:txBody>
                    <a:bodyPr/>
                    <a:lstStyle/>
                    <a:p>
                      <a:pPr algn="ctr">
                        <a:lnSpc>
                          <a:spcPct val="150000"/>
                        </a:lnSpc>
                      </a:pPr>
                      <a:r>
                        <a:rPr lang="en-US" sz="1800" dirty="0"/>
                        <a:t>26.48</a:t>
                      </a:r>
                      <a:endParaRPr lang="en-US" sz="1800" dirty="0">
                        <a:latin typeface="Calibri"/>
                        <a:cs typeface="Arial"/>
                      </a:endParaRPr>
                    </a:p>
                  </a:txBody>
                  <a:tcPr marL="68580" marR="68580" marT="0" marB="0"/>
                </a:tc>
                <a:tc>
                  <a:txBody>
                    <a:bodyPr/>
                    <a:lstStyle/>
                    <a:p>
                      <a:pPr algn="ctr">
                        <a:lnSpc>
                          <a:spcPct val="150000"/>
                        </a:lnSpc>
                      </a:pPr>
                      <a:r>
                        <a:rPr lang="en-US" sz="1800" dirty="0"/>
                        <a:t>26.13</a:t>
                      </a:r>
                      <a:endParaRPr lang="en-US" sz="1800" dirty="0">
                        <a:latin typeface="Calibri"/>
                        <a:cs typeface="Arial"/>
                      </a:endParaRPr>
                    </a:p>
                  </a:txBody>
                  <a:tcPr marL="68580" marR="68580" marT="0" marB="0"/>
                </a:tc>
                <a:tc>
                  <a:txBody>
                    <a:bodyPr/>
                    <a:lstStyle/>
                    <a:p>
                      <a:pPr algn="ctr">
                        <a:lnSpc>
                          <a:spcPct val="150000"/>
                        </a:lnSpc>
                      </a:pPr>
                      <a:r>
                        <a:rPr lang="en-US" sz="1800" dirty="0"/>
                        <a:t>26.48</a:t>
                      </a:r>
                      <a:endParaRPr lang="en-US" sz="1800" dirty="0">
                        <a:latin typeface="Calibri"/>
                        <a:cs typeface="Arial"/>
                      </a:endParaRPr>
                    </a:p>
                  </a:txBody>
                  <a:tcPr marL="68580" marR="68580" marT="0" marB="0"/>
                </a:tc>
              </a:tr>
              <a:tr h="380028">
                <a:tc>
                  <a:txBody>
                    <a:bodyPr/>
                    <a:lstStyle/>
                    <a:p>
                      <a:pPr>
                        <a:lnSpc>
                          <a:spcPct val="150000"/>
                        </a:lnSpc>
                      </a:pPr>
                      <a:r>
                        <a:rPr lang="en-US" sz="1800"/>
                        <a:t>Rated capacity </a:t>
                      </a:r>
                      <a:endParaRPr lang="en-US" sz="1800">
                        <a:latin typeface="Calibri"/>
                        <a:cs typeface="Arial"/>
                      </a:endParaRPr>
                    </a:p>
                  </a:txBody>
                  <a:tcPr marL="68580" marR="68580" marT="0" marB="0"/>
                </a:tc>
                <a:tc>
                  <a:txBody>
                    <a:bodyPr/>
                    <a:lstStyle/>
                    <a:p>
                      <a:pPr algn="ctr">
                        <a:lnSpc>
                          <a:spcPct val="150000"/>
                        </a:lnSpc>
                      </a:pPr>
                      <a:r>
                        <a:rPr lang="en-US" sz="1800" dirty="0"/>
                        <a:t>28.8</a:t>
                      </a:r>
                      <a:endParaRPr lang="en-US" sz="1800" dirty="0">
                        <a:latin typeface="Calibri"/>
                        <a:cs typeface="Arial"/>
                      </a:endParaRPr>
                    </a:p>
                  </a:txBody>
                  <a:tcPr marL="68580" marR="68580" marT="0" marB="0"/>
                </a:tc>
                <a:tc>
                  <a:txBody>
                    <a:bodyPr/>
                    <a:lstStyle/>
                    <a:p>
                      <a:pPr algn="ctr">
                        <a:lnSpc>
                          <a:spcPct val="150000"/>
                        </a:lnSpc>
                      </a:pPr>
                      <a:r>
                        <a:rPr lang="en-US" sz="1800" dirty="0"/>
                        <a:t>25.6</a:t>
                      </a:r>
                      <a:endParaRPr lang="en-US" sz="1800" dirty="0">
                        <a:latin typeface="Calibri"/>
                        <a:cs typeface="Arial"/>
                      </a:endParaRPr>
                    </a:p>
                  </a:txBody>
                  <a:tcPr marL="68580" marR="68580" marT="0" marB="0"/>
                </a:tc>
                <a:tc>
                  <a:txBody>
                    <a:bodyPr/>
                    <a:lstStyle/>
                    <a:p>
                      <a:pPr algn="ctr">
                        <a:lnSpc>
                          <a:spcPct val="150000"/>
                        </a:lnSpc>
                      </a:pPr>
                      <a:r>
                        <a:rPr lang="en-US" sz="1800" dirty="0"/>
                        <a:t>23.68</a:t>
                      </a:r>
                      <a:endParaRPr lang="en-US" sz="1800" dirty="0">
                        <a:latin typeface="Calibri"/>
                        <a:cs typeface="Arial"/>
                      </a:endParaRPr>
                    </a:p>
                  </a:txBody>
                  <a:tcPr marL="68580" marR="68580" marT="0" marB="0"/>
                </a:tc>
                <a:tc>
                  <a:txBody>
                    <a:bodyPr/>
                    <a:lstStyle/>
                    <a:p>
                      <a:pPr algn="ctr">
                        <a:lnSpc>
                          <a:spcPct val="150000"/>
                        </a:lnSpc>
                      </a:pPr>
                      <a:r>
                        <a:rPr lang="en-US" sz="1800" dirty="0"/>
                        <a:t>26.88</a:t>
                      </a:r>
                      <a:endParaRPr lang="en-US" sz="1800" dirty="0">
                        <a:latin typeface="Calibri"/>
                        <a:cs typeface="Arial"/>
                      </a:endParaRPr>
                    </a:p>
                  </a:txBody>
                  <a:tcPr marL="68580" marR="68580" marT="0" marB="0"/>
                </a:tc>
              </a:tr>
              <a:tr h="760055">
                <a:tc>
                  <a:txBody>
                    <a:bodyPr/>
                    <a:lstStyle/>
                    <a:p>
                      <a:pPr>
                        <a:lnSpc>
                          <a:spcPct val="150000"/>
                        </a:lnSpc>
                      </a:pPr>
                      <a:r>
                        <a:rPr lang="en-US" sz="1800"/>
                        <a:t>(over)/under capacity</a:t>
                      </a:r>
                      <a:endParaRPr lang="en-US" sz="1800">
                        <a:latin typeface="Calibri"/>
                        <a:cs typeface="Arial"/>
                      </a:endParaRPr>
                    </a:p>
                  </a:txBody>
                  <a:tcPr marL="68580" marR="68580" marT="0" marB="0"/>
                </a:tc>
                <a:tc>
                  <a:txBody>
                    <a:bodyPr/>
                    <a:lstStyle/>
                    <a:p>
                      <a:pPr algn="ctr">
                        <a:lnSpc>
                          <a:spcPct val="150000"/>
                        </a:lnSpc>
                      </a:pPr>
                      <a:r>
                        <a:rPr lang="en-US" sz="1800" dirty="0"/>
                        <a:t> 2.32</a:t>
                      </a:r>
                    </a:p>
                    <a:p>
                      <a:pPr algn="ctr">
                        <a:lnSpc>
                          <a:spcPct val="150000"/>
                        </a:lnSpc>
                      </a:pPr>
                      <a:r>
                        <a:rPr lang="en-US" sz="1800" dirty="0"/>
                        <a:t>Under</a:t>
                      </a:r>
                      <a:endParaRPr lang="en-US" sz="1800" dirty="0">
                        <a:latin typeface="Calibri"/>
                        <a:cs typeface="Arial"/>
                      </a:endParaRPr>
                    </a:p>
                  </a:txBody>
                  <a:tcPr marL="68580" marR="68580" marT="0" marB="0"/>
                </a:tc>
                <a:tc>
                  <a:txBody>
                    <a:bodyPr/>
                    <a:lstStyle/>
                    <a:p>
                      <a:pPr algn="ctr">
                        <a:lnSpc>
                          <a:spcPct val="150000"/>
                        </a:lnSpc>
                      </a:pPr>
                      <a:r>
                        <a:rPr lang="en-US" sz="1800" dirty="0"/>
                        <a:t>0.88</a:t>
                      </a:r>
                    </a:p>
                    <a:p>
                      <a:pPr algn="ctr">
                        <a:lnSpc>
                          <a:spcPct val="150000"/>
                        </a:lnSpc>
                      </a:pPr>
                      <a:r>
                        <a:rPr lang="en-US" sz="1800" dirty="0"/>
                        <a:t>Over</a:t>
                      </a:r>
                      <a:endParaRPr lang="en-US" sz="1800" dirty="0">
                        <a:latin typeface="Calibri"/>
                        <a:cs typeface="Arial"/>
                      </a:endParaRPr>
                    </a:p>
                  </a:txBody>
                  <a:tcPr marL="68580" marR="68580" marT="0" marB="0"/>
                </a:tc>
                <a:tc>
                  <a:txBody>
                    <a:bodyPr/>
                    <a:lstStyle/>
                    <a:p>
                      <a:pPr algn="ctr">
                        <a:lnSpc>
                          <a:spcPct val="150000"/>
                        </a:lnSpc>
                      </a:pPr>
                      <a:r>
                        <a:rPr lang="en-US" sz="1800" dirty="0"/>
                        <a:t>2.45</a:t>
                      </a:r>
                    </a:p>
                    <a:p>
                      <a:pPr algn="ctr">
                        <a:lnSpc>
                          <a:spcPct val="150000"/>
                        </a:lnSpc>
                      </a:pPr>
                      <a:r>
                        <a:rPr lang="en-US" sz="1800" dirty="0"/>
                        <a:t>Over</a:t>
                      </a:r>
                      <a:endParaRPr lang="en-US" sz="1800" dirty="0">
                        <a:latin typeface="Calibri"/>
                        <a:cs typeface="Arial"/>
                      </a:endParaRPr>
                    </a:p>
                  </a:txBody>
                  <a:tcPr marL="68580" marR="68580" marT="0" marB="0"/>
                </a:tc>
                <a:tc>
                  <a:txBody>
                    <a:bodyPr/>
                    <a:lstStyle/>
                    <a:p>
                      <a:pPr algn="ctr">
                        <a:lnSpc>
                          <a:spcPct val="150000"/>
                        </a:lnSpc>
                      </a:pPr>
                      <a:r>
                        <a:rPr lang="en-US" sz="1800" dirty="0"/>
                        <a:t>0.4</a:t>
                      </a:r>
                    </a:p>
                    <a:p>
                      <a:pPr algn="ctr">
                        <a:lnSpc>
                          <a:spcPct val="150000"/>
                        </a:lnSpc>
                      </a:pPr>
                      <a:r>
                        <a:rPr lang="en-US" sz="1800" dirty="0"/>
                        <a:t>under</a:t>
                      </a:r>
                      <a:endParaRPr lang="en-US" sz="1800" dirty="0">
                        <a:latin typeface="Calibri"/>
                        <a:cs typeface="Arial"/>
                      </a:endParaRPr>
                    </a:p>
                  </a:txBody>
                  <a:tcPr marL="68580" marR="68580" marT="0" marB="0"/>
                </a:tc>
              </a:tr>
              <a:tr h="380028">
                <a:tc>
                  <a:txBody>
                    <a:bodyPr/>
                    <a:lstStyle/>
                    <a:p>
                      <a:pPr>
                        <a:lnSpc>
                          <a:spcPct val="150000"/>
                        </a:lnSpc>
                      </a:pPr>
                      <a:r>
                        <a:rPr lang="en-US" sz="1800" dirty="0"/>
                        <a:t>Efficiency </a:t>
                      </a:r>
                      <a:endParaRPr lang="en-US" sz="1800" dirty="0">
                        <a:latin typeface="Calibri"/>
                        <a:cs typeface="Arial"/>
                      </a:endParaRPr>
                    </a:p>
                  </a:txBody>
                  <a:tcPr marL="68580" marR="68580" marT="0" marB="0"/>
                </a:tc>
                <a:tc>
                  <a:txBody>
                    <a:bodyPr/>
                    <a:lstStyle/>
                    <a:p>
                      <a:pPr algn="ctr">
                        <a:lnSpc>
                          <a:spcPct val="150000"/>
                        </a:lnSpc>
                      </a:pPr>
                      <a:r>
                        <a:rPr lang="en-US" sz="1800" dirty="0"/>
                        <a:t>60%</a:t>
                      </a:r>
                      <a:endParaRPr lang="en-US" sz="1800" dirty="0">
                        <a:latin typeface="Calibri"/>
                        <a:cs typeface="Arial"/>
                      </a:endParaRPr>
                    </a:p>
                  </a:txBody>
                  <a:tcPr marL="68580" marR="68580" marT="0" marB="0"/>
                </a:tc>
                <a:tc>
                  <a:txBody>
                    <a:bodyPr/>
                    <a:lstStyle/>
                    <a:p>
                      <a:pPr algn="ctr">
                        <a:lnSpc>
                          <a:spcPct val="150000"/>
                        </a:lnSpc>
                      </a:pPr>
                      <a:r>
                        <a:rPr lang="en-US" sz="1800" dirty="0"/>
                        <a:t>53%</a:t>
                      </a:r>
                      <a:endParaRPr lang="en-US" sz="1800" dirty="0">
                        <a:latin typeface="Calibri"/>
                        <a:cs typeface="Arial"/>
                      </a:endParaRPr>
                    </a:p>
                  </a:txBody>
                  <a:tcPr marL="68580" marR="68580" marT="0" marB="0"/>
                </a:tc>
                <a:tc>
                  <a:txBody>
                    <a:bodyPr/>
                    <a:lstStyle/>
                    <a:p>
                      <a:pPr algn="ctr">
                        <a:lnSpc>
                          <a:spcPct val="150000"/>
                        </a:lnSpc>
                      </a:pPr>
                      <a:r>
                        <a:rPr lang="en-US" sz="1800" dirty="0"/>
                        <a:t>48%</a:t>
                      </a:r>
                      <a:endParaRPr lang="en-US" sz="1800" dirty="0">
                        <a:latin typeface="Calibri"/>
                        <a:cs typeface="Arial"/>
                      </a:endParaRPr>
                    </a:p>
                  </a:txBody>
                  <a:tcPr marL="68580" marR="68580" marT="0" marB="0"/>
                </a:tc>
                <a:tc>
                  <a:txBody>
                    <a:bodyPr/>
                    <a:lstStyle/>
                    <a:p>
                      <a:pPr algn="ctr">
                        <a:lnSpc>
                          <a:spcPct val="150000"/>
                        </a:lnSpc>
                      </a:pPr>
                      <a:r>
                        <a:rPr lang="en-US" sz="1800" dirty="0"/>
                        <a:t>56%</a:t>
                      </a:r>
                      <a:endParaRPr lang="en-US" sz="1800" dirty="0">
                        <a:latin typeface="Calibri"/>
                        <a:cs typeface="Arial"/>
                      </a:endParaRPr>
                    </a:p>
                  </a:txBody>
                  <a:tcPr marL="68580" marR="68580" marT="0" marB="0"/>
                </a:tc>
              </a:tr>
            </a:tbl>
          </a:graphicData>
        </a:graphic>
      </p:graphicFrame>
      <p:sp>
        <p:nvSpPr>
          <p:cNvPr id="68610" name="Rectangle 2"/>
          <p:cNvSpPr>
            <a:spLocks noChangeArrowheads="1"/>
          </p:cNvSpPr>
          <p:nvPr/>
        </p:nvSpPr>
        <p:spPr bwMode="auto">
          <a:xfrm>
            <a:off x="457200" y="0"/>
            <a:ext cx="8001000" cy="15081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Work center load report</a:t>
            </a:r>
            <a:endParaRPr kumimoji="0" lang="ar-JO" sz="32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ar-JO" sz="2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Calibri" pitchFamily="34" charset="0"/>
              <a:cs typeface="Times New Roman" pitchFamily="18" charset="0"/>
            </a:endParaRPr>
          </a:p>
          <a:p>
            <a:pPr fontAlgn="base">
              <a:spcBef>
                <a:spcPct val="0"/>
              </a:spcBef>
              <a:spcAft>
                <a:spcPct val="0"/>
              </a:spcAft>
            </a:pPr>
            <a:r>
              <a:rPr lang="en-US" sz="2000" dirty="0" smtClean="0"/>
              <a:t>Available time= 8*8 =64 hr, note: A work center has 8 machines</a:t>
            </a:r>
            <a:endParaRPr kumimoji="0" lang="ar-JO" sz="2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endParaRPr>
          </a:p>
          <a:p>
            <a:pPr lvl="0" fontAlgn="base">
              <a:spcBef>
                <a:spcPct val="0"/>
              </a:spcBef>
              <a:spcAft>
                <a:spcPct val="0"/>
              </a:spcAft>
            </a:pPr>
            <a:r>
              <a:rPr lang="en-US" sz="2000" dirty="0" smtClean="0"/>
              <a:t>Table 14: Work center load report of Jacks production line</a:t>
            </a:r>
            <a:endParaRPr kumimoji="0" lang="en-US" sz="2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endParaRPr>
          </a:p>
        </p:txBody>
      </p:sp>
      <p:sp>
        <p:nvSpPr>
          <p:cNvPr id="11" name="Rectangle 10"/>
          <p:cNvSpPr/>
          <p:nvPr/>
        </p:nvSpPr>
        <p:spPr>
          <a:xfrm>
            <a:off x="609600" y="5638800"/>
            <a:ext cx="1117614" cy="369332"/>
          </a:xfrm>
          <a:prstGeom prst="rect">
            <a:avLst/>
          </a:prstGeom>
        </p:spPr>
        <p:txBody>
          <a:bodyPr wrap="none">
            <a:spAutoFit/>
          </a:bodyPr>
          <a:lstStyle/>
          <a:p>
            <a:r>
              <a:rPr lang="en-US" dirty="0" smtClean="0"/>
              <a:t>U%= 75%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0" y="4191000"/>
          <a:ext cx="9067800" cy="1828800"/>
        </p:xfrm>
        <a:graphic>
          <a:graphicData uri="http://schemas.openxmlformats.org/drawingml/2006/table">
            <a:tbl>
              <a:tblPr>
                <a:tableStyleId>{3C2FFA5D-87B4-456A-9821-1D502468CF0F}</a:tableStyleId>
              </a:tblPr>
              <a:tblGrid>
                <a:gridCol w="1465669"/>
                <a:gridCol w="1416969"/>
                <a:gridCol w="1014262"/>
                <a:gridCol w="1065770"/>
                <a:gridCol w="1132264"/>
                <a:gridCol w="1135074"/>
                <a:gridCol w="1837792"/>
              </a:tblGrid>
              <a:tr h="0">
                <a:tc>
                  <a:txBody>
                    <a:bodyPr/>
                    <a:lstStyle/>
                    <a:p>
                      <a:pPr rtl="1">
                        <a:lnSpc>
                          <a:spcPct val="150000"/>
                        </a:lnSpc>
                      </a:pPr>
                      <a:r>
                        <a:rPr lang="en-US" sz="1600" dirty="0"/>
                        <a:t> Gypsum columns</a:t>
                      </a:r>
                      <a:endParaRPr lang="en-US" sz="1600" dirty="0">
                        <a:latin typeface="Calibri"/>
                        <a:cs typeface="Arial"/>
                      </a:endParaRPr>
                    </a:p>
                  </a:txBody>
                  <a:tcPr marL="68580" marR="68580" marT="0" marB="0"/>
                </a:tc>
                <a:tc>
                  <a:txBody>
                    <a:bodyPr/>
                    <a:lstStyle/>
                    <a:p>
                      <a:pPr algn="ctr">
                        <a:lnSpc>
                          <a:spcPct val="150000"/>
                        </a:lnSpc>
                      </a:pPr>
                      <a:r>
                        <a:rPr lang="en-US" sz="1600" dirty="0"/>
                        <a:t>Order quantity in day 1</a:t>
                      </a:r>
                      <a:endParaRPr lang="en-US" sz="1600" dirty="0">
                        <a:latin typeface="Calibri"/>
                        <a:cs typeface="Arial"/>
                      </a:endParaRPr>
                    </a:p>
                  </a:txBody>
                  <a:tcPr marL="68580" marR="68580" marT="0" marB="0"/>
                </a:tc>
                <a:tc>
                  <a:txBody>
                    <a:bodyPr/>
                    <a:lstStyle/>
                    <a:p>
                      <a:pPr algn="ctr">
                        <a:lnSpc>
                          <a:spcPct val="150000"/>
                        </a:lnSpc>
                      </a:pPr>
                      <a:r>
                        <a:rPr lang="en-US" sz="1600"/>
                        <a:t>Order quantity in day 2</a:t>
                      </a:r>
                      <a:endParaRPr lang="en-US" sz="1600">
                        <a:latin typeface="Calibri"/>
                        <a:cs typeface="Arial"/>
                      </a:endParaRPr>
                    </a:p>
                  </a:txBody>
                  <a:tcPr marL="68580" marR="68580" marT="0" marB="0"/>
                </a:tc>
                <a:tc>
                  <a:txBody>
                    <a:bodyPr/>
                    <a:lstStyle/>
                    <a:p>
                      <a:pPr algn="ctr">
                        <a:lnSpc>
                          <a:spcPct val="150000"/>
                        </a:lnSpc>
                      </a:pPr>
                      <a:r>
                        <a:rPr lang="en-US" sz="1600"/>
                        <a:t>Order quantity in day 3</a:t>
                      </a:r>
                      <a:endParaRPr lang="en-US" sz="1600">
                        <a:latin typeface="Calibri"/>
                        <a:cs typeface="Arial"/>
                      </a:endParaRPr>
                    </a:p>
                  </a:txBody>
                  <a:tcPr marL="68580" marR="68580" marT="0" marB="0"/>
                </a:tc>
                <a:tc>
                  <a:txBody>
                    <a:bodyPr/>
                    <a:lstStyle/>
                    <a:p>
                      <a:pPr algn="ctr">
                        <a:lnSpc>
                          <a:spcPct val="150000"/>
                        </a:lnSpc>
                      </a:pPr>
                      <a:r>
                        <a:rPr lang="en-US" sz="1600" dirty="0"/>
                        <a:t>Order quantity in day 4</a:t>
                      </a:r>
                      <a:endParaRPr lang="en-US" sz="1600" dirty="0">
                        <a:latin typeface="Calibri"/>
                        <a:cs typeface="Arial"/>
                      </a:endParaRPr>
                    </a:p>
                  </a:txBody>
                  <a:tcPr marL="68580" marR="68580" marT="0" marB="0"/>
                </a:tc>
                <a:tc>
                  <a:txBody>
                    <a:bodyPr/>
                    <a:lstStyle/>
                    <a:p>
                      <a:pPr algn="ctr">
                        <a:lnSpc>
                          <a:spcPct val="150000"/>
                        </a:lnSpc>
                      </a:pPr>
                      <a:r>
                        <a:rPr lang="en-US" sz="1600"/>
                        <a:t>Setup time (sec)</a:t>
                      </a:r>
                      <a:endParaRPr lang="en-US" sz="1600">
                        <a:latin typeface="Calibri"/>
                        <a:cs typeface="Arial"/>
                      </a:endParaRPr>
                    </a:p>
                  </a:txBody>
                  <a:tcPr marL="68580" marR="68580" marT="0" marB="0"/>
                </a:tc>
                <a:tc>
                  <a:txBody>
                    <a:bodyPr/>
                    <a:lstStyle/>
                    <a:p>
                      <a:pPr algn="ctr">
                        <a:lnSpc>
                          <a:spcPct val="150000"/>
                        </a:lnSpc>
                      </a:pPr>
                      <a:r>
                        <a:rPr lang="en-US" sz="1600" dirty="0"/>
                        <a:t>Run time (sec)</a:t>
                      </a:r>
                      <a:endParaRPr lang="en-US" sz="1600" dirty="0">
                        <a:latin typeface="Calibri"/>
                        <a:cs typeface="Arial"/>
                      </a:endParaRPr>
                    </a:p>
                  </a:txBody>
                  <a:tcPr marL="68580" marR="68580" marT="0" marB="0"/>
                </a:tc>
              </a:tr>
              <a:tr h="0">
                <a:tc>
                  <a:txBody>
                    <a:bodyPr/>
                    <a:lstStyle/>
                    <a:p>
                      <a:pPr>
                        <a:lnSpc>
                          <a:spcPct val="150000"/>
                        </a:lnSpc>
                      </a:pPr>
                      <a:r>
                        <a:rPr lang="en-US" sz="1600"/>
                        <a:t>Released order</a:t>
                      </a:r>
                      <a:endParaRPr lang="en-US" sz="1600">
                        <a:latin typeface="Calibri"/>
                        <a:cs typeface="Arial"/>
                      </a:endParaRPr>
                    </a:p>
                  </a:txBody>
                  <a:tcPr marL="68580" marR="68580" marT="0" marB="0"/>
                </a:tc>
                <a:tc>
                  <a:txBody>
                    <a:bodyPr/>
                    <a:lstStyle/>
                    <a:p>
                      <a:pPr algn="ctr">
                        <a:lnSpc>
                          <a:spcPct val="150000"/>
                        </a:lnSpc>
                      </a:pPr>
                      <a:r>
                        <a:rPr lang="en-US" sz="1600"/>
                        <a:t>2940</a:t>
                      </a:r>
                      <a:endParaRPr lang="en-US" sz="1600">
                        <a:latin typeface="Calibri"/>
                        <a:cs typeface="Arial"/>
                      </a:endParaRPr>
                    </a:p>
                  </a:txBody>
                  <a:tcPr marL="68580" marR="68580" marT="0" marB="0"/>
                </a:tc>
                <a:tc>
                  <a:txBody>
                    <a:bodyPr/>
                    <a:lstStyle/>
                    <a:p>
                      <a:pPr algn="ctr">
                        <a:lnSpc>
                          <a:spcPct val="150000"/>
                        </a:lnSpc>
                      </a:pPr>
                      <a:r>
                        <a:rPr lang="en-US" sz="1600"/>
                        <a:t>2850</a:t>
                      </a:r>
                      <a:endParaRPr lang="en-US" sz="1600">
                        <a:latin typeface="Calibri"/>
                        <a:cs typeface="Arial"/>
                      </a:endParaRPr>
                    </a:p>
                  </a:txBody>
                  <a:tcPr marL="68580" marR="68580" marT="0" marB="0"/>
                </a:tc>
                <a:tc>
                  <a:txBody>
                    <a:bodyPr/>
                    <a:lstStyle/>
                    <a:p>
                      <a:pPr algn="ctr">
                        <a:lnSpc>
                          <a:spcPct val="150000"/>
                        </a:lnSpc>
                      </a:pPr>
                      <a:r>
                        <a:rPr lang="en-US" sz="1600"/>
                        <a:t>3000</a:t>
                      </a:r>
                      <a:endParaRPr lang="en-US" sz="1600">
                        <a:latin typeface="Calibri"/>
                        <a:cs typeface="Arial"/>
                      </a:endParaRPr>
                    </a:p>
                  </a:txBody>
                  <a:tcPr marL="68580" marR="68580" marT="0" marB="0"/>
                </a:tc>
                <a:tc>
                  <a:txBody>
                    <a:bodyPr/>
                    <a:lstStyle/>
                    <a:p>
                      <a:pPr algn="ctr">
                        <a:lnSpc>
                          <a:spcPct val="150000"/>
                        </a:lnSpc>
                      </a:pPr>
                      <a:r>
                        <a:rPr lang="en-US" sz="1600"/>
                        <a:t>3100</a:t>
                      </a:r>
                      <a:endParaRPr lang="en-US" sz="1600">
                        <a:latin typeface="Calibri"/>
                        <a:cs typeface="Arial"/>
                      </a:endParaRPr>
                    </a:p>
                  </a:txBody>
                  <a:tcPr marL="68580" marR="68580" marT="0" marB="0"/>
                </a:tc>
                <a:tc>
                  <a:txBody>
                    <a:bodyPr/>
                    <a:lstStyle/>
                    <a:p>
                      <a:pPr algn="ctr">
                        <a:lnSpc>
                          <a:spcPct val="150000"/>
                        </a:lnSpc>
                      </a:pPr>
                      <a:r>
                        <a:rPr lang="en-US" sz="1600"/>
                        <a:t>18.38</a:t>
                      </a:r>
                      <a:endParaRPr lang="en-US" sz="1600">
                        <a:latin typeface="Calibri"/>
                        <a:cs typeface="Arial"/>
                      </a:endParaRPr>
                    </a:p>
                  </a:txBody>
                  <a:tcPr marL="68580" marR="68580" marT="0" marB="0"/>
                </a:tc>
                <a:tc>
                  <a:txBody>
                    <a:bodyPr/>
                    <a:lstStyle/>
                    <a:p>
                      <a:pPr algn="ctr">
                        <a:lnSpc>
                          <a:spcPct val="150000"/>
                        </a:lnSpc>
                      </a:pPr>
                      <a:r>
                        <a:rPr lang="en-US" sz="1600"/>
                        <a:t>7.7</a:t>
                      </a:r>
                      <a:endParaRPr lang="en-US" sz="1600">
                        <a:latin typeface="Calibri"/>
                        <a:cs typeface="Arial"/>
                      </a:endParaRPr>
                    </a:p>
                  </a:txBody>
                  <a:tcPr marL="68580" marR="68580" marT="0" marB="0"/>
                </a:tc>
              </a:tr>
              <a:tr h="0">
                <a:tc>
                  <a:txBody>
                    <a:bodyPr/>
                    <a:lstStyle/>
                    <a:p>
                      <a:pPr>
                        <a:lnSpc>
                          <a:spcPct val="150000"/>
                        </a:lnSpc>
                      </a:pPr>
                      <a:r>
                        <a:rPr lang="en-US" sz="1600"/>
                        <a:t>Planed order </a:t>
                      </a:r>
                      <a:endParaRPr lang="en-US" sz="1600">
                        <a:latin typeface="Calibri"/>
                        <a:cs typeface="Arial"/>
                      </a:endParaRPr>
                    </a:p>
                  </a:txBody>
                  <a:tcPr marL="68580" marR="68580" marT="0" marB="0"/>
                </a:tc>
                <a:tc>
                  <a:txBody>
                    <a:bodyPr/>
                    <a:lstStyle/>
                    <a:p>
                      <a:pPr algn="ctr">
                        <a:lnSpc>
                          <a:spcPct val="150000"/>
                        </a:lnSpc>
                      </a:pPr>
                      <a:r>
                        <a:rPr lang="en-US" sz="1600"/>
                        <a:t>900</a:t>
                      </a:r>
                      <a:endParaRPr lang="en-US" sz="1600">
                        <a:latin typeface="Calibri"/>
                        <a:cs typeface="Arial"/>
                      </a:endParaRPr>
                    </a:p>
                  </a:txBody>
                  <a:tcPr marL="68580" marR="68580" marT="0" marB="0"/>
                </a:tc>
                <a:tc>
                  <a:txBody>
                    <a:bodyPr/>
                    <a:lstStyle/>
                    <a:p>
                      <a:pPr algn="ctr">
                        <a:lnSpc>
                          <a:spcPct val="150000"/>
                        </a:lnSpc>
                      </a:pPr>
                      <a:r>
                        <a:rPr lang="en-US" sz="1600"/>
                        <a:t>990</a:t>
                      </a:r>
                      <a:endParaRPr lang="en-US" sz="1600">
                        <a:latin typeface="Calibri"/>
                        <a:cs typeface="Arial"/>
                      </a:endParaRPr>
                    </a:p>
                  </a:txBody>
                  <a:tcPr marL="68580" marR="68580" marT="0" marB="0"/>
                </a:tc>
                <a:tc>
                  <a:txBody>
                    <a:bodyPr/>
                    <a:lstStyle/>
                    <a:p>
                      <a:pPr algn="ctr">
                        <a:lnSpc>
                          <a:spcPct val="150000"/>
                        </a:lnSpc>
                      </a:pPr>
                      <a:r>
                        <a:rPr lang="en-US" sz="1600"/>
                        <a:t>840</a:t>
                      </a:r>
                      <a:endParaRPr lang="en-US" sz="1600">
                        <a:latin typeface="Calibri"/>
                        <a:cs typeface="Arial"/>
                      </a:endParaRPr>
                    </a:p>
                  </a:txBody>
                  <a:tcPr marL="68580" marR="68580" marT="0" marB="0"/>
                </a:tc>
                <a:tc>
                  <a:txBody>
                    <a:bodyPr/>
                    <a:lstStyle/>
                    <a:p>
                      <a:pPr algn="ctr">
                        <a:lnSpc>
                          <a:spcPct val="150000"/>
                        </a:lnSpc>
                      </a:pPr>
                      <a:r>
                        <a:rPr lang="en-US" sz="1600"/>
                        <a:t>740</a:t>
                      </a:r>
                      <a:endParaRPr lang="en-US" sz="1600">
                        <a:latin typeface="Calibri"/>
                        <a:cs typeface="Arial"/>
                      </a:endParaRPr>
                    </a:p>
                  </a:txBody>
                  <a:tcPr marL="68580" marR="68580" marT="0" marB="0"/>
                </a:tc>
                <a:tc>
                  <a:txBody>
                    <a:bodyPr/>
                    <a:lstStyle/>
                    <a:p>
                      <a:pPr algn="ctr">
                        <a:lnSpc>
                          <a:spcPct val="150000"/>
                        </a:lnSpc>
                      </a:pPr>
                      <a:r>
                        <a:rPr lang="en-US" sz="1600"/>
                        <a:t>18.38</a:t>
                      </a:r>
                      <a:endParaRPr lang="en-US" sz="1600">
                        <a:latin typeface="Calibri"/>
                        <a:cs typeface="Arial"/>
                      </a:endParaRPr>
                    </a:p>
                  </a:txBody>
                  <a:tcPr marL="68580" marR="68580" marT="0" marB="0"/>
                </a:tc>
                <a:tc>
                  <a:txBody>
                    <a:bodyPr/>
                    <a:lstStyle/>
                    <a:p>
                      <a:pPr algn="ctr">
                        <a:lnSpc>
                          <a:spcPct val="150000"/>
                        </a:lnSpc>
                      </a:pPr>
                      <a:r>
                        <a:rPr lang="en-US" sz="1600" dirty="0"/>
                        <a:t>7.7</a:t>
                      </a:r>
                      <a:endParaRPr lang="en-US" sz="1600" dirty="0">
                        <a:latin typeface="Calibri"/>
                        <a:cs typeface="Arial"/>
                      </a:endParaRPr>
                    </a:p>
                  </a:txBody>
                  <a:tcPr marL="68580" marR="68580" marT="0" marB="0"/>
                </a:tc>
              </a:tr>
            </a:tbl>
          </a:graphicData>
        </a:graphic>
      </p:graphicFrame>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7585" name="مخطط 5"/>
          <p:cNvPicPr>
            <a:picLocks noChangeArrowheads="1"/>
          </p:cNvPicPr>
          <p:nvPr/>
        </p:nvPicPr>
        <p:blipFill>
          <a:blip r:embed="rId2" cstate="print"/>
          <a:srcRect/>
          <a:stretch>
            <a:fillRect/>
          </a:stretch>
        </p:blipFill>
        <p:spPr bwMode="auto">
          <a:xfrm>
            <a:off x="228600" y="0"/>
            <a:ext cx="8686800" cy="2438400"/>
          </a:xfrm>
          <a:prstGeom prst="rect">
            <a:avLst/>
          </a:prstGeom>
          <a:noFill/>
        </p:spPr>
      </p:pic>
      <p:sp>
        <p:nvSpPr>
          <p:cNvPr id="67587" name="Rectangle 3"/>
          <p:cNvSpPr>
            <a:spLocks noChangeArrowheads="1"/>
          </p:cNvSpPr>
          <p:nvPr/>
        </p:nvSpPr>
        <p:spPr bwMode="auto">
          <a:xfrm>
            <a:off x="0" y="2468434"/>
            <a:ext cx="93726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5B9BD5"/>
                </a:solidFill>
                <a:effectLst/>
                <a:latin typeface="Arial" pitchFamily="34" charset="0"/>
                <a:ea typeface="Calibri" pitchFamily="34" charset="0"/>
                <a:cs typeface="Arial" pitchFamily="34" charset="0"/>
              </a:rPr>
              <a:t>F</a:t>
            </a:r>
            <a:r>
              <a:rPr kumimoji="0" lang="en-US"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igure </a:t>
            </a:r>
            <a:r>
              <a:rPr kumimoji="0" lang="en-US" b="1" i="0" u="none" strike="noStrike" cap="none" normalizeH="0" baseline="0" dirty="0" smtClean="0" bmk="_Toc482426027">
                <a:ln>
                  <a:noFill/>
                </a:ln>
                <a:solidFill>
                  <a:srgbClr val="5B9BD5"/>
                </a:solidFill>
                <a:effectLst/>
                <a:latin typeface="Arial" pitchFamily="34" charset="0"/>
                <a:ea typeface="Calibri" pitchFamily="34" charset="0"/>
                <a:cs typeface="Arial" pitchFamily="34" charset="0"/>
              </a:rPr>
              <a:t>6:  Work Center load of Jacks production line</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Dutch801BT-Roman" charset="-128"/>
                <a:cs typeface="Times New Roman" pitchFamily="18" charset="0"/>
              </a:rPr>
              <a:t>According to the figure above, we see that the</a:t>
            </a:r>
            <a:r>
              <a:rPr kumimoji="0" lang="en-US"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Jacks production is approximately identical to the schedule plann</a:t>
            </a:r>
            <a:r>
              <a:rPr kumimoji="0" lang="en-US" b="1" i="0" u="none" strike="noStrike" cap="none" normalizeH="0" baseline="0" dirty="0" smtClean="0">
                <a:ln>
                  <a:noFill/>
                </a:ln>
                <a:solidFill>
                  <a:srgbClr val="000000"/>
                </a:solidFill>
                <a:effectLst/>
                <a:latin typeface="Times New Roman" pitchFamily="18" charset="0"/>
                <a:ea typeface="Dutch801BT-Roman" charset="-128"/>
                <a:cs typeface="Times New Roman" pitchFamily="18" charset="0"/>
              </a:rPr>
              <a:t>ed .</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
        <p:nvSpPr>
          <p:cNvPr id="67588" name="Rectangle 4"/>
          <p:cNvSpPr>
            <a:spLocks noChangeArrowheads="1"/>
          </p:cNvSpPr>
          <p:nvPr/>
        </p:nvSpPr>
        <p:spPr bwMode="auto">
          <a:xfrm>
            <a:off x="381000" y="3810000"/>
            <a:ext cx="834927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 </a:t>
            </a:r>
            <a:r>
              <a:rPr kumimoji="0" lang="en-US" b="1" i="0" u="none" strike="noStrike" cap="none" normalizeH="0" baseline="0" dirty="0" smtClean="0" bmk="_Toc482426047">
                <a:ln>
                  <a:noFill/>
                </a:ln>
                <a:solidFill>
                  <a:srgbClr val="5B9BD5"/>
                </a:solidFill>
                <a:effectLst/>
                <a:latin typeface="Arial" pitchFamily="34" charset="0"/>
                <a:ea typeface="Calibri" pitchFamily="34" charset="0"/>
                <a:cs typeface="Arial" pitchFamily="34" charset="0"/>
              </a:rPr>
              <a:t>15: Released and order quantity of Gypsum columns production line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a:xfrm>
            <a:off x="2514600" y="3352800"/>
            <a:ext cx="3666388" cy="523220"/>
          </a:xfrm>
          <a:prstGeom prst="rect">
            <a:avLst/>
          </a:prstGeom>
          <a:noFill/>
        </p:spPr>
        <p:txBody>
          <a:bodyPr wrap="none" lIns="91440" tIns="45720" rIns="91440" bIns="45720">
            <a:spAutoFit/>
          </a:bodyPr>
          <a:lstStyle/>
          <a:p>
            <a:pPr algn="ctr"/>
            <a:r>
              <a:rPr kumimoji="0" lang="en-US" sz="2800" b="1" i="0" u="none" strike="noStrike" cap="all" spc="0"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ea typeface="Dutch801BT-Roman" charset="-128"/>
                <a:cs typeface="Times New Roman" pitchFamily="18" charset="0"/>
              </a:rPr>
              <a:t>Gypsum columns</a:t>
            </a:r>
          </a:p>
        </p:txBody>
      </p:sp>
      <p:sp>
        <p:nvSpPr>
          <p:cNvPr id="67590" name="Rectangle 6"/>
          <p:cNvSpPr>
            <a:spLocks noChangeArrowheads="1"/>
          </p:cNvSpPr>
          <p:nvPr/>
        </p:nvSpPr>
        <p:spPr bwMode="auto">
          <a:xfrm>
            <a:off x="838200" y="6172200"/>
            <a:ext cx="612481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cs typeface="Times New Roman" pitchFamily="18" charset="0"/>
              </a:rPr>
              <a:t>Available time= 8*2 =16 hr, note:</a:t>
            </a:r>
            <a:r>
              <a:rPr kumimoji="0" lang="en-US" b="0" i="0" u="none" strike="noStrike" cap="none" normalizeH="0" baseline="0" dirty="0" smtClean="0">
                <a:ln>
                  <a:noFill/>
                </a:ln>
                <a:solidFill>
                  <a:schemeClr val="tx1"/>
                </a:solidFill>
                <a:effectLst/>
                <a:latin typeface="Times New Roman" pitchFamily="18" charset="0"/>
                <a:ea typeface="Dutch801BT-Roman" charset="-128"/>
                <a:cs typeface="Times New Roman" pitchFamily="18" charset="0"/>
              </a:rPr>
              <a:t> A work center has 2 machines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600200"/>
          <a:ext cx="8763001" cy="3291840"/>
        </p:xfrm>
        <a:graphic>
          <a:graphicData uri="http://schemas.openxmlformats.org/drawingml/2006/table">
            <a:tbl>
              <a:tblPr>
                <a:tableStyleId>{3C2FFA5D-87B4-456A-9821-1D502468CF0F}</a:tableStyleId>
              </a:tblPr>
              <a:tblGrid>
                <a:gridCol w="1574623"/>
                <a:gridCol w="1969419"/>
                <a:gridCol w="1649388"/>
                <a:gridCol w="1715947"/>
                <a:gridCol w="1853624"/>
              </a:tblGrid>
              <a:tr h="128905">
                <a:tc>
                  <a:txBody>
                    <a:bodyPr/>
                    <a:lstStyle/>
                    <a:p>
                      <a:pPr>
                        <a:lnSpc>
                          <a:spcPct val="150000"/>
                        </a:lnSpc>
                      </a:pPr>
                      <a:r>
                        <a:rPr lang="en-US" sz="1800" dirty="0"/>
                        <a:t>Day</a:t>
                      </a:r>
                      <a:endParaRPr lang="en-US" sz="1800" dirty="0">
                        <a:latin typeface="Calibri"/>
                        <a:cs typeface="Arial"/>
                      </a:endParaRPr>
                    </a:p>
                  </a:txBody>
                  <a:tcPr marL="68580" marR="68580" marT="0" marB="0"/>
                </a:tc>
                <a:tc>
                  <a:txBody>
                    <a:bodyPr/>
                    <a:lstStyle/>
                    <a:p>
                      <a:pPr algn="ctr">
                        <a:lnSpc>
                          <a:spcPct val="150000"/>
                        </a:lnSpc>
                      </a:pPr>
                      <a:r>
                        <a:rPr lang="en-US" sz="1800" dirty="0"/>
                        <a:t>1</a:t>
                      </a:r>
                      <a:endParaRPr lang="en-US" sz="1800" dirty="0">
                        <a:latin typeface="Calibri"/>
                        <a:cs typeface="Arial"/>
                      </a:endParaRPr>
                    </a:p>
                  </a:txBody>
                  <a:tcPr marL="68580" marR="68580" marT="0" marB="0"/>
                </a:tc>
                <a:tc>
                  <a:txBody>
                    <a:bodyPr/>
                    <a:lstStyle/>
                    <a:p>
                      <a:pPr algn="ctr">
                        <a:lnSpc>
                          <a:spcPct val="150000"/>
                        </a:lnSpc>
                      </a:pPr>
                      <a:r>
                        <a:rPr lang="en-US" sz="1800"/>
                        <a:t>2</a:t>
                      </a:r>
                      <a:endParaRPr lang="en-US" sz="1800">
                        <a:latin typeface="Calibri"/>
                        <a:cs typeface="Arial"/>
                      </a:endParaRPr>
                    </a:p>
                  </a:txBody>
                  <a:tcPr marL="68580" marR="68580" marT="0" marB="0"/>
                </a:tc>
                <a:tc>
                  <a:txBody>
                    <a:bodyPr/>
                    <a:lstStyle/>
                    <a:p>
                      <a:pPr algn="ctr">
                        <a:lnSpc>
                          <a:spcPct val="150000"/>
                        </a:lnSpc>
                      </a:pPr>
                      <a:r>
                        <a:rPr lang="en-US" sz="1800"/>
                        <a:t>3</a:t>
                      </a:r>
                      <a:endParaRPr lang="en-US" sz="1800">
                        <a:latin typeface="Calibri"/>
                        <a:cs typeface="Arial"/>
                      </a:endParaRPr>
                    </a:p>
                  </a:txBody>
                  <a:tcPr marL="68580" marR="68580" marT="0" marB="0"/>
                </a:tc>
                <a:tc>
                  <a:txBody>
                    <a:bodyPr/>
                    <a:lstStyle/>
                    <a:p>
                      <a:pPr algn="ctr">
                        <a:lnSpc>
                          <a:spcPct val="150000"/>
                        </a:lnSpc>
                      </a:pPr>
                      <a:r>
                        <a:rPr lang="en-US" sz="1800"/>
                        <a:t>4</a:t>
                      </a:r>
                      <a:endParaRPr lang="en-US" sz="1800">
                        <a:latin typeface="Calibri"/>
                        <a:cs typeface="Arial"/>
                      </a:endParaRPr>
                    </a:p>
                  </a:txBody>
                  <a:tcPr marL="68580" marR="68580" marT="0" marB="0"/>
                </a:tc>
              </a:tr>
              <a:tr h="128905">
                <a:tc>
                  <a:txBody>
                    <a:bodyPr/>
                    <a:lstStyle/>
                    <a:p>
                      <a:pPr>
                        <a:lnSpc>
                          <a:spcPct val="150000"/>
                        </a:lnSpc>
                      </a:pPr>
                      <a:r>
                        <a:rPr lang="en-US" sz="1800" dirty="0"/>
                        <a:t>Released load</a:t>
                      </a:r>
                      <a:endParaRPr lang="en-US" sz="1800" dirty="0">
                        <a:latin typeface="Calibri"/>
                        <a:cs typeface="Arial"/>
                      </a:endParaRPr>
                    </a:p>
                  </a:txBody>
                  <a:tcPr marL="68580" marR="68580" marT="0" marB="0"/>
                </a:tc>
                <a:tc>
                  <a:txBody>
                    <a:bodyPr/>
                    <a:lstStyle/>
                    <a:p>
                      <a:pPr algn="ctr">
                        <a:lnSpc>
                          <a:spcPct val="150000"/>
                        </a:lnSpc>
                      </a:pPr>
                      <a:r>
                        <a:rPr lang="en-US" sz="1800" dirty="0"/>
                        <a:t>6.29</a:t>
                      </a:r>
                      <a:endParaRPr lang="en-US" sz="1800" dirty="0">
                        <a:latin typeface="Calibri"/>
                        <a:cs typeface="Arial"/>
                      </a:endParaRPr>
                    </a:p>
                  </a:txBody>
                  <a:tcPr marL="68580" marR="68580" marT="0" marB="0"/>
                </a:tc>
                <a:tc>
                  <a:txBody>
                    <a:bodyPr/>
                    <a:lstStyle/>
                    <a:p>
                      <a:pPr algn="ctr">
                        <a:lnSpc>
                          <a:spcPct val="150000"/>
                        </a:lnSpc>
                      </a:pPr>
                      <a:r>
                        <a:rPr lang="en-US" sz="1800"/>
                        <a:t>6.1</a:t>
                      </a:r>
                      <a:endParaRPr lang="en-US" sz="1800">
                        <a:latin typeface="Calibri"/>
                        <a:cs typeface="Arial"/>
                      </a:endParaRPr>
                    </a:p>
                  </a:txBody>
                  <a:tcPr marL="68580" marR="68580" marT="0" marB="0"/>
                </a:tc>
                <a:tc>
                  <a:txBody>
                    <a:bodyPr/>
                    <a:lstStyle/>
                    <a:p>
                      <a:pPr algn="ctr">
                        <a:lnSpc>
                          <a:spcPct val="150000"/>
                        </a:lnSpc>
                      </a:pPr>
                      <a:r>
                        <a:rPr lang="en-US" sz="1800"/>
                        <a:t>6.42</a:t>
                      </a:r>
                      <a:endParaRPr lang="en-US" sz="1800">
                        <a:latin typeface="Calibri"/>
                        <a:cs typeface="Arial"/>
                      </a:endParaRPr>
                    </a:p>
                  </a:txBody>
                  <a:tcPr marL="68580" marR="68580" marT="0" marB="0"/>
                </a:tc>
                <a:tc>
                  <a:txBody>
                    <a:bodyPr/>
                    <a:lstStyle/>
                    <a:p>
                      <a:pPr algn="ctr">
                        <a:lnSpc>
                          <a:spcPct val="150000"/>
                        </a:lnSpc>
                      </a:pPr>
                      <a:r>
                        <a:rPr lang="en-US" sz="1800"/>
                        <a:t>6.63</a:t>
                      </a:r>
                      <a:endParaRPr lang="en-US" sz="1800">
                        <a:latin typeface="Calibri"/>
                        <a:cs typeface="Arial"/>
                      </a:endParaRPr>
                    </a:p>
                  </a:txBody>
                  <a:tcPr marL="68580" marR="68580" marT="0" marB="0"/>
                </a:tc>
              </a:tr>
              <a:tr h="128905">
                <a:tc>
                  <a:txBody>
                    <a:bodyPr/>
                    <a:lstStyle/>
                    <a:p>
                      <a:pPr>
                        <a:lnSpc>
                          <a:spcPct val="150000"/>
                        </a:lnSpc>
                      </a:pPr>
                      <a:r>
                        <a:rPr lang="en-US" sz="1800"/>
                        <a:t>Planed load</a:t>
                      </a:r>
                      <a:endParaRPr lang="en-US" sz="1800">
                        <a:latin typeface="Calibri"/>
                        <a:cs typeface="Arial"/>
                      </a:endParaRPr>
                    </a:p>
                  </a:txBody>
                  <a:tcPr marL="68580" marR="68580" marT="0" marB="0"/>
                </a:tc>
                <a:tc>
                  <a:txBody>
                    <a:bodyPr/>
                    <a:lstStyle/>
                    <a:p>
                      <a:pPr algn="ctr">
                        <a:lnSpc>
                          <a:spcPct val="150000"/>
                        </a:lnSpc>
                      </a:pPr>
                      <a:r>
                        <a:rPr lang="en-US" sz="1800"/>
                        <a:t>1.93</a:t>
                      </a:r>
                      <a:endParaRPr lang="en-US" sz="1800">
                        <a:latin typeface="Calibri"/>
                        <a:cs typeface="Arial"/>
                      </a:endParaRPr>
                    </a:p>
                  </a:txBody>
                  <a:tcPr marL="68580" marR="68580" marT="0" marB="0"/>
                </a:tc>
                <a:tc>
                  <a:txBody>
                    <a:bodyPr/>
                    <a:lstStyle/>
                    <a:p>
                      <a:pPr algn="ctr">
                        <a:lnSpc>
                          <a:spcPct val="150000"/>
                        </a:lnSpc>
                      </a:pPr>
                      <a:r>
                        <a:rPr lang="en-US" sz="1800" dirty="0"/>
                        <a:t>2.12</a:t>
                      </a:r>
                      <a:endParaRPr lang="en-US" sz="1800" dirty="0">
                        <a:latin typeface="Calibri"/>
                        <a:cs typeface="Arial"/>
                      </a:endParaRPr>
                    </a:p>
                  </a:txBody>
                  <a:tcPr marL="68580" marR="68580" marT="0" marB="0"/>
                </a:tc>
                <a:tc>
                  <a:txBody>
                    <a:bodyPr/>
                    <a:lstStyle/>
                    <a:p>
                      <a:pPr algn="ctr">
                        <a:lnSpc>
                          <a:spcPct val="150000"/>
                        </a:lnSpc>
                      </a:pPr>
                      <a:r>
                        <a:rPr lang="en-US" sz="1800"/>
                        <a:t>1.03</a:t>
                      </a:r>
                      <a:endParaRPr lang="en-US" sz="1800">
                        <a:latin typeface="Calibri"/>
                        <a:cs typeface="Arial"/>
                      </a:endParaRPr>
                    </a:p>
                  </a:txBody>
                  <a:tcPr marL="68580" marR="68580" marT="0" marB="0"/>
                </a:tc>
                <a:tc>
                  <a:txBody>
                    <a:bodyPr/>
                    <a:lstStyle/>
                    <a:p>
                      <a:pPr algn="ctr">
                        <a:lnSpc>
                          <a:spcPct val="150000"/>
                        </a:lnSpc>
                      </a:pPr>
                      <a:r>
                        <a:rPr lang="en-US" sz="1800"/>
                        <a:t>1.58</a:t>
                      </a:r>
                      <a:endParaRPr lang="en-US" sz="1800">
                        <a:latin typeface="Calibri"/>
                        <a:cs typeface="Arial"/>
                      </a:endParaRPr>
                    </a:p>
                  </a:txBody>
                  <a:tcPr marL="68580" marR="68580" marT="0" marB="0"/>
                </a:tc>
              </a:tr>
              <a:tr h="124460">
                <a:tc>
                  <a:txBody>
                    <a:bodyPr/>
                    <a:lstStyle/>
                    <a:p>
                      <a:pPr>
                        <a:lnSpc>
                          <a:spcPct val="150000"/>
                        </a:lnSpc>
                      </a:pPr>
                      <a:r>
                        <a:rPr lang="en-US" sz="1800"/>
                        <a:t>Total load</a:t>
                      </a:r>
                      <a:endParaRPr lang="en-US" sz="1800">
                        <a:latin typeface="Calibri"/>
                        <a:cs typeface="Arial"/>
                      </a:endParaRPr>
                    </a:p>
                  </a:txBody>
                  <a:tcPr marL="68580" marR="68580" marT="0" marB="0"/>
                </a:tc>
                <a:tc>
                  <a:txBody>
                    <a:bodyPr/>
                    <a:lstStyle/>
                    <a:p>
                      <a:pPr algn="ctr">
                        <a:lnSpc>
                          <a:spcPct val="150000"/>
                        </a:lnSpc>
                      </a:pPr>
                      <a:r>
                        <a:rPr lang="en-US" sz="1800"/>
                        <a:t>8.22</a:t>
                      </a:r>
                      <a:endParaRPr lang="en-US" sz="1800">
                        <a:latin typeface="Calibri"/>
                        <a:cs typeface="Arial"/>
                      </a:endParaRPr>
                    </a:p>
                  </a:txBody>
                  <a:tcPr marL="68580" marR="68580" marT="0" marB="0"/>
                </a:tc>
                <a:tc>
                  <a:txBody>
                    <a:bodyPr/>
                    <a:lstStyle/>
                    <a:p>
                      <a:pPr algn="ctr">
                        <a:lnSpc>
                          <a:spcPct val="150000"/>
                        </a:lnSpc>
                      </a:pPr>
                      <a:r>
                        <a:rPr lang="en-US" sz="1800" dirty="0"/>
                        <a:t>8.22</a:t>
                      </a:r>
                      <a:endParaRPr lang="en-US" sz="1800" dirty="0">
                        <a:latin typeface="Calibri"/>
                        <a:cs typeface="Arial"/>
                      </a:endParaRPr>
                    </a:p>
                  </a:txBody>
                  <a:tcPr marL="68580" marR="68580" marT="0" marB="0"/>
                </a:tc>
                <a:tc>
                  <a:txBody>
                    <a:bodyPr/>
                    <a:lstStyle/>
                    <a:p>
                      <a:pPr algn="ctr">
                        <a:lnSpc>
                          <a:spcPct val="150000"/>
                        </a:lnSpc>
                      </a:pPr>
                      <a:r>
                        <a:rPr lang="en-US" sz="1800" dirty="0"/>
                        <a:t>7.45</a:t>
                      </a:r>
                      <a:endParaRPr lang="en-US" sz="1800" dirty="0">
                        <a:latin typeface="Calibri"/>
                        <a:cs typeface="Arial"/>
                      </a:endParaRPr>
                    </a:p>
                  </a:txBody>
                  <a:tcPr marL="68580" marR="68580" marT="0" marB="0"/>
                </a:tc>
                <a:tc>
                  <a:txBody>
                    <a:bodyPr/>
                    <a:lstStyle/>
                    <a:p>
                      <a:pPr algn="ctr">
                        <a:lnSpc>
                          <a:spcPct val="150000"/>
                        </a:lnSpc>
                      </a:pPr>
                      <a:r>
                        <a:rPr lang="en-US" sz="1800"/>
                        <a:t>8.21</a:t>
                      </a:r>
                      <a:endParaRPr lang="en-US" sz="1800">
                        <a:latin typeface="Calibri"/>
                        <a:cs typeface="Arial"/>
                      </a:endParaRPr>
                    </a:p>
                  </a:txBody>
                  <a:tcPr marL="68580" marR="68580" marT="0" marB="0"/>
                </a:tc>
              </a:tr>
              <a:tr h="257175">
                <a:tc>
                  <a:txBody>
                    <a:bodyPr/>
                    <a:lstStyle/>
                    <a:p>
                      <a:pPr>
                        <a:lnSpc>
                          <a:spcPct val="150000"/>
                        </a:lnSpc>
                      </a:pPr>
                      <a:r>
                        <a:rPr lang="en-US" sz="1800"/>
                        <a:t>Rated capacity </a:t>
                      </a:r>
                      <a:endParaRPr lang="en-US" sz="1800">
                        <a:latin typeface="Calibri"/>
                        <a:cs typeface="Arial"/>
                      </a:endParaRPr>
                    </a:p>
                  </a:txBody>
                  <a:tcPr marL="68580" marR="68580" marT="0" marB="0"/>
                </a:tc>
                <a:tc>
                  <a:txBody>
                    <a:bodyPr/>
                    <a:lstStyle/>
                    <a:p>
                      <a:pPr algn="ctr">
                        <a:lnSpc>
                          <a:spcPct val="150000"/>
                        </a:lnSpc>
                      </a:pPr>
                      <a:r>
                        <a:rPr lang="en-US" sz="1800"/>
                        <a:t>9.18</a:t>
                      </a:r>
                      <a:endParaRPr lang="en-US" sz="1800">
                        <a:latin typeface="Calibri"/>
                        <a:cs typeface="Arial"/>
                      </a:endParaRPr>
                    </a:p>
                  </a:txBody>
                  <a:tcPr marL="68580" marR="68580" marT="0" marB="0"/>
                </a:tc>
                <a:tc>
                  <a:txBody>
                    <a:bodyPr/>
                    <a:lstStyle/>
                    <a:p>
                      <a:pPr algn="ctr">
                        <a:lnSpc>
                          <a:spcPct val="150000"/>
                        </a:lnSpc>
                      </a:pPr>
                      <a:r>
                        <a:rPr lang="en-US" sz="1800" dirty="0"/>
                        <a:t>8.88</a:t>
                      </a:r>
                      <a:endParaRPr lang="en-US" sz="1800" dirty="0">
                        <a:latin typeface="Calibri"/>
                        <a:cs typeface="Arial"/>
                      </a:endParaRPr>
                    </a:p>
                  </a:txBody>
                  <a:tcPr marL="68580" marR="68580" marT="0" marB="0"/>
                </a:tc>
                <a:tc>
                  <a:txBody>
                    <a:bodyPr/>
                    <a:lstStyle/>
                    <a:p>
                      <a:pPr algn="ctr">
                        <a:lnSpc>
                          <a:spcPct val="150000"/>
                        </a:lnSpc>
                      </a:pPr>
                      <a:r>
                        <a:rPr lang="en-US" sz="1800"/>
                        <a:t>9.39</a:t>
                      </a:r>
                      <a:endParaRPr lang="en-US" sz="1800">
                        <a:latin typeface="Calibri"/>
                        <a:cs typeface="Arial"/>
                      </a:endParaRPr>
                    </a:p>
                  </a:txBody>
                  <a:tcPr marL="68580" marR="68580" marT="0" marB="0"/>
                </a:tc>
                <a:tc>
                  <a:txBody>
                    <a:bodyPr/>
                    <a:lstStyle/>
                    <a:p>
                      <a:pPr algn="ctr">
                        <a:lnSpc>
                          <a:spcPct val="150000"/>
                        </a:lnSpc>
                      </a:pPr>
                      <a:r>
                        <a:rPr lang="en-US" sz="1800"/>
                        <a:t>9.68</a:t>
                      </a:r>
                      <a:endParaRPr lang="en-US" sz="1800">
                        <a:latin typeface="Calibri"/>
                        <a:cs typeface="Arial"/>
                      </a:endParaRPr>
                    </a:p>
                  </a:txBody>
                  <a:tcPr marL="68580" marR="68580" marT="0" marB="0"/>
                </a:tc>
              </a:tr>
              <a:tr h="253365">
                <a:tc>
                  <a:txBody>
                    <a:bodyPr/>
                    <a:lstStyle/>
                    <a:p>
                      <a:pPr>
                        <a:lnSpc>
                          <a:spcPct val="150000"/>
                        </a:lnSpc>
                      </a:pPr>
                      <a:r>
                        <a:rPr lang="en-US" sz="1800"/>
                        <a:t>(over)/under capacity</a:t>
                      </a:r>
                      <a:endParaRPr lang="en-US" sz="1800">
                        <a:latin typeface="Calibri"/>
                        <a:cs typeface="Arial"/>
                      </a:endParaRPr>
                    </a:p>
                  </a:txBody>
                  <a:tcPr marL="68580" marR="68580" marT="0" marB="0"/>
                </a:tc>
                <a:tc>
                  <a:txBody>
                    <a:bodyPr/>
                    <a:lstStyle/>
                    <a:p>
                      <a:pPr algn="ctr">
                        <a:lnSpc>
                          <a:spcPct val="150000"/>
                        </a:lnSpc>
                      </a:pPr>
                      <a:r>
                        <a:rPr lang="en-US" sz="1800"/>
                        <a:t>0.96</a:t>
                      </a:r>
                    </a:p>
                    <a:p>
                      <a:pPr algn="ctr">
                        <a:lnSpc>
                          <a:spcPct val="150000"/>
                        </a:lnSpc>
                      </a:pPr>
                      <a:r>
                        <a:rPr lang="en-US" sz="1800"/>
                        <a:t>Under</a:t>
                      </a:r>
                      <a:endParaRPr lang="en-US" sz="1800">
                        <a:latin typeface="Calibri"/>
                        <a:cs typeface="Arial"/>
                      </a:endParaRPr>
                    </a:p>
                  </a:txBody>
                  <a:tcPr marL="68580" marR="68580" marT="0" marB="0"/>
                </a:tc>
                <a:tc>
                  <a:txBody>
                    <a:bodyPr/>
                    <a:lstStyle/>
                    <a:p>
                      <a:pPr algn="ctr">
                        <a:lnSpc>
                          <a:spcPct val="150000"/>
                        </a:lnSpc>
                      </a:pPr>
                      <a:r>
                        <a:rPr lang="en-US" sz="1800" dirty="0"/>
                        <a:t>0.66</a:t>
                      </a:r>
                    </a:p>
                    <a:p>
                      <a:pPr algn="ctr">
                        <a:lnSpc>
                          <a:spcPct val="150000"/>
                        </a:lnSpc>
                      </a:pPr>
                      <a:r>
                        <a:rPr lang="en-US" sz="1800" dirty="0"/>
                        <a:t>under</a:t>
                      </a:r>
                      <a:endParaRPr lang="en-US" sz="1800" dirty="0">
                        <a:latin typeface="Calibri"/>
                        <a:cs typeface="Arial"/>
                      </a:endParaRPr>
                    </a:p>
                  </a:txBody>
                  <a:tcPr marL="68580" marR="68580" marT="0" marB="0"/>
                </a:tc>
                <a:tc>
                  <a:txBody>
                    <a:bodyPr/>
                    <a:lstStyle/>
                    <a:p>
                      <a:pPr algn="ctr">
                        <a:lnSpc>
                          <a:spcPct val="150000"/>
                        </a:lnSpc>
                      </a:pPr>
                      <a:r>
                        <a:rPr lang="en-US" sz="1800" dirty="0"/>
                        <a:t>1.94</a:t>
                      </a:r>
                    </a:p>
                    <a:p>
                      <a:pPr algn="ctr">
                        <a:lnSpc>
                          <a:spcPct val="150000"/>
                        </a:lnSpc>
                      </a:pPr>
                      <a:r>
                        <a:rPr lang="en-US" sz="1800" dirty="0"/>
                        <a:t>under</a:t>
                      </a:r>
                      <a:endParaRPr lang="en-US" sz="1800" dirty="0">
                        <a:latin typeface="Calibri"/>
                        <a:cs typeface="Arial"/>
                      </a:endParaRPr>
                    </a:p>
                  </a:txBody>
                  <a:tcPr marL="68580" marR="68580" marT="0" marB="0"/>
                </a:tc>
                <a:tc>
                  <a:txBody>
                    <a:bodyPr/>
                    <a:lstStyle/>
                    <a:p>
                      <a:pPr algn="ctr">
                        <a:lnSpc>
                          <a:spcPct val="150000"/>
                        </a:lnSpc>
                      </a:pPr>
                      <a:r>
                        <a:rPr lang="en-US" sz="1800"/>
                        <a:t>1.47</a:t>
                      </a:r>
                    </a:p>
                    <a:p>
                      <a:pPr algn="ctr">
                        <a:lnSpc>
                          <a:spcPct val="150000"/>
                        </a:lnSpc>
                      </a:pPr>
                      <a:r>
                        <a:rPr lang="en-US" sz="1800"/>
                        <a:t>under</a:t>
                      </a:r>
                      <a:endParaRPr lang="en-US" sz="1800">
                        <a:latin typeface="Calibri"/>
                        <a:cs typeface="Arial"/>
                      </a:endParaRPr>
                    </a:p>
                  </a:txBody>
                  <a:tcPr marL="68580" marR="68580" marT="0" marB="0"/>
                </a:tc>
              </a:tr>
              <a:tr h="40640">
                <a:tc>
                  <a:txBody>
                    <a:bodyPr/>
                    <a:lstStyle/>
                    <a:p>
                      <a:pPr>
                        <a:lnSpc>
                          <a:spcPct val="150000"/>
                        </a:lnSpc>
                      </a:pPr>
                      <a:r>
                        <a:rPr lang="en-US" sz="1800"/>
                        <a:t>Efficiency </a:t>
                      </a:r>
                      <a:endParaRPr lang="en-US" sz="1800">
                        <a:latin typeface="Calibri"/>
                        <a:cs typeface="Arial"/>
                      </a:endParaRPr>
                    </a:p>
                  </a:txBody>
                  <a:tcPr marL="68580" marR="68580" marT="0" marB="0"/>
                </a:tc>
                <a:tc>
                  <a:txBody>
                    <a:bodyPr/>
                    <a:lstStyle/>
                    <a:p>
                      <a:pPr algn="ctr">
                        <a:lnSpc>
                          <a:spcPct val="150000"/>
                        </a:lnSpc>
                      </a:pPr>
                      <a:r>
                        <a:rPr lang="en-US" sz="1800" dirty="0"/>
                        <a:t>76%</a:t>
                      </a:r>
                      <a:endParaRPr lang="en-US" sz="1800" dirty="0">
                        <a:latin typeface="Calibri"/>
                        <a:cs typeface="Arial"/>
                      </a:endParaRPr>
                    </a:p>
                  </a:txBody>
                  <a:tcPr marL="68580" marR="68580" marT="0" marB="0"/>
                </a:tc>
                <a:tc>
                  <a:txBody>
                    <a:bodyPr/>
                    <a:lstStyle/>
                    <a:p>
                      <a:pPr algn="ctr">
                        <a:lnSpc>
                          <a:spcPct val="150000"/>
                        </a:lnSpc>
                      </a:pPr>
                      <a:r>
                        <a:rPr lang="en-US" sz="1800"/>
                        <a:t>74%</a:t>
                      </a:r>
                      <a:endParaRPr lang="en-US" sz="1800">
                        <a:latin typeface="Calibri"/>
                        <a:cs typeface="Arial"/>
                      </a:endParaRPr>
                    </a:p>
                  </a:txBody>
                  <a:tcPr marL="68580" marR="68580" marT="0" marB="0"/>
                </a:tc>
                <a:tc>
                  <a:txBody>
                    <a:bodyPr/>
                    <a:lstStyle/>
                    <a:p>
                      <a:pPr algn="ctr">
                        <a:lnSpc>
                          <a:spcPct val="150000"/>
                        </a:lnSpc>
                      </a:pPr>
                      <a:r>
                        <a:rPr lang="en-US" sz="1800" dirty="0"/>
                        <a:t>86%</a:t>
                      </a:r>
                      <a:endParaRPr lang="en-US" sz="1800" dirty="0">
                        <a:latin typeface="Calibri"/>
                        <a:cs typeface="Arial"/>
                      </a:endParaRPr>
                    </a:p>
                  </a:txBody>
                  <a:tcPr marL="68580" marR="68580" marT="0" marB="0"/>
                </a:tc>
                <a:tc>
                  <a:txBody>
                    <a:bodyPr/>
                    <a:lstStyle/>
                    <a:p>
                      <a:pPr algn="ctr">
                        <a:lnSpc>
                          <a:spcPct val="150000"/>
                        </a:lnSpc>
                      </a:pPr>
                      <a:r>
                        <a:rPr lang="en-US" sz="1800" dirty="0"/>
                        <a:t>80%</a:t>
                      </a:r>
                      <a:endParaRPr lang="en-US" sz="1800" dirty="0">
                        <a:latin typeface="Calibri"/>
                        <a:cs typeface="Arial"/>
                      </a:endParaRPr>
                    </a:p>
                  </a:txBody>
                  <a:tcPr marL="68580" marR="68580" marT="0" marB="0"/>
                </a:tc>
              </a:tr>
            </a:tbl>
          </a:graphicData>
        </a:graphic>
      </p:graphicFrame>
      <p:sp>
        <p:nvSpPr>
          <p:cNvPr id="70657" name="Rectangle 1"/>
          <p:cNvSpPr>
            <a:spLocks noChangeArrowheads="1"/>
          </p:cNvSpPr>
          <p:nvPr/>
        </p:nvSpPr>
        <p:spPr bwMode="auto">
          <a:xfrm>
            <a:off x="0" y="-609600"/>
            <a:ext cx="91440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Work center load report</a:t>
            </a:r>
            <a:endParaRPr kumimoji="0" lang="en-US"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 </a:t>
            </a:r>
            <a:r>
              <a:rPr kumimoji="0" lang="en-US" b="1" i="0" u="none" strike="noStrike" cap="none" normalizeH="0" baseline="0" dirty="0" smtClean="0" bmk="_Toc482426048">
                <a:ln>
                  <a:noFill/>
                </a:ln>
                <a:solidFill>
                  <a:srgbClr val="5B9BD5"/>
                </a:solidFill>
                <a:effectLst/>
                <a:latin typeface="Arial" pitchFamily="34" charset="0"/>
                <a:ea typeface="Calibri" pitchFamily="34" charset="0"/>
                <a:cs typeface="Arial" pitchFamily="34" charset="0"/>
              </a:rPr>
              <a:t>16: Released and order quantity of Gypsum base production line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0658" name="Rectangle 2"/>
          <p:cNvSpPr>
            <a:spLocks noChangeArrowheads="1"/>
          </p:cNvSpPr>
          <p:nvPr/>
        </p:nvSpPr>
        <p:spPr bwMode="auto">
          <a:xfrm>
            <a:off x="609600" y="4800600"/>
            <a:ext cx="17526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%U=75%</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3" name="مخطط 3"/>
          <p:cNvPicPr>
            <a:picLocks noChangeArrowheads="1"/>
          </p:cNvPicPr>
          <p:nvPr/>
        </p:nvPicPr>
        <p:blipFill>
          <a:blip r:embed="rId2" cstate="print"/>
          <a:srcRect/>
          <a:stretch>
            <a:fillRect/>
          </a:stretch>
        </p:blipFill>
        <p:spPr bwMode="auto">
          <a:xfrm>
            <a:off x="228600" y="304800"/>
            <a:ext cx="8458200" cy="3733800"/>
          </a:xfrm>
          <a:prstGeom prst="rect">
            <a:avLst/>
          </a:prstGeom>
          <a:noFill/>
        </p:spPr>
      </p:pic>
      <p:sp>
        <p:nvSpPr>
          <p:cNvPr id="69635" name="Rectangle 3"/>
          <p:cNvSpPr>
            <a:spLocks noChangeArrowheads="1"/>
          </p:cNvSpPr>
          <p:nvPr/>
        </p:nvSpPr>
        <p:spPr bwMode="auto">
          <a:xfrm>
            <a:off x="0" y="4267200"/>
            <a:ext cx="8763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5B9BD5"/>
                </a:solidFill>
                <a:effectLst/>
                <a:latin typeface="Arial" pitchFamily="34" charset="0"/>
                <a:ea typeface="Calibri" pitchFamily="34" charset="0"/>
                <a:cs typeface="Arial" pitchFamily="34" charset="0"/>
              </a:rPr>
              <a:t>F</a:t>
            </a:r>
            <a:r>
              <a:rPr kumimoji="0" lang="en-US"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igure </a:t>
            </a:r>
            <a:r>
              <a:rPr kumimoji="0" lang="en-US" b="1" i="0" u="none" strike="noStrike" cap="none" normalizeH="0" baseline="0" dirty="0" smtClean="0" bmk="_Toc482426028">
                <a:ln>
                  <a:noFill/>
                </a:ln>
                <a:solidFill>
                  <a:srgbClr val="5B9BD5"/>
                </a:solidFill>
                <a:effectLst/>
                <a:latin typeface="Arial" pitchFamily="34" charset="0"/>
                <a:ea typeface="Calibri" pitchFamily="34" charset="0"/>
                <a:cs typeface="Arial" pitchFamily="34" charset="0"/>
              </a:rPr>
              <a:t>7: Work Center load of Gypsum columns production line</a:t>
            </a: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Dutch801BT-Roman" charset="-128"/>
                <a:cs typeface="Times New Roman" pitchFamily="18" charset="0"/>
              </a:rPr>
              <a:t>As the figure (7) shown  the</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Gypsum column  production line has positive risk which means they are faster than schedule planned .</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2819400"/>
          <a:ext cx="9144000" cy="2148840"/>
        </p:xfrm>
        <a:graphic>
          <a:graphicData uri="http://schemas.openxmlformats.org/drawingml/2006/table">
            <a:tbl>
              <a:tblPr>
                <a:tableStyleId>{3C2FFA5D-87B4-456A-9821-1D502468CF0F}</a:tableStyleId>
              </a:tblPr>
              <a:tblGrid>
                <a:gridCol w="1662008"/>
                <a:gridCol w="1068856"/>
                <a:gridCol w="1205054"/>
                <a:gridCol w="1265256"/>
                <a:gridCol w="1348161"/>
                <a:gridCol w="1362963"/>
                <a:gridCol w="1231702"/>
              </a:tblGrid>
              <a:tr h="914400">
                <a:tc>
                  <a:txBody>
                    <a:bodyPr/>
                    <a:lstStyle/>
                    <a:p>
                      <a:pPr>
                        <a:lnSpc>
                          <a:spcPct val="150000"/>
                        </a:lnSpc>
                      </a:pPr>
                      <a:r>
                        <a:rPr lang="en-US" sz="1800" dirty="0"/>
                        <a:t>Gypsum columns</a:t>
                      </a:r>
                      <a:endParaRPr lang="en-US" sz="1800" dirty="0">
                        <a:latin typeface="Calibri"/>
                        <a:cs typeface="Arial"/>
                      </a:endParaRPr>
                    </a:p>
                  </a:txBody>
                  <a:tcPr marL="68580" marR="68580" marT="0" marB="0"/>
                </a:tc>
                <a:tc>
                  <a:txBody>
                    <a:bodyPr/>
                    <a:lstStyle/>
                    <a:p>
                      <a:pPr>
                        <a:lnSpc>
                          <a:spcPct val="150000"/>
                        </a:lnSpc>
                      </a:pPr>
                      <a:r>
                        <a:rPr lang="en-US" sz="1800" dirty="0"/>
                        <a:t>Order quantity </a:t>
                      </a:r>
                      <a:r>
                        <a:rPr lang="en-US" sz="1800" dirty="0" smtClean="0"/>
                        <a:t>(day 1)</a:t>
                      </a:r>
                      <a:endParaRPr lang="en-US" sz="1800" dirty="0">
                        <a:latin typeface="Calibri"/>
                        <a:cs typeface="Arial"/>
                      </a:endParaRPr>
                    </a:p>
                  </a:txBody>
                  <a:tcPr marL="68580" marR="68580" marT="0" marB="0"/>
                </a:tc>
                <a:tc>
                  <a:txBody>
                    <a:bodyPr/>
                    <a:lstStyle/>
                    <a:p>
                      <a:pPr>
                        <a:lnSpc>
                          <a:spcPct val="150000"/>
                        </a:lnSpc>
                      </a:pPr>
                      <a:r>
                        <a:rPr lang="en-US" sz="1800" dirty="0"/>
                        <a:t>Order quantity </a:t>
                      </a:r>
                      <a:r>
                        <a:rPr lang="en-US" sz="1800" dirty="0" smtClean="0"/>
                        <a:t>(day 2)</a:t>
                      </a:r>
                      <a:endParaRPr lang="en-US" sz="1800" dirty="0">
                        <a:latin typeface="Calibri"/>
                        <a:cs typeface="Arial"/>
                      </a:endParaRPr>
                    </a:p>
                  </a:txBody>
                  <a:tcPr marL="68580" marR="68580" marT="0" marB="0"/>
                </a:tc>
                <a:tc>
                  <a:txBody>
                    <a:bodyPr/>
                    <a:lstStyle/>
                    <a:p>
                      <a:pPr>
                        <a:lnSpc>
                          <a:spcPct val="150000"/>
                        </a:lnSpc>
                      </a:pPr>
                      <a:r>
                        <a:rPr lang="en-US" sz="1800" dirty="0"/>
                        <a:t>Order quantity </a:t>
                      </a:r>
                      <a:endParaRPr lang="en-US" sz="1800" dirty="0" smtClean="0"/>
                    </a:p>
                    <a:p>
                      <a:pPr>
                        <a:lnSpc>
                          <a:spcPct val="150000"/>
                        </a:lnSpc>
                      </a:pPr>
                      <a:r>
                        <a:rPr lang="en-US" sz="1800" dirty="0" smtClean="0"/>
                        <a:t>(day 3)</a:t>
                      </a:r>
                      <a:endParaRPr lang="en-US" sz="1800" dirty="0">
                        <a:latin typeface="Calibri"/>
                        <a:cs typeface="Arial"/>
                      </a:endParaRPr>
                    </a:p>
                  </a:txBody>
                  <a:tcPr marL="68580" marR="68580" marT="0" marB="0"/>
                </a:tc>
                <a:tc>
                  <a:txBody>
                    <a:bodyPr/>
                    <a:lstStyle/>
                    <a:p>
                      <a:pPr>
                        <a:lnSpc>
                          <a:spcPct val="150000"/>
                        </a:lnSpc>
                      </a:pPr>
                      <a:r>
                        <a:rPr lang="en-US" sz="1800" dirty="0"/>
                        <a:t>Order quantity </a:t>
                      </a:r>
                      <a:endParaRPr lang="en-US" sz="1800" dirty="0" smtClean="0"/>
                    </a:p>
                    <a:p>
                      <a:pPr>
                        <a:lnSpc>
                          <a:spcPct val="150000"/>
                        </a:lnSpc>
                      </a:pPr>
                      <a:r>
                        <a:rPr lang="en-US" sz="1800" dirty="0" smtClean="0"/>
                        <a:t>(day 4)</a:t>
                      </a:r>
                      <a:endParaRPr lang="en-US" sz="1800" dirty="0">
                        <a:latin typeface="Calibri"/>
                        <a:cs typeface="Arial"/>
                      </a:endParaRPr>
                    </a:p>
                  </a:txBody>
                  <a:tcPr marL="68580" marR="68580" marT="0" marB="0"/>
                </a:tc>
                <a:tc>
                  <a:txBody>
                    <a:bodyPr/>
                    <a:lstStyle/>
                    <a:p>
                      <a:pPr>
                        <a:lnSpc>
                          <a:spcPct val="150000"/>
                        </a:lnSpc>
                      </a:pPr>
                      <a:r>
                        <a:rPr lang="en-US" sz="1800"/>
                        <a:t>Setup time (sec)</a:t>
                      </a:r>
                      <a:endParaRPr lang="en-US" sz="1800">
                        <a:latin typeface="Calibri"/>
                        <a:cs typeface="Arial"/>
                      </a:endParaRPr>
                    </a:p>
                  </a:txBody>
                  <a:tcPr marL="68580" marR="68580" marT="0" marB="0"/>
                </a:tc>
                <a:tc>
                  <a:txBody>
                    <a:bodyPr/>
                    <a:lstStyle/>
                    <a:p>
                      <a:pPr>
                        <a:lnSpc>
                          <a:spcPct val="150000"/>
                        </a:lnSpc>
                      </a:pPr>
                      <a:r>
                        <a:rPr lang="en-US" sz="1800" dirty="0"/>
                        <a:t>Run time (sec)</a:t>
                      </a:r>
                      <a:endParaRPr lang="en-US" sz="1800" dirty="0">
                        <a:latin typeface="Calibri"/>
                        <a:cs typeface="Arial"/>
                      </a:endParaRPr>
                    </a:p>
                  </a:txBody>
                  <a:tcPr marL="68580" marR="68580" marT="0" marB="0"/>
                </a:tc>
              </a:tr>
              <a:tr h="457200">
                <a:tc>
                  <a:txBody>
                    <a:bodyPr/>
                    <a:lstStyle/>
                    <a:p>
                      <a:pPr>
                        <a:lnSpc>
                          <a:spcPct val="150000"/>
                        </a:lnSpc>
                      </a:pPr>
                      <a:r>
                        <a:rPr lang="en-US" sz="1800"/>
                        <a:t>Released order</a:t>
                      </a:r>
                      <a:endParaRPr lang="en-US" sz="1800">
                        <a:latin typeface="Calibri"/>
                        <a:cs typeface="Arial"/>
                      </a:endParaRPr>
                    </a:p>
                  </a:txBody>
                  <a:tcPr marL="68580" marR="68580" marT="0" marB="0"/>
                </a:tc>
                <a:tc>
                  <a:txBody>
                    <a:bodyPr/>
                    <a:lstStyle/>
                    <a:p>
                      <a:pPr>
                        <a:lnSpc>
                          <a:spcPct val="150000"/>
                        </a:lnSpc>
                      </a:pPr>
                      <a:r>
                        <a:rPr lang="en-US" sz="1800"/>
                        <a:t>3840</a:t>
                      </a:r>
                      <a:endParaRPr lang="en-US" sz="1800">
                        <a:latin typeface="Calibri"/>
                        <a:cs typeface="Arial"/>
                      </a:endParaRPr>
                    </a:p>
                  </a:txBody>
                  <a:tcPr marL="68580" marR="68580" marT="0" marB="0"/>
                </a:tc>
                <a:tc>
                  <a:txBody>
                    <a:bodyPr/>
                    <a:lstStyle/>
                    <a:p>
                      <a:pPr>
                        <a:lnSpc>
                          <a:spcPct val="150000"/>
                        </a:lnSpc>
                      </a:pPr>
                      <a:r>
                        <a:rPr lang="en-US" sz="1800" dirty="0"/>
                        <a:t>3900</a:t>
                      </a:r>
                      <a:endParaRPr lang="en-US" sz="1800" dirty="0">
                        <a:latin typeface="Calibri"/>
                        <a:cs typeface="Arial"/>
                      </a:endParaRPr>
                    </a:p>
                  </a:txBody>
                  <a:tcPr marL="68580" marR="68580" marT="0" marB="0"/>
                </a:tc>
                <a:tc>
                  <a:txBody>
                    <a:bodyPr/>
                    <a:lstStyle/>
                    <a:p>
                      <a:pPr>
                        <a:lnSpc>
                          <a:spcPct val="150000"/>
                        </a:lnSpc>
                      </a:pPr>
                      <a:r>
                        <a:rPr lang="en-US" sz="1800" dirty="0"/>
                        <a:t>4000</a:t>
                      </a:r>
                      <a:endParaRPr lang="en-US" sz="1800" dirty="0">
                        <a:latin typeface="Calibri"/>
                        <a:cs typeface="Arial"/>
                      </a:endParaRPr>
                    </a:p>
                  </a:txBody>
                  <a:tcPr marL="68580" marR="68580" marT="0" marB="0"/>
                </a:tc>
                <a:tc>
                  <a:txBody>
                    <a:bodyPr/>
                    <a:lstStyle/>
                    <a:p>
                      <a:pPr>
                        <a:lnSpc>
                          <a:spcPct val="150000"/>
                        </a:lnSpc>
                      </a:pPr>
                      <a:r>
                        <a:rPr lang="en-US" sz="1800"/>
                        <a:t>3860</a:t>
                      </a:r>
                      <a:endParaRPr lang="en-US" sz="1800">
                        <a:latin typeface="Calibri"/>
                        <a:cs typeface="Arial"/>
                      </a:endParaRPr>
                    </a:p>
                  </a:txBody>
                  <a:tcPr marL="68580" marR="68580" marT="0" marB="0"/>
                </a:tc>
                <a:tc>
                  <a:txBody>
                    <a:bodyPr/>
                    <a:lstStyle/>
                    <a:p>
                      <a:pPr>
                        <a:lnSpc>
                          <a:spcPct val="150000"/>
                        </a:lnSpc>
                      </a:pPr>
                      <a:r>
                        <a:rPr lang="en-US" sz="1800"/>
                        <a:t>16.87</a:t>
                      </a:r>
                      <a:endParaRPr lang="en-US" sz="1800">
                        <a:latin typeface="Calibri"/>
                        <a:cs typeface="Arial"/>
                      </a:endParaRPr>
                    </a:p>
                  </a:txBody>
                  <a:tcPr marL="68580" marR="68580" marT="0" marB="0"/>
                </a:tc>
                <a:tc>
                  <a:txBody>
                    <a:bodyPr/>
                    <a:lstStyle/>
                    <a:p>
                      <a:pPr>
                        <a:lnSpc>
                          <a:spcPct val="150000"/>
                        </a:lnSpc>
                      </a:pPr>
                      <a:r>
                        <a:rPr lang="en-US" sz="1800"/>
                        <a:t>5.5</a:t>
                      </a:r>
                      <a:endParaRPr lang="en-US" sz="1800">
                        <a:latin typeface="Calibri"/>
                        <a:cs typeface="Arial"/>
                      </a:endParaRPr>
                    </a:p>
                  </a:txBody>
                  <a:tcPr marL="68580" marR="68580" marT="0" marB="0"/>
                </a:tc>
              </a:tr>
              <a:tr h="457200">
                <a:tc>
                  <a:txBody>
                    <a:bodyPr/>
                    <a:lstStyle/>
                    <a:p>
                      <a:pPr>
                        <a:lnSpc>
                          <a:spcPct val="150000"/>
                        </a:lnSpc>
                      </a:pPr>
                      <a:r>
                        <a:rPr lang="en-US" sz="1800"/>
                        <a:t>Planed order </a:t>
                      </a:r>
                      <a:endParaRPr lang="en-US" sz="1800">
                        <a:latin typeface="Calibri"/>
                        <a:cs typeface="Arial"/>
                      </a:endParaRPr>
                    </a:p>
                  </a:txBody>
                  <a:tcPr marL="68580" marR="68580" marT="0" marB="0"/>
                </a:tc>
                <a:tc>
                  <a:txBody>
                    <a:bodyPr/>
                    <a:lstStyle/>
                    <a:p>
                      <a:pPr>
                        <a:lnSpc>
                          <a:spcPct val="150000"/>
                        </a:lnSpc>
                      </a:pPr>
                      <a:r>
                        <a:rPr lang="en-US" sz="1800"/>
                        <a:t>960</a:t>
                      </a:r>
                      <a:endParaRPr lang="en-US" sz="1800">
                        <a:latin typeface="Calibri"/>
                        <a:cs typeface="Arial"/>
                      </a:endParaRPr>
                    </a:p>
                  </a:txBody>
                  <a:tcPr marL="68580" marR="68580" marT="0" marB="0"/>
                </a:tc>
                <a:tc>
                  <a:txBody>
                    <a:bodyPr/>
                    <a:lstStyle/>
                    <a:p>
                      <a:pPr>
                        <a:lnSpc>
                          <a:spcPct val="150000"/>
                        </a:lnSpc>
                      </a:pPr>
                      <a:r>
                        <a:rPr lang="en-US" sz="1800"/>
                        <a:t>900</a:t>
                      </a:r>
                      <a:endParaRPr lang="en-US" sz="1800">
                        <a:latin typeface="Calibri"/>
                        <a:cs typeface="Arial"/>
                      </a:endParaRPr>
                    </a:p>
                  </a:txBody>
                  <a:tcPr marL="68580" marR="68580" marT="0" marB="0"/>
                </a:tc>
                <a:tc>
                  <a:txBody>
                    <a:bodyPr/>
                    <a:lstStyle/>
                    <a:p>
                      <a:pPr>
                        <a:lnSpc>
                          <a:spcPct val="150000"/>
                        </a:lnSpc>
                      </a:pPr>
                      <a:r>
                        <a:rPr lang="en-US" sz="1800" dirty="0"/>
                        <a:t>800</a:t>
                      </a:r>
                      <a:endParaRPr lang="en-US" sz="1800" dirty="0">
                        <a:latin typeface="Calibri"/>
                        <a:cs typeface="Arial"/>
                      </a:endParaRPr>
                    </a:p>
                  </a:txBody>
                  <a:tcPr marL="68580" marR="68580" marT="0" marB="0"/>
                </a:tc>
                <a:tc>
                  <a:txBody>
                    <a:bodyPr/>
                    <a:lstStyle/>
                    <a:p>
                      <a:pPr>
                        <a:lnSpc>
                          <a:spcPct val="150000"/>
                        </a:lnSpc>
                      </a:pPr>
                      <a:r>
                        <a:rPr lang="en-US" sz="1800" dirty="0"/>
                        <a:t>940</a:t>
                      </a:r>
                      <a:endParaRPr lang="en-US" sz="1800" dirty="0">
                        <a:latin typeface="Calibri"/>
                        <a:cs typeface="Arial"/>
                      </a:endParaRPr>
                    </a:p>
                  </a:txBody>
                  <a:tcPr marL="68580" marR="68580" marT="0" marB="0"/>
                </a:tc>
                <a:tc>
                  <a:txBody>
                    <a:bodyPr/>
                    <a:lstStyle/>
                    <a:p>
                      <a:pPr>
                        <a:lnSpc>
                          <a:spcPct val="150000"/>
                        </a:lnSpc>
                      </a:pPr>
                      <a:r>
                        <a:rPr lang="en-US" sz="1800" dirty="0"/>
                        <a:t>16.87</a:t>
                      </a:r>
                      <a:endParaRPr lang="en-US" sz="1800" dirty="0">
                        <a:latin typeface="Calibri"/>
                        <a:cs typeface="Arial"/>
                      </a:endParaRPr>
                    </a:p>
                  </a:txBody>
                  <a:tcPr marL="68580" marR="68580" marT="0" marB="0"/>
                </a:tc>
                <a:tc>
                  <a:txBody>
                    <a:bodyPr/>
                    <a:lstStyle/>
                    <a:p>
                      <a:pPr>
                        <a:lnSpc>
                          <a:spcPct val="150000"/>
                        </a:lnSpc>
                      </a:pPr>
                      <a:r>
                        <a:rPr lang="en-US" sz="1800" dirty="0"/>
                        <a:t>5.5</a:t>
                      </a:r>
                      <a:endParaRPr lang="en-US" sz="1800" dirty="0">
                        <a:latin typeface="Calibri"/>
                        <a:cs typeface="Arial"/>
                      </a:endParaRPr>
                    </a:p>
                  </a:txBody>
                  <a:tcPr marL="68580" marR="68580" marT="0" marB="0"/>
                </a:tc>
              </a:tr>
            </a:tbl>
          </a:graphicData>
        </a:graphic>
      </p:graphicFrame>
      <p:sp>
        <p:nvSpPr>
          <p:cNvPr id="73729" name="Rectangle 1"/>
          <p:cNvSpPr>
            <a:spLocks noChangeArrowheads="1"/>
          </p:cNvSpPr>
          <p:nvPr/>
        </p:nvSpPr>
        <p:spPr bwMode="auto">
          <a:xfrm>
            <a:off x="0" y="0"/>
            <a:ext cx="9144000"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Dutch801BT-Roman" charset="-128"/>
                <a:cs typeface="Times New Roman" pitchFamily="18" charset="0"/>
              </a:rPr>
              <a:t>   Gypsum bases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5B9BD5"/>
                </a:solidFill>
                <a:effectLst/>
                <a:latin typeface="Arial" pitchFamily="34" charset="0"/>
                <a:ea typeface="Calibri" pitchFamily="34" charset="0"/>
                <a:cs typeface="Arial" pitchFamily="34" charset="0"/>
              </a:rPr>
              <a:t>T</a:t>
            </a:r>
            <a:r>
              <a:rPr kumimoji="0" lang="en-US" sz="2000"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able </a:t>
            </a:r>
            <a:r>
              <a:rPr kumimoji="0" lang="en-US" sz="2000" b="1" i="0" u="none" strike="noStrike" cap="none" normalizeH="0" baseline="0" dirty="0" smtClean="0" bmk="_Toc482426049">
                <a:ln>
                  <a:noFill/>
                </a:ln>
                <a:solidFill>
                  <a:srgbClr val="5B9BD5"/>
                </a:solidFill>
                <a:effectLst/>
                <a:latin typeface="Arial" pitchFamily="34" charset="0"/>
                <a:ea typeface="Calibri" pitchFamily="34" charset="0"/>
                <a:cs typeface="Arial" pitchFamily="34" charset="0"/>
              </a:rPr>
              <a:t>17: Released and order quantity of Gypsum base production line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Available time= 8*2 =16 hr, note:</a:t>
            </a:r>
            <a:r>
              <a:rPr kumimoji="0" lang="en-US" sz="2000" b="0" i="0" u="none" strike="noStrike" cap="none" normalizeH="0" baseline="0" dirty="0" smtClean="0">
                <a:ln>
                  <a:noFill/>
                </a:ln>
                <a:solidFill>
                  <a:schemeClr val="tx1"/>
                </a:solidFill>
                <a:effectLst/>
                <a:latin typeface="Times New Roman" pitchFamily="18" charset="0"/>
                <a:ea typeface="Dutch801BT-Roman" charset="-128"/>
                <a:cs typeface="Times New Roman" pitchFamily="18" charset="0"/>
              </a:rPr>
              <a:t> A work center has 2 machines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904998"/>
          <a:ext cx="9143999" cy="3352800"/>
        </p:xfrm>
        <a:graphic>
          <a:graphicData uri="http://schemas.openxmlformats.org/drawingml/2006/table">
            <a:tbl>
              <a:tblPr>
                <a:tableStyleId>{3C2FFA5D-87B4-456A-9821-1D502468CF0F}</a:tableStyleId>
              </a:tblPr>
              <a:tblGrid>
                <a:gridCol w="1537398"/>
                <a:gridCol w="1537398"/>
                <a:gridCol w="1537398"/>
                <a:gridCol w="1538301"/>
                <a:gridCol w="2993504"/>
              </a:tblGrid>
              <a:tr h="419100">
                <a:tc>
                  <a:txBody>
                    <a:bodyPr/>
                    <a:lstStyle/>
                    <a:p>
                      <a:pPr>
                        <a:lnSpc>
                          <a:spcPct val="150000"/>
                        </a:lnSpc>
                      </a:pPr>
                      <a:r>
                        <a:rPr lang="en-US" sz="1600" dirty="0"/>
                        <a:t>Day</a:t>
                      </a:r>
                      <a:endParaRPr lang="en-US" sz="1600" dirty="0">
                        <a:latin typeface="Calibri"/>
                        <a:cs typeface="Arial"/>
                      </a:endParaRPr>
                    </a:p>
                  </a:txBody>
                  <a:tcPr marL="68580" marR="68580" marT="0" marB="0"/>
                </a:tc>
                <a:tc>
                  <a:txBody>
                    <a:bodyPr/>
                    <a:lstStyle/>
                    <a:p>
                      <a:pPr algn="ctr">
                        <a:lnSpc>
                          <a:spcPct val="150000"/>
                        </a:lnSpc>
                      </a:pPr>
                      <a:r>
                        <a:rPr lang="en-US" sz="1600"/>
                        <a:t>1</a:t>
                      </a:r>
                      <a:endParaRPr lang="en-US" sz="1600">
                        <a:latin typeface="Calibri"/>
                        <a:cs typeface="Arial"/>
                      </a:endParaRPr>
                    </a:p>
                  </a:txBody>
                  <a:tcPr marL="68580" marR="68580" marT="0" marB="0"/>
                </a:tc>
                <a:tc>
                  <a:txBody>
                    <a:bodyPr/>
                    <a:lstStyle/>
                    <a:p>
                      <a:pPr algn="ctr">
                        <a:lnSpc>
                          <a:spcPct val="150000"/>
                        </a:lnSpc>
                      </a:pPr>
                      <a:r>
                        <a:rPr lang="en-US" sz="1600"/>
                        <a:t>2</a:t>
                      </a:r>
                      <a:endParaRPr lang="en-US" sz="1600">
                        <a:latin typeface="Calibri"/>
                        <a:cs typeface="Arial"/>
                      </a:endParaRPr>
                    </a:p>
                  </a:txBody>
                  <a:tcPr marL="68580" marR="68580" marT="0" marB="0"/>
                </a:tc>
                <a:tc>
                  <a:txBody>
                    <a:bodyPr/>
                    <a:lstStyle/>
                    <a:p>
                      <a:pPr algn="ctr">
                        <a:lnSpc>
                          <a:spcPct val="150000"/>
                        </a:lnSpc>
                      </a:pPr>
                      <a:r>
                        <a:rPr lang="en-US" sz="1600"/>
                        <a:t>3</a:t>
                      </a:r>
                      <a:endParaRPr lang="en-US" sz="1600">
                        <a:latin typeface="Calibri"/>
                        <a:cs typeface="Arial"/>
                      </a:endParaRPr>
                    </a:p>
                  </a:txBody>
                  <a:tcPr marL="68580" marR="68580" marT="0" marB="0"/>
                </a:tc>
                <a:tc>
                  <a:txBody>
                    <a:bodyPr/>
                    <a:lstStyle/>
                    <a:p>
                      <a:pPr algn="ctr">
                        <a:lnSpc>
                          <a:spcPct val="150000"/>
                        </a:lnSpc>
                      </a:pPr>
                      <a:r>
                        <a:rPr lang="en-US" sz="1600" dirty="0"/>
                        <a:t>4</a:t>
                      </a:r>
                      <a:endParaRPr lang="en-US" sz="1600" dirty="0">
                        <a:latin typeface="Calibri"/>
                        <a:cs typeface="Arial"/>
                      </a:endParaRPr>
                    </a:p>
                  </a:txBody>
                  <a:tcPr marL="68580" marR="68580" marT="0" marB="0"/>
                </a:tc>
              </a:tr>
              <a:tr h="419100">
                <a:tc>
                  <a:txBody>
                    <a:bodyPr/>
                    <a:lstStyle/>
                    <a:p>
                      <a:pPr>
                        <a:lnSpc>
                          <a:spcPct val="150000"/>
                        </a:lnSpc>
                      </a:pPr>
                      <a:r>
                        <a:rPr lang="en-US" sz="1600" dirty="0"/>
                        <a:t>Released load </a:t>
                      </a:r>
                      <a:endParaRPr lang="en-US" sz="1600" dirty="0">
                        <a:latin typeface="Calibri"/>
                        <a:cs typeface="Arial"/>
                      </a:endParaRPr>
                    </a:p>
                  </a:txBody>
                  <a:tcPr marL="68580" marR="68580" marT="0" marB="0"/>
                </a:tc>
                <a:tc>
                  <a:txBody>
                    <a:bodyPr/>
                    <a:lstStyle/>
                    <a:p>
                      <a:pPr algn="ctr">
                        <a:lnSpc>
                          <a:spcPct val="150000"/>
                        </a:lnSpc>
                      </a:pPr>
                      <a:r>
                        <a:rPr lang="en-US" sz="1600" dirty="0"/>
                        <a:t>5.87</a:t>
                      </a:r>
                      <a:endParaRPr lang="en-US" sz="1600" dirty="0">
                        <a:latin typeface="Calibri"/>
                        <a:cs typeface="Arial"/>
                      </a:endParaRPr>
                    </a:p>
                  </a:txBody>
                  <a:tcPr marL="68580" marR="68580" marT="0" marB="0"/>
                </a:tc>
                <a:tc>
                  <a:txBody>
                    <a:bodyPr/>
                    <a:lstStyle/>
                    <a:p>
                      <a:pPr algn="ctr">
                        <a:lnSpc>
                          <a:spcPct val="150000"/>
                        </a:lnSpc>
                      </a:pPr>
                      <a:r>
                        <a:rPr lang="en-US" sz="1600"/>
                        <a:t>5.96</a:t>
                      </a:r>
                      <a:endParaRPr lang="en-US" sz="1600">
                        <a:latin typeface="Calibri"/>
                        <a:cs typeface="Arial"/>
                      </a:endParaRPr>
                    </a:p>
                  </a:txBody>
                  <a:tcPr marL="68580" marR="68580" marT="0" marB="0"/>
                </a:tc>
                <a:tc>
                  <a:txBody>
                    <a:bodyPr/>
                    <a:lstStyle/>
                    <a:p>
                      <a:pPr algn="ctr">
                        <a:lnSpc>
                          <a:spcPct val="150000"/>
                        </a:lnSpc>
                      </a:pPr>
                      <a:r>
                        <a:rPr lang="en-US" sz="1600"/>
                        <a:t>6.11</a:t>
                      </a:r>
                      <a:endParaRPr lang="en-US" sz="1600">
                        <a:latin typeface="Calibri"/>
                        <a:cs typeface="Arial"/>
                      </a:endParaRPr>
                    </a:p>
                  </a:txBody>
                  <a:tcPr marL="68580" marR="68580" marT="0" marB="0"/>
                </a:tc>
                <a:tc>
                  <a:txBody>
                    <a:bodyPr/>
                    <a:lstStyle/>
                    <a:p>
                      <a:pPr algn="ctr">
                        <a:lnSpc>
                          <a:spcPct val="150000"/>
                        </a:lnSpc>
                      </a:pPr>
                      <a:r>
                        <a:rPr lang="en-US" sz="1600"/>
                        <a:t>5.9</a:t>
                      </a:r>
                      <a:endParaRPr lang="en-US" sz="1600">
                        <a:latin typeface="Calibri"/>
                        <a:cs typeface="Arial"/>
                      </a:endParaRPr>
                    </a:p>
                  </a:txBody>
                  <a:tcPr marL="68580" marR="68580" marT="0" marB="0"/>
                </a:tc>
              </a:tr>
              <a:tr h="419100">
                <a:tc>
                  <a:txBody>
                    <a:bodyPr/>
                    <a:lstStyle/>
                    <a:p>
                      <a:pPr>
                        <a:lnSpc>
                          <a:spcPct val="150000"/>
                        </a:lnSpc>
                      </a:pPr>
                      <a:r>
                        <a:rPr lang="en-US" sz="1600"/>
                        <a:t>Planed load</a:t>
                      </a:r>
                      <a:endParaRPr lang="en-US" sz="1600">
                        <a:latin typeface="Calibri"/>
                        <a:cs typeface="Arial"/>
                      </a:endParaRPr>
                    </a:p>
                  </a:txBody>
                  <a:tcPr marL="68580" marR="68580" marT="0" marB="0"/>
                </a:tc>
                <a:tc>
                  <a:txBody>
                    <a:bodyPr/>
                    <a:lstStyle/>
                    <a:p>
                      <a:pPr algn="ctr">
                        <a:lnSpc>
                          <a:spcPct val="150000"/>
                        </a:lnSpc>
                      </a:pPr>
                      <a:r>
                        <a:rPr lang="en-US" sz="1600" dirty="0"/>
                        <a:t>1.47</a:t>
                      </a:r>
                      <a:endParaRPr lang="en-US" sz="1600" dirty="0">
                        <a:latin typeface="Calibri"/>
                        <a:cs typeface="Arial"/>
                      </a:endParaRPr>
                    </a:p>
                  </a:txBody>
                  <a:tcPr marL="68580" marR="68580" marT="0" marB="0"/>
                </a:tc>
                <a:tc>
                  <a:txBody>
                    <a:bodyPr/>
                    <a:lstStyle/>
                    <a:p>
                      <a:pPr algn="ctr">
                        <a:lnSpc>
                          <a:spcPct val="150000"/>
                        </a:lnSpc>
                      </a:pPr>
                      <a:r>
                        <a:rPr lang="en-US" sz="1600" dirty="0"/>
                        <a:t>1.38</a:t>
                      </a:r>
                      <a:endParaRPr lang="en-US" sz="1600" dirty="0">
                        <a:latin typeface="Calibri"/>
                        <a:cs typeface="Arial"/>
                      </a:endParaRPr>
                    </a:p>
                  </a:txBody>
                  <a:tcPr marL="68580" marR="68580" marT="0" marB="0"/>
                </a:tc>
                <a:tc>
                  <a:txBody>
                    <a:bodyPr/>
                    <a:lstStyle/>
                    <a:p>
                      <a:pPr algn="ctr">
                        <a:lnSpc>
                          <a:spcPct val="150000"/>
                        </a:lnSpc>
                      </a:pPr>
                      <a:r>
                        <a:rPr lang="en-US" sz="1600"/>
                        <a:t>1.22</a:t>
                      </a:r>
                      <a:endParaRPr lang="en-US" sz="1600">
                        <a:latin typeface="Calibri"/>
                        <a:cs typeface="Arial"/>
                      </a:endParaRPr>
                    </a:p>
                  </a:txBody>
                  <a:tcPr marL="68580" marR="68580" marT="0" marB="0"/>
                </a:tc>
                <a:tc>
                  <a:txBody>
                    <a:bodyPr/>
                    <a:lstStyle/>
                    <a:p>
                      <a:pPr algn="ctr">
                        <a:lnSpc>
                          <a:spcPct val="150000"/>
                        </a:lnSpc>
                      </a:pPr>
                      <a:r>
                        <a:rPr lang="en-US" sz="1600"/>
                        <a:t>1.44</a:t>
                      </a:r>
                      <a:endParaRPr lang="en-US" sz="1600">
                        <a:latin typeface="Calibri"/>
                        <a:cs typeface="Arial"/>
                      </a:endParaRPr>
                    </a:p>
                  </a:txBody>
                  <a:tcPr marL="68580" marR="68580" marT="0" marB="0"/>
                </a:tc>
              </a:tr>
              <a:tr h="419100">
                <a:tc>
                  <a:txBody>
                    <a:bodyPr/>
                    <a:lstStyle/>
                    <a:p>
                      <a:pPr>
                        <a:lnSpc>
                          <a:spcPct val="150000"/>
                        </a:lnSpc>
                      </a:pPr>
                      <a:r>
                        <a:rPr lang="en-US" sz="1600"/>
                        <a:t>Total load</a:t>
                      </a:r>
                      <a:endParaRPr lang="en-US" sz="1600">
                        <a:latin typeface="Calibri"/>
                        <a:cs typeface="Arial"/>
                      </a:endParaRPr>
                    </a:p>
                  </a:txBody>
                  <a:tcPr marL="68580" marR="68580" marT="0" marB="0"/>
                </a:tc>
                <a:tc>
                  <a:txBody>
                    <a:bodyPr/>
                    <a:lstStyle/>
                    <a:p>
                      <a:pPr algn="ctr">
                        <a:lnSpc>
                          <a:spcPct val="150000"/>
                        </a:lnSpc>
                      </a:pPr>
                      <a:r>
                        <a:rPr lang="en-US" sz="1600"/>
                        <a:t>7.34</a:t>
                      </a:r>
                      <a:endParaRPr lang="en-US" sz="1600">
                        <a:latin typeface="Calibri"/>
                        <a:cs typeface="Arial"/>
                      </a:endParaRPr>
                    </a:p>
                  </a:txBody>
                  <a:tcPr marL="68580" marR="68580" marT="0" marB="0"/>
                </a:tc>
                <a:tc>
                  <a:txBody>
                    <a:bodyPr/>
                    <a:lstStyle/>
                    <a:p>
                      <a:pPr algn="ctr">
                        <a:lnSpc>
                          <a:spcPct val="150000"/>
                        </a:lnSpc>
                      </a:pPr>
                      <a:r>
                        <a:rPr lang="en-US" sz="1600" dirty="0"/>
                        <a:t>7.34</a:t>
                      </a:r>
                      <a:endParaRPr lang="en-US" sz="1600" dirty="0">
                        <a:latin typeface="Calibri"/>
                        <a:cs typeface="Arial"/>
                      </a:endParaRPr>
                    </a:p>
                  </a:txBody>
                  <a:tcPr marL="68580" marR="68580" marT="0" marB="0"/>
                </a:tc>
                <a:tc>
                  <a:txBody>
                    <a:bodyPr/>
                    <a:lstStyle/>
                    <a:p>
                      <a:pPr algn="ctr">
                        <a:lnSpc>
                          <a:spcPct val="150000"/>
                        </a:lnSpc>
                      </a:pPr>
                      <a:r>
                        <a:rPr lang="en-US" sz="1600"/>
                        <a:t>7.33</a:t>
                      </a:r>
                      <a:endParaRPr lang="en-US" sz="1600">
                        <a:latin typeface="Calibri"/>
                        <a:cs typeface="Arial"/>
                      </a:endParaRPr>
                    </a:p>
                  </a:txBody>
                  <a:tcPr marL="68580" marR="68580" marT="0" marB="0"/>
                </a:tc>
                <a:tc>
                  <a:txBody>
                    <a:bodyPr/>
                    <a:lstStyle/>
                    <a:p>
                      <a:pPr algn="ctr">
                        <a:lnSpc>
                          <a:spcPct val="150000"/>
                        </a:lnSpc>
                      </a:pPr>
                      <a:r>
                        <a:rPr lang="en-US" sz="1600"/>
                        <a:t>7.34</a:t>
                      </a:r>
                      <a:endParaRPr lang="en-US" sz="1600">
                        <a:latin typeface="Calibri"/>
                        <a:cs typeface="Arial"/>
                      </a:endParaRPr>
                    </a:p>
                  </a:txBody>
                  <a:tcPr marL="68580" marR="68580" marT="0" marB="0"/>
                </a:tc>
              </a:tr>
              <a:tr h="419100">
                <a:tc>
                  <a:txBody>
                    <a:bodyPr/>
                    <a:lstStyle/>
                    <a:p>
                      <a:pPr>
                        <a:lnSpc>
                          <a:spcPct val="150000"/>
                        </a:lnSpc>
                      </a:pPr>
                      <a:r>
                        <a:rPr lang="en-US" sz="1600"/>
                        <a:t>Rated capacity </a:t>
                      </a:r>
                      <a:endParaRPr lang="en-US" sz="1600">
                        <a:latin typeface="Calibri"/>
                        <a:cs typeface="Arial"/>
                      </a:endParaRPr>
                    </a:p>
                  </a:txBody>
                  <a:tcPr marL="68580" marR="68580" marT="0" marB="0"/>
                </a:tc>
                <a:tc>
                  <a:txBody>
                    <a:bodyPr/>
                    <a:lstStyle/>
                    <a:p>
                      <a:pPr algn="ctr">
                        <a:lnSpc>
                          <a:spcPct val="150000"/>
                        </a:lnSpc>
                      </a:pPr>
                      <a:r>
                        <a:rPr lang="en-US" sz="1600"/>
                        <a:t>9.6</a:t>
                      </a:r>
                      <a:endParaRPr lang="en-US" sz="1600">
                        <a:latin typeface="Calibri"/>
                        <a:cs typeface="Arial"/>
                      </a:endParaRPr>
                    </a:p>
                  </a:txBody>
                  <a:tcPr marL="68580" marR="68580" marT="0" marB="0"/>
                </a:tc>
                <a:tc>
                  <a:txBody>
                    <a:bodyPr/>
                    <a:lstStyle/>
                    <a:p>
                      <a:pPr algn="ctr">
                        <a:lnSpc>
                          <a:spcPct val="150000"/>
                        </a:lnSpc>
                      </a:pPr>
                      <a:r>
                        <a:rPr lang="en-US" sz="1600" dirty="0"/>
                        <a:t>9.75</a:t>
                      </a:r>
                      <a:endParaRPr lang="en-US" sz="1600" dirty="0">
                        <a:latin typeface="Calibri"/>
                        <a:cs typeface="Arial"/>
                      </a:endParaRPr>
                    </a:p>
                  </a:txBody>
                  <a:tcPr marL="68580" marR="68580" marT="0" marB="0"/>
                </a:tc>
                <a:tc>
                  <a:txBody>
                    <a:bodyPr/>
                    <a:lstStyle/>
                    <a:p>
                      <a:pPr algn="ctr">
                        <a:lnSpc>
                          <a:spcPct val="150000"/>
                        </a:lnSpc>
                      </a:pPr>
                      <a:r>
                        <a:rPr lang="en-US" sz="1600" dirty="0"/>
                        <a:t>10</a:t>
                      </a:r>
                      <a:endParaRPr lang="en-US" sz="1600" dirty="0">
                        <a:latin typeface="Calibri"/>
                        <a:cs typeface="Arial"/>
                      </a:endParaRPr>
                    </a:p>
                  </a:txBody>
                  <a:tcPr marL="68580" marR="68580" marT="0" marB="0"/>
                </a:tc>
                <a:tc>
                  <a:txBody>
                    <a:bodyPr/>
                    <a:lstStyle/>
                    <a:p>
                      <a:pPr algn="ctr">
                        <a:lnSpc>
                          <a:spcPct val="150000"/>
                        </a:lnSpc>
                      </a:pPr>
                      <a:r>
                        <a:rPr lang="en-US" sz="1600"/>
                        <a:t>9.65</a:t>
                      </a:r>
                      <a:endParaRPr lang="en-US" sz="1600">
                        <a:latin typeface="Calibri"/>
                        <a:cs typeface="Arial"/>
                      </a:endParaRPr>
                    </a:p>
                  </a:txBody>
                  <a:tcPr marL="68580" marR="68580" marT="0" marB="0"/>
                </a:tc>
              </a:tr>
              <a:tr h="1257300">
                <a:tc>
                  <a:txBody>
                    <a:bodyPr/>
                    <a:lstStyle/>
                    <a:p>
                      <a:pPr>
                        <a:lnSpc>
                          <a:spcPct val="150000"/>
                        </a:lnSpc>
                      </a:pPr>
                      <a:r>
                        <a:rPr lang="en-US" sz="1600"/>
                        <a:t>(over)/under capacity</a:t>
                      </a:r>
                    </a:p>
                    <a:p>
                      <a:pPr>
                        <a:lnSpc>
                          <a:spcPct val="150000"/>
                        </a:lnSpc>
                      </a:pPr>
                      <a:r>
                        <a:rPr lang="en-US" sz="1600"/>
                        <a:t>E%</a:t>
                      </a:r>
                      <a:endParaRPr lang="en-US" sz="1600">
                        <a:latin typeface="Calibri"/>
                        <a:cs typeface="Arial"/>
                      </a:endParaRPr>
                    </a:p>
                  </a:txBody>
                  <a:tcPr marL="68580" marR="68580" marT="0" marB="0"/>
                </a:tc>
                <a:tc>
                  <a:txBody>
                    <a:bodyPr/>
                    <a:lstStyle/>
                    <a:p>
                      <a:pPr algn="ctr">
                        <a:lnSpc>
                          <a:spcPct val="150000"/>
                        </a:lnSpc>
                      </a:pPr>
                      <a:r>
                        <a:rPr lang="en-US" sz="1600" dirty="0"/>
                        <a:t>2.26</a:t>
                      </a:r>
                    </a:p>
                    <a:p>
                      <a:pPr algn="ctr">
                        <a:lnSpc>
                          <a:spcPct val="150000"/>
                        </a:lnSpc>
                      </a:pPr>
                      <a:r>
                        <a:rPr lang="en-US" sz="1600" dirty="0"/>
                        <a:t>Under</a:t>
                      </a:r>
                    </a:p>
                    <a:p>
                      <a:pPr algn="ctr">
                        <a:lnSpc>
                          <a:spcPct val="150000"/>
                        </a:lnSpc>
                      </a:pPr>
                      <a:r>
                        <a:rPr lang="en-US" sz="1600" dirty="0"/>
                        <a:t>79%</a:t>
                      </a:r>
                      <a:endParaRPr lang="en-US" sz="1600" dirty="0">
                        <a:latin typeface="Calibri"/>
                        <a:cs typeface="Arial"/>
                      </a:endParaRPr>
                    </a:p>
                  </a:txBody>
                  <a:tcPr marL="68580" marR="68580" marT="0" marB="0"/>
                </a:tc>
                <a:tc>
                  <a:txBody>
                    <a:bodyPr/>
                    <a:lstStyle/>
                    <a:p>
                      <a:pPr algn="ctr">
                        <a:lnSpc>
                          <a:spcPct val="150000"/>
                        </a:lnSpc>
                      </a:pPr>
                      <a:r>
                        <a:rPr lang="en-US" sz="1600"/>
                        <a:t>2.41</a:t>
                      </a:r>
                    </a:p>
                    <a:p>
                      <a:pPr algn="ctr">
                        <a:lnSpc>
                          <a:spcPct val="150000"/>
                        </a:lnSpc>
                      </a:pPr>
                      <a:r>
                        <a:rPr lang="en-US" sz="1600"/>
                        <a:t>Under</a:t>
                      </a:r>
                    </a:p>
                    <a:p>
                      <a:pPr algn="ctr">
                        <a:lnSpc>
                          <a:spcPct val="150000"/>
                        </a:lnSpc>
                      </a:pPr>
                      <a:r>
                        <a:rPr lang="en-US" sz="1600"/>
                        <a:t>81%</a:t>
                      </a:r>
                      <a:endParaRPr lang="en-US" sz="1600">
                        <a:latin typeface="Calibri"/>
                        <a:cs typeface="Arial"/>
                      </a:endParaRPr>
                    </a:p>
                  </a:txBody>
                  <a:tcPr marL="68580" marR="68580" marT="0" marB="0"/>
                </a:tc>
                <a:tc>
                  <a:txBody>
                    <a:bodyPr/>
                    <a:lstStyle/>
                    <a:p>
                      <a:pPr algn="ctr">
                        <a:lnSpc>
                          <a:spcPct val="150000"/>
                        </a:lnSpc>
                      </a:pPr>
                      <a:r>
                        <a:rPr lang="en-US" sz="1600" dirty="0"/>
                        <a:t>2.67</a:t>
                      </a:r>
                    </a:p>
                    <a:p>
                      <a:pPr algn="ctr">
                        <a:lnSpc>
                          <a:spcPct val="150000"/>
                        </a:lnSpc>
                      </a:pPr>
                      <a:r>
                        <a:rPr lang="en-US" sz="1600" dirty="0"/>
                        <a:t>Under</a:t>
                      </a:r>
                    </a:p>
                    <a:p>
                      <a:pPr algn="ctr">
                        <a:lnSpc>
                          <a:spcPct val="150000"/>
                        </a:lnSpc>
                      </a:pPr>
                      <a:r>
                        <a:rPr lang="en-US" sz="1600" dirty="0"/>
                        <a:t>83%</a:t>
                      </a:r>
                      <a:endParaRPr lang="en-US" sz="1600" dirty="0">
                        <a:latin typeface="Calibri"/>
                        <a:cs typeface="Arial"/>
                      </a:endParaRPr>
                    </a:p>
                  </a:txBody>
                  <a:tcPr marL="68580" marR="68580" marT="0" marB="0"/>
                </a:tc>
                <a:tc>
                  <a:txBody>
                    <a:bodyPr/>
                    <a:lstStyle/>
                    <a:p>
                      <a:pPr algn="ctr">
                        <a:lnSpc>
                          <a:spcPct val="150000"/>
                        </a:lnSpc>
                      </a:pPr>
                      <a:r>
                        <a:rPr lang="en-US" sz="1600" dirty="0"/>
                        <a:t>2.31</a:t>
                      </a:r>
                    </a:p>
                    <a:p>
                      <a:pPr algn="ctr">
                        <a:lnSpc>
                          <a:spcPct val="150000"/>
                        </a:lnSpc>
                      </a:pPr>
                      <a:r>
                        <a:rPr lang="en-US" sz="1600" dirty="0"/>
                        <a:t>Under</a:t>
                      </a:r>
                    </a:p>
                    <a:p>
                      <a:pPr algn="ctr">
                        <a:lnSpc>
                          <a:spcPct val="150000"/>
                        </a:lnSpc>
                      </a:pPr>
                      <a:r>
                        <a:rPr lang="en-US" sz="1600" dirty="0"/>
                        <a:t>80%</a:t>
                      </a:r>
                      <a:endParaRPr lang="en-US" sz="1600" dirty="0">
                        <a:latin typeface="Calibri"/>
                        <a:cs typeface="Arial"/>
                      </a:endParaRPr>
                    </a:p>
                  </a:txBody>
                  <a:tcPr marL="68580" marR="68580" marT="0" marB="0"/>
                </a:tc>
              </a:tr>
            </a:tbl>
          </a:graphicData>
        </a:graphic>
      </p:graphicFrame>
      <p:sp>
        <p:nvSpPr>
          <p:cNvPr id="6" name="Rectangle 5"/>
          <p:cNvSpPr/>
          <p:nvPr/>
        </p:nvSpPr>
        <p:spPr>
          <a:xfrm>
            <a:off x="1716428" y="0"/>
            <a:ext cx="5637697" cy="707886"/>
          </a:xfrm>
          <a:prstGeom prst="rect">
            <a:avLst/>
          </a:prstGeom>
          <a:noFill/>
        </p:spPr>
        <p:txBody>
          <a:bodyPr wrap="none" lIns="91440" tIns="45720" rIns="91440" bIns="45720">
            <a:spAutoFit/>
          </a:bodyPr>
          <a:lstStyle/>
          <a:p>
            <a:pPr algn="ctr"/>
            <a:r>
              <a:rPr kumimoji="0" lang="en-US" sz="4000" b="1" i="0" u="none" strike="noStrike" cap="none" spc="0"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Work center load report </a:t>
            </a:r>
            <a:endParaRPr lang="en-US"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Rectangle 6"/>
          <p:cNvSpPr/>
          <p:nvPr/>
        </p:nvSpPr>
        <p:spPr>
          <a:xfrm>
            <a:off x="0" y="1371600"/>
            <a:ext cx="8077200" cy="369332"/>
          </a:xfrm>
          <a:prstGeom prst="rect">
            <a:avLst/>
          </a:prstGeom>
        </p:spPr>
        <p:txBody>
          <a:bodyPr wrap="square">
            <a:spAutoFit/>
          </a:bodyPr>
          <a:lstStyle/>
          <a:p>
            <a:r>
              <a:rPr lang="en-US" dirty="0" smtClean="0"/>
              <a:t>	Table 18: . Work center load report of Gypsum base production line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extLst>
              <p:ext uri="{D42A27DB-BD31-4B8C-83A1-F6EECF244321}">
                <p14:modId xmlns="" xmlns:p14="http://schemas.microsoft.com/office/powerpoint/2010/main" val="3283883333"/>
              </p:ext>
            </p:extLst>
          </p:nvPr>
        </p:nvGraphicFramePr>
        <p:xfrm>
          <a:off x="395536" y="1628800"/>
          <a:ext cx="8291264" cy="4527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419872" y="2996952"/>
            <a:ext cx="2520280" cy="461665"/>
          </a:xfrm>
          <a:prstGeom prst="rect">
            <a:avLst/>
          </a:prstGeom>
          <a:noFill/>
        </p:spPr>
        <p:txBody>
          <a:bodyPr wrap="square" rtlCol="0">
            <a:spAutoFit/>
          </a:bodyPr>
          <a:lstStyle/>
          <a:p>
            <a:r>
              <a:rPr lang="en-US" sz="2400" b="1" dirty="0" smtClean="0">
                <a:solidFill>
                  <a:schemeClr val="bg1"/>
                </a:solidFill>
                <a:latin typeface="Times New Roman" pitchFamily="18" charset="0"/>
                <a:cs typeface="Times New Roman" pitchFamily="18" charset="0"/>
              </a:rPr>
              <a:t>Started In 1999</a:t>
            </a:r>
            <a:endParaRPr lang="en-AU" sz="2400" b="1" dirty="0">
              <a:solidFill>
                <a:schemeClr val="bg1"/>
              </a:solidFill>
              <a:latin typeface="Times New Roman" pitchFamily="18" charset="0"/>
              <a:cs typeface="Times New Roman" pitchFamily="18" charset="0"/>
            </a:endParaRPr>
          </a:p>
        </p:txBody>
      </p:sp>
      <p:pic>
        <p:nvPicPr>
          <p:cNvPr id="9" name="Picture 3" descr="C:\Program Files (x86)\Microsoft Office\MEDIA\CAGCAT10\j0283209.gif"/>
          <p:cNvPicPr>
            <a:picLocks noChangeAspect="1" noChangeArrowheads="1" noCrop="1"/>
          </p:cNvPicPr>
          <p:nvPr/>
        </p:nvPicPr>
        <p:blipFill>
          <a:blip r:embed="rId7" cstate="print"/>
          <a:srcRect/>
          <a:stretch>
            <a:fillRect/>
          </a:stretch>
        </p:blipFill>
        <p:spPr bwMode="auto">
          <a:xfrm>
            <a:off x="6732240" y="1844824"/>
            <a:ext cx="1027175" cy="1005003"/>
          </a:xfrm>
          <a:prstGeom prst="ellipse">
            <a:avLst/>
          </a:prstGeom>
          <a:ln w="63500" cap="rnd">
            <a:solidFill>
              <a:schemeClr val="bg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 name="TextBox 10"/>
          <p:cNvSpPr txBox="1"/>
          <p:nvPr/>
        </p:nvSpPr>
        <p:spPr>
          <a:xfrm>
            <a:off x="6084168" y="3068960"/>
            <a:ext cx="2520280" cy="1569660"/>
          </a:xfrm>
          <a:prstGeom prst="rect">
            <a:avLst/>
          </a:prstGeom>
          <a:noFill/>
        </p:spPr>
        <p:txBody>
          <a:bodyPr wrap="square" rtlCol="0">
            <a:spAutoFit/>
          </a:bodyPr>
          <a:lstStyle/>
          <a:p>
            <a:pPr algn="ctr"/>
            <a:r>
              <a:rPr lang="en-US" sz="2400" b="1" dirty="0" smtClean="0">
                <a:solidFill>
                  <a:schemeClr val="bg1"/>
                </a:solidFill>
                <a:latin typeface="Times New Roman" pitchFamily="18" charset="0"/>
                <a:cs typeface="Times New Roman" pitchFamily="18" charset="0"/>
              </a:rPr>
              <a:t>More than 100 engineering  and administrative staff</a:t>
            </a:r>
            <a:endParaRPr lang="en-AU" sz="2400" b="1" dirty="0">
              <a:solidFill>
                <a:schemeClr val="bg1"/>
              </a:solidFill>
              <a:latin typeface="Times New Roman" pitchFamily="18" charset="0"/>
              <a:cs typeface="Times New Roman" pitchFamily="18" charset="0"/>
            </a:endParaRPr>
          </a:p>
        </p:txBody>
      </p:sp>
      <p:sp>
        <p:nvSpPr>
          <p:cNvPr id="8" name="Rectangle 7"/>
          <p:cNvSpPr/>
          <p:nvPr/>
        </p:nvSpPr>
        <p:spPr>
          <a:xfrm>
            <a:off x="653727" y="228600"/>
            <a:ext cx="8490273"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About The factory   </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10" name="Straight Connector 9"/>
          <p:cNvCxnSpPr/>
          <p:nvPr/>
        </p:nvCxnSpPr>
        <p:spPr>
          <a:xfrm>
            <a:off x="0" y="12954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774142879"/>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681" name="مخطط 6"/>
          <p:cNvPicPr>
            <a:picLocks noChangeArrowheads="1"/>
          </p:cNvPicPr>
          <p:nvPr/>
        </p:nvPicPr>
        <p:blipFill>
          <a:blip r:embed="rId2" cstate="print"/>
          <a:srcRect/>
          <a:stretch>
            <a:fillRect/>
          </a:stretch>
        </p:blipFill>
        <p:spPr bwMode="auto">
          <a:xfrm>
            <a:off x="0" y="304800"/>
            <a:ext cx="8915400" cy="3276600"/>
          </a:xfrm>
          <a:prstGeom prst="rect">
            <a:avLst/>
          </a:prstGeom>
          <a:noFill/>
        </p:spPr>
      </p:pic>
      <p:sp>
        <p:nvSpPr>
          <p:cNvPr id="71683" name="Rectangle 3"/>
          <p:cNvSpPr>
            <a:spLocks noChangeArrowheads="1"/>
          </p:cNvSpPr>
          <p:nvPr/>
        </p:nvSpPr>
        <p:spPr bwMode="auto">
          <a:xfrm>
            <a:off x="0" y="3611434"/>
            <a:ext cx="91440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smtClean="0">
                <a:ln>
                  <a:noFill/>
                </a:ln>
                <a:solidFill>
                  <a:srgbClr val="5B9BD5"/>
                </a:solidFill>
                <a:effectLst/>
                <a:latin typeface="Arial" pitchFamily="34" charset="0"/>
                <a:ea typeface="Calibri" pitchFamily="34" charset="0"/>
                <a:cs typeface="Arial" pitchFamily="34" charset="0"/>
              </a:rPr>
              <a:t>F</a:t>
            </a:r>
            <a:r>
              <a:rPr kumimoji="0" lang="en-US" b="1" i="0" u="none" strike="noStrike" cap="none" normalizeH="0" baseline="0" dirty="0" smtClean="0" bmk="">
                <a:ln>
                  <a:noFill/>
                </a:ln>
                <a:solidFill>
                  <a:srgbClr val="5B9BD5"/>
                </a:solidFill>
                <a:effectLst/>
                <a:latin typeface="Arial" pitchFamily="34" charset="0"/>
                <a:ea typeface="Calibri" pitchFamily="34" charset="0"/>
                <a:cs typeface="Arial" pitchFamily="34" charset="0"/>
              </a:rPr>
              <a:t>igure </a:t>
            </a:r>
            <a:r>
              <a:rPr kumimoji="0" lang="en-US" b="1" i="0" u="none" strike="noStrike" cap="none" normalizeH="0" baseline="0" dirty="0" smtClean="0" bmk="_Toc482426029">
                <a:ln>
                  <a:noFill/>
                </a:ln>
                <a:solidFill>
                  <a:srgbClr val="5B9BD5"/>
                </a:solidFill>
                <a:effectLst/>
                <a:latin typeface="Arial" pitchFamily="34" charset="0"/>
                <a:ea typeface="Calibri" pitchFamily="34" charset="0"/>
                <a:cs typeface="Arial" pitchFamily="34" charset="0"/>
              </a:rPr>
              <a:t>8: Work Center load of Gypsum bases production line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Dutch801BT-Roman" charset="-128"/>
                <a:cs typeface="Times New Roman" pitchFamily="18" charset="0"/>
              </a:rPr>
              <a:t>Depending on figure above we see that the </a:t>
            </a: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Gypsum base production line has positive risk which means they are faster than schedule.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9448800" cy="6019800"/>
          </a:xfrm>
        </p:spPr>
        <p:txBody>
          <a:bodyPr>
            <a:normAutofit fontScale="25000" lnSpcReduction="20000"/>
          </a:bodyPr>
          <a:lstStyle/>
          <a:p>
            <a:pPr algn="ctr">
              <a:buNone/>
            </a:pPr>
            <a:r>
              <a:rPr lang="x-none" sz="14400" b="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5.</a:t>
            </a:r>
            <a:r>
              <a:rPr lang="en-US" sz="1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6  </a:t>
            </a:r>
            <a:r>
              <a:rPr lang="x-none" sz="14400" b="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Multiple Activity chart</a:t>
            </a:r>
            <a:endParaRPr lang="en-US" sz="1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buNone/>
            </a:pPr>
            <a:r>
              <a:rPr lang="en-US" sz="1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(MAC)</a:t>
            </a:r>
          </a:p>
          <a:p>
            <a:endParaRPr lang="en-US" b="1" dirty="0" smtClean="0"/>
          </a:p>
          <a:p>
            <a:endParaRPr lang="en-US" b="1" dirty="0" smtClean="0"/>
          </a:p>
          <a:p>
            <a:endParaRPr lang="en-US" b="1" dirty="0" smtClean="0"/>
          </a:p>
          <a:p>
            <a:pPr>
              <a:buNone/>
            </a:pPr>
            <a:r>
              <a:rPr lang="en-US" sz="3100" dirty="0" smtClean="0"/>
              <a:t>              </a:t>
            </a:r>
            <a:r>
              <a:rPr lang="en-US" sz="9600" dirty="0" smtClean="0"/>
              <a:t>We use multiple activity chart that is used to show the interrelationships of individuals in teams of workers, or the relationships between workers and equipment, usually during the record stage of method study. The activities of each subject (whether worker or equipment) are recorded, normally as blocks in columnar form, against a common time scale. It is not usual, or necessary, to include a high level of detail, but it is necessary to distinguish between components of work where subjects are working in an independent way (such as a worker carrying out a manual task while a machine carries out an automatic process) or in an interconnected way (such as a worker setting up or operating a machine). The resulting chart clearly shows both interdependence and interference between subjects, and their effects in terms of creating delays and unoccupied time periods. They serve as useful devices to assist in the redistribution and balancing of workloads.</a:t>
            </a:r>
          </a:p>
          <a:p>
            <a:endParaRPr lang="en-US" dirty="0"/>
          </a:p>
        </p:txBody>
      </p:sp>
      <p:cxnSp>
        <p:nvCxnSpPr>
          <p:cNvPr id="36" name="Straight Connector 35"/>
          <p:cNvCxnSpPr/>
          <p:nvPr/>
        </p:nvCxnSpPr>
        <p:spPr>
          <a:xfrm>
            <a:off x="0" y="13716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2290"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27864" t="37710" r="29722" b="20648"/>
          <a:stretch/>
        </p:blipFill>
        <p:spPr bwMode="auto">
          <a:xfrm>
            <a:off x="0" y="32084"/>
            <a:ext cx="9113160" cy="69783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2271505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0600"/>
            <a:ext cx="8229600" cy="4525963"/>
          </a:xfrm>
        </p:spPr>
        <p:txBody>
          <a:bodyPr/>
          <a:lstStyle/>
          <a:p>
            <a:pPr>
              <a:buNone/>
            </a:pPr>
            <a:endParaRPr lang="en-US" dirty="0"/>
          </a:p>
        </p:txBody>
      </p:sp>
      <p:sp>
        <p:nvSpPr>
          <p:cNvPr id="4" name="Rectangle 3"/>
          <p:cNvSpPr/>
          <p:nvPr/>
        </p:nvSpPr>
        <p:spPr>
          <a:xfrm>
            <a:off x="1219200" y="1828800"/>
            <a:ext cx="7086599" cy="1569660"/>
          </a:xfrm>
          <a:prstGeom prst="rect">
            <a:avLst/>
          </a:prstGeom>
          <a:noFill/>
        </p:spPr>
        <p:txBody>
          <a:bodyPr wrap="square" lIns="91440" tIns="45720" rIns="91440" bIns="45720">
            <a:spAutoFit/>
          </a:bodyPr>
          <a:lstStyle/>
          <a:p>
            <a:pPr algn="ctr"/>
            <a:r>
              <a:rPr lang="en-US" sz="9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Excel</a:t>
            </a:r>
            <a:endParaRPr lang="en-US" sz="9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84"/>
            <a:ext cx="8229600" cy="1143000"/>
          </a:xfrm>
        </p:spPr>
        <p:txBody>
          <a:bodyPr>
            <a:normAutofit fontScale="90000"/>
          </a:bodyPr>
          <a:lstStyle/>
          <a:p>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Jacks production line</a:t>
            </a:r>
            <a:b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23359" t="56923" r="37319" b="5479"/>
          <a:stretch/>
        </p:blipFill>
        <p:spPr bwMode="auto">
          <a:xfrm>
            <a:off x="-2" y="659733"/>
            <a:ext cx="9144001" cy="62343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9799464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7" algn="ctr"/>
            <a:endParaRPr lang="ar-JO" sz="3600" dirty="0" smtClean="0"/>
          </a:p>
          <a:p>
            <a:pPr lvl="7" algn="ctr">
              <a:buNone/>
            </a:pPr>
            <a:endParaRPr lang="ar-JO" sz="3600" dirty="0" smtClean="0"/>
          </a:p>
          <a:p>
            <a:pPr lvl="7" algn="ctr"/>
            <a:endParaRPr lang="ar-JO" sz="3600" dirty="0" smtClean="0"/>
          </a:p>
        </p:txBody>
      </p:sp>
      <p:sp>
        <p:nvSpPr>
          <p:cNvPr id="4" name="Rectangle 3"/>
          <p:cNvSpPr/>
          <p:nvPr/>
        </p:nvSpPr>
        <p:spPr>
          <a:xfrm>
            <a:off x="2743200" y="2133600"/>
            <a:ext cx="3933906" cy="1446550"/>
          </a:xfrm>
          <a:prstGeom prst="rect">
            <a:avLst/>
          </a:prstGeom>
          <a:noFill/>
        </p:spPr>
        <p:txBody>
          <a:bodyPr wrap="square" lIns="91440" tIns="45720" rIns="91440" bIns="45720">
            <a:spAutoFit/>
          </a:bodyPr>
          <a:lstStyle/>
          <a:p>
            <a:pPr algn="ctr"/>
            <a:r>
              <a:rPr lang="en-US" sz="8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Excel</a:t>
            </a:r>
            <a:endParaRPr lang="en-US" sz="8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 xmlns:p14="http://schemas.microsoft.com/office/powerpoint/2010/main" val="10195058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27723" t="28833" r="26628" b="20519"/>
          <a:stretch/>
        </p:blipFill>
        <p:spPr bwMode="auto">
          <a:xfrm>
            <a:off x="32084" y="0"/>
            <a:ext cx="9111916" cy="69067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4626168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rotWithShape="1">
          <a:blip r:embed="rId2" cstate="print">
            <a:extLst>
              <a:ext uri="{28A0092B-C50C-407E-A947-70E740481C1C}">
                <a14:useLocalDpi xmlns="" xmlns:a14="http://schemas.microsoft.com/office/drawing/2010/main" val="0"/>
              </a:ext>
            </a:extLst>
          </a:blip>
          <a:srcRect l="19835" t="59262" r="20003" b="4464"/>
          <a:stretch/>
        </p:blipFill>
        <p:spPr bwMode="auto">
          <a:xfrm>
            <a:off x="0" y="1596189"/>
            <a:ext cx="9123829" cy="5257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010676" y="457200"/>
            <a:ext cx="5090561" cy="923330"/>
          </a:xfrm>
          <a:prstGeom prst="rect">
            <a:avLst/>
          </a:prstGeom>
          <a:noFill/>
        </p:spPr>
        <p:txBody>
          <a:bodyPr wrap="none" lIns="91440" tIns="45720" rIns="91440" bIns="45720">
            <a:spAutoFit/>
          </a:bodyPr>
          <a:lstStyle/>
          <a:p>
            <a:pPr algn="ctr"/>
            <a:r>
              <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Gypsum columns</a:t>
            </a:r>
          </a:p>
        </p:txBody>
      </p:sp>
    </p:spTree>
    <p:extLst>
      <p:ext uri="{BB962C8B-B14F-4D97-AF65-F5344CB8AC3E}">
        <p14:creationId xmlns="" xmlns:p14="http://schemas.microsoft.com/office/powerpoint/2010/main" val="318587577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C:\Users\anask\Downloads\18120381_779070102268890_783121214_o.png"/>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 xmlns:p14="http://schemas.microsoft.com/office/powerpoint/2010/main" val="26882195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95712" y="304800"/>
            <a:ext cx="4016741" cy="923330"/>
          </a:xfrm>
          <a:prstGeom prst="rect">
            <a:avLst/>
          </a:prstGeom>
          <a:noFill/>
        </p:spPr>
        <p:txBody>
          <a:bodyPr wrap="none" lIns="91440" tIns="45720" rIns="91440" bIns="45720">
            <a:spAutoFit/>
          </a:bodyPr>
          <a:lstStyle/>
          <a:p>
            <a:pPr algn="ctr"/>
            <a:r>
              <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Gypsum base</a:t>
            </a:r>
          </a:p>
        </p:txBody>
      </p:sp>
      <p:pic>
        <p:nvPicPr>
          <p:cNvPr id="6147" name="Picture 3"/>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19599" t="35150" r="27094" b="4999"/>
          <a:stretch/>
        </p:blipFill>
        <p:spPr bwMode="auto">
          <a:xfrm>
            <a:off x="32082" y="1456730"/>
            <a:ext cx="9144000" cy="54012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288470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0" y="0"/>
            <a:ext cx="9144000" cy="642876"/>
          </a:xfrm>
          <a:prstGeom prst="rect">
            <a:avLst/>
          </a:prstGeom>
          <a:solidFill>
            <a:srgbClr val="215968">
              <a:alpha val="1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600" dirty="0">
              <a:solidFill>
                <a:srgbClr val="4F81BD">
                  <a:lumMod val="50000"/>
                </a:srgbClr>
              </a:solidFill>
            </a:endParaRPr>
          </a:p>
        </p:txBody>
      </p:sp>
      <p:sp>
        <p:nvSpPr>
          <p:cNvPr id="13" name="Rectangle 12"/>
          <p:cNvSpPr/>
          <p:nvPr/>
        </p:nvSpPr>
        <p:spPr>
          <a:xfrm>
            <a:off x="3620030" y="-228600"/>
            <a:ext cx="1941173"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Aldhabi" pitchFamily="2" charset="-78"/>
              </a:rPr>
              <a:t>Cont.</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4" name="Content Placeholder 13"/>
          <p:cNvSpPr>
            <a:spLocks noGrp="1"/>
          </p:cNvSpPr>
          <p:nvPr>
            <p:ph idx="1"/>
          </p:nvPr>
        </p:nvSpPr>
        <p:spPr>
          <a:xfrm>
            <a:off x="0" y="685800"/>
            <a:ext cx="9144000" cy="6172200"/>
          </a:xfrm>
        </p:spPr>
        <p:txBody>
          <a:bodyPr>
            <a:normAutofit/>
          </a:bodyPr>
          <a:lstStyle/>
          <a:p>
            <a:r>
              <a:rPr lang="en-US" sz="2000" dirty="0" smtClean="0"/>
              <a:t>A Palestinian private company that is founded in 1999 has more than 100 engineers and administrative staff in order to contribute to the construction sector service. This expansion in the work to pay the company to look at its plant space offers 7,000 , so they began expanding new area of 3000   in addition to the run pipe factory and the profiles in a given area 4000 .</a:t>
            </a:r>
          </a:p>
          <a:p>
            <a:r>
              <a:rPr lang="en-US" sz="2000" dirty="0" smtClean="0"/>
              <a:t>The company has three main departments: - </a:t>
            </a:r>
          </a:p>
          <a:p>
            <a:pPr lvl="0"/>
            <a:r>
              <a:rPr lang="en-US" sz="2000" dirty="0" smtClean="0"/>
              <a:t>Commercial Department</a:t>
            </a:r>
          </a:p>
          <a:p>
            <a:pPr lvl="1"/>
            <a:r>
              <a:rPr lang="en-US" sz="2000" dirty="0" smtClean="0"/>
              <a:t>Steel Division and peripherals</a:t>
            </a:r>
          </a:p>
          <a:p>
            <a:pPr lvl="1"/>
            <a:r>
              <a:rPr lang="en-US" sz="2000" dirty="0" smtClean="0"/>
              <a:t>Department of shingles and clips gypsum and peripherals</a:t>
            </a:r>
          </a:p>
          <a:p>
            <a:pPr lvl="1"/>
            <a:r>
              <a:rPr lang="en-US" sz="2000" dirty="0" smtClean="0"/>
              <a:t>Department of Wood and brick</a:t>
            </a:r>
          </a:p>
          <a:p>
            <a:pPr lvl="0"/>
            <a:r>
              <a:rPr lang="en-US" sz="2000" dirty="0"/>
              <a:t> Production Department</a:t>
            </a:r>
          </a:p>
          <a:p>
            <a:pPr lvl="1"/>
            <a:r>
              <a:rPr lang="en-US" sz="2000" dirty="0"/>
              <a:t> Profiles and metal pipes manufacturing.</a:t>
            </a:r>
          </a:p>
          <a:p>
            <a:pPr lvl="1"/>
            <a:r>
              <a:rPr lang="en-US" sz="2000" dirty="0"/>
              <a:t> Jacks manufacturing.</a:t>
            </a:r>
          </a:p>
          <a:p>
            <a:pPr lvl="1"/>
            <a:r>
              <a:rPr lang="en-US" sz="2000" dirty="0"/>
              <a:t>Gypsum column.</a:t>
            </a:r>
          </a:p>
          <a:p>
            <a:pPr lvl="1"/>
            <a:r>
              <a:rPr lang="en-US" sz="2000" dirty="0"/>
              <a:t>Gypsum base.</a:t>
            </a:r>
          </a:p>
          <a:p>
            <a:pPr lvl="1"/>
            <a:r>
              <a:rPr lang="en-US" sz="2000" dirty="0"/>
              <a:t>Fencing Works And Barbed Wires.</a:t>
            </a:r>
          </a:p>
          <a:p>
            <a:pPr lvl="0"/>
            <a:endParaRPr lang="en-US" sz="2000" dirty="0" smtClean="0"/>
          </a:p>
        </p:txBody>
      </p:sp>
    </p:spTree>
    <p:extLst>
      <p:ext uri="{BB962C8B-B14F-4D97-AF65-F5344CB8AC3E}">
        <p14:creationId xmlns="" xmlns:p14="http://schemas.microsoft.com/office/powerpoint/2010/main" val="35383603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s://scontent-amt2-1.xx.fbcdn.net/v/t35.0-12/18159526_779070105602223_1389683206_o.png?oh=0936aa425673fddf79866d5cda2be340&amp;oe=5901036D"/>
          <p:cNvPicPr/>
          <p:nvPr/>
        </p:nvPicPr>
        <p:blipFill>
          <a:blip r:embed="rId2" cstate="print"/>
          <a:srcRect/>
          <a:stretch>
            <a:fillRect/>
          </a:stretch>
        </p:blipFill>
        <p:spPr bwMode="auto">
          <a:xfrm>
            <a:off x="0" y="0"/>
            <a:ext cx="9143999" cy="6858000"/>
          </a:xfrm>
          <a:prstGeom prst="rect">
            <a:avLst/>
          </a:prstGeom>
          <a:noFill/>
          <a:ln w="9525">
            <a:noFill/>
            <a:miter lim="800000"/>
            <a:headEnd/>
            <a:tailEnd/>
          </a:ln>
        </p:spPr>
      </p:pic>
    </p:spTree>
    <p:extLst>
      <p:ext uri="{BB962C8B-B14F-4D97-AF65-F5344CB8AC3E}">
        <p14:creationId xmlns="" xmlns:p14="http://schemas.microsoft.com/office/powerpoint/2010/main" val="6056659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3" name="Content Placeholder 2"/>
              <p:cNvSpPr>
                <a:spLocks noGrp="1"/>
              </p:cNvSpPr>
              <p:nvPr>
                <p:ph idx="1"/>
              </p:nvPr>
            </p:nvSpPr>
            <p:spPr>
              <a:xfrm>
                <a:off x="0" y="1600200"/>
                <a:ext cx="9144000" cy="5257800"/>
              </a:xfrm>
            </p:spPr>
            <p:txBody>
              <a:bodyPr>
                <a:normAutofit fontScale="62500" lnSpcReduction="20000"/>
              </a:bodyPr>
              <a:lstStyle/>
              <a:p>
                <a:r>
                  <a:rPr lang="en-US" dirty="0"/>
                  <a:t>In this project we used the time dimension that taken by stop watches and fill it in route sheet and value stream mapping to make it easier to find the value added time and non-value added time after that we need to know that if the machines are effective or not by calculating the overall equipment effectiveness (OEE) so, we found that is effective depending on standard OEE effectiveness but this not must implies that has lean or agile manufacturing accordingly, we can improve that by calculate the process cycle efficiency (PCE) and we find that is &lt; 25% so, it has traditional manufacturing .After that we found that the work center report and its diagrams are applicable to know that the rated capacity is under or over the total capacity and we find that the multiple activity chart is applicable to determine the most economic number of machine that can be operated by one worker (</a:t>
                </a:r>
                <a14:m>
                  <m:oMath xmlns:m="http://schemas.openxmlformats.org/officeDocument/2006/math">
                    <m:sSup>
                      <m:sSupPr>
                        <m:ctrlPr>
                          <a:rPr lang="en-US" i="1"/>
                        </m:ctrlPr>
                      </m:sSupPr>
                      <m:e>
                        <m:r>
                          <a:rPr lang="en-US" i="1"/>
                          <m:t>𝑛</m:t>
                        </m:r>
                      </m:e>
                      <m:sup>
                        <m:r>
                          <a:rPr lang="en-US" i="1"/>
                          <m:t>′</m:t>
                        </m:r>
                      </m:sup>
                    </m:sSup>
                    <m:r>
                      <a:rPr lang="en-US"/>
                      <m:t>)</m:t>
                    </m:r>
                  </m:oMath>
                </a14:m>
                <a:r>
                  <a:rPr lang="en-US" dirty="0"/>
                  <a:t> and reduce the idle time .</a:t>
                </a:r>
              </a:p>
              <a:p>
                <a:r>
                  <a:rPr lang="en-US" dirty="0"/>
                  <a:t>From gap analysis determined for each production line to focus on improve manufacturing processes, also by determination vulnerable indicators for four production lines (pipes, Jacks, Gypsum column, Gypsum base ) based on the previous analysis to examine different level of framework, then improve vulnerable indicators by work center load report , multiple activity chart (MAC) and some documents like parties list and bill of material (BOM).</a:t>
                </a:r>
              </a:p>
              <a:p>
                <a:pPr marL="0" indent="0">
                  <a:buNone/>
                </a:pPr>
                <a:r>
                  <a:rPr lang="en-US" dirty="0"/>
                  <a:t> </a:t>
                </a:r>
              </a:p>
              <a:p>
                <a:pPr marL="0" indent="0">
                  <a:buNone/>
                </a:pPr>
                <a:r>
                  <a:rPr lang="en-US" dirty="0"/>
                  <a:t> </a:t>
                </a: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0" y="1600200"/>
                <a:ext cx="9144000" cy="5257800"/>
              </a:xfrm>
              <a:blipFill rotWithShape="1">
                <a:blip r:embed="rId2" cstate="print"/>
                <a:stretch>
                  <a:fillRect l="-533" t="-1624" r="-600"/>
                </a:stretch>
              </a:blipFill>
            </p:spPr>
            <p:txBody>
              <a:bodyPr/>
              <a:lstStyle/>
              <a:p>
                <a:r>
                  <a:rPr lang="en-US">
                    <a:noFill/>
                  </a:rPr>
                  <a:t> </a:t>
                </a:r>
              </a:p>
            </p:txBody>
          </p:sp>
        </mc:Fallback>
      </mc:AlternateContent>
      <p:sp>
        <p:nvSpPr>
          <p:cNvPr id="5" name="Rectangle 4"/>
          <p:cNvSpPr/>
          <p:nvPr/>
        </p:nvSpPr>
        <p:spPr>
          <a:xfrm>
            <a:off x="2286000" y="309265"/>
            <a:ext cx="4762919" cy="1107996"/>
          </a:xfrm>
          <a:prstGeom prst="rect">
            <a:avLst/>
          </a:prstGeom>
          <a:noFill/>
        </p:spPr>
        <p:txBody>
          <a:bodyPr wrap="square" lIns="91440" tIns="45720" rIns="91440" bIns="45720">
            <a:spAutoFit/>
          </a:bodyPr>
          <a:lstStyle/>
          <a:p>
            <a:pPr algn="ctr"/>
            <a:r>
              <a:rPr lang="en-US" sz="6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conclusion</a:t>
            </a:r>
            <a:endParaRPr lang="en-US" sz="6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 xmlns:p14="http://schemas.microsoft.com/office/powerpoint/2010/main" val="25300673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0126" y="1518887"/>
            <a:ext cx="8333874" cy="4449270"/>
          </a:xfrm>
        </p:spPr>
        <p:txBody>
          <a:bodyPr>
            <a:normAutofit/>
          </a:bodyPr>
          <a:lstStyle/>
          <a:p>
            <a:pPr marL="0" indent="0">
              <a:buNone/>
            </a:pPr>
            <a:r>
              <a:rPr lang="ar-JO" dirty="0"/>
              <a:t> </a:t>
            </a:r>
            <a:endParaRPr lang="en-US" dirty="0"/>
          </a:p>
          <a:p>
            <a:pPr marL="0" indent="0">
              <a:buNone/>
            </a:pPr>
            <a:endParaRPr lang="en-US" dirty="0"/>
          </a:p>
        </p:txBody>
      </p:sp>
      <p:sp>
        <p:nvSpPr>
          <p:cNvPr id="5" name="Rectangle 4"/>
          <p:cNvSpPr/>
          <p:nvPr/>
        </p:nvSpPr>
        <p:spPr>
          <a:xfrm>
            <a:off x="76200" y="1380530"/>
            <a:ext cx="8763000" cy="646331"/>
          </a:xfrm>
          <a:prstGeom prst="rect">
            <a:avLst/>
          </a:prstGeom>
        </p:spPr>
        <p:txBody>
          <a:bodyPr wrap="square">
            <a:spAutoFit/>
          </a:bodyPr>
          <a:lstStyle/>
          <a:p>
            <a:r>
              <a:rPr lang="ar-JO" dirty="0"/>
              <a:t> </a:t>
            </a:r>
            <a:endParaRPr lang="en-US" dirty="0"/>
          </a:p>
          <a:p>
            <a:r>
              <a:rPr lang="en-US" dirty="0" smtClean="0"/>
              <a:t>.</a:t>
            </a:r>
            <a:endParaRPr lang="en-US" dirty="0"/>
          </a:p>
        </p:txBody>
      </p:sp>
      <p:sp>
        <p:nvSpPr>
          <p:cNvPr id="6" name="Rectangle 5"/>
          <p:cNvSpPr/>
          <p:nvPr/>
        </p:nvSpPr>
        <p:spPr>
          <a:xfrm>
            <a:off x="1295400" y="457200"/>
            <a:ext cx="5977342"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Recommendation</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 name="Rectangle 1"/>
          <p:cNvSpPr/>
          <p:nvPr/>
        </p:nvSpPr>
        <p:spPr>
          <a:xfrm>
            <a:off x="8021" y="1380530"/>
            <a:ext cx="8983579" cy="6186309"/>
          </a:xfrm>
          <a:prstGeom prst="rect">
            <a:avLst/>
          </a:prstGeom>
        </p:spPr>
        <p:txBody>
          <a:bodyPr wrap="square">
            <a:spAutoFit/>
          </a:bodyPr>
          <a:lstStyle/>
          <a:p>
            <a:r>
              <a:rPr lang="en-US" dirty="0"/>
              <a:t>* Transferring the assignment from one worker to other to reduce idle time of worker because most manufacturing is automotive, this implies minimum number of worker that van operate one production line that means most economic number of machine that can operate by one worker .</a:t>
            </a:r>
          </a:p>
          <a:p>
            <a:pPr rtl="1"/>
            <a:r>
              <a:rPr lang="en-US" dirty="0"/>
              <a:t>* coupling machine if we can, to reduce idle time of the machine. </a:t>
            </a:r>
          </a:p>
          <a:p>
            <a:pPr rtl="1"/>
            <a:r>
              <a:rPr lang="en-US" dirty="0"/>
              <a:t>* Documentation with description should be provided for each process. </a:t>
            </a:r>
          </a:p>
          <a:p>
            <a:pPr rtl="1"/>
            <a:r>
              <a:rPr lang="en-US" dirty="0"/>
              <a:t>* 5S and other lean concepts should be spread in the company as a culture of work place and should be seeded inside the workers themselves as they can always help in improving the company .</a:t>
            </a:r>
          </a:p>
          <a:p>
            <a:r>
              <a:rPr lang="en-US" dirty="0"/>
              <a:t>*They must have a parts list that is a labeled list of the parts in the assembly along with their part numbers, part names, quantity, materials, and a make or buy decision like in </a:t>
            </a:r>
            <a:r>
              <a:rPr lang="en-US" b="1" u="sng" dirty="0">
                <a:solidFill>
                  <a:srgbClr val="FF0000"/>
                </a:solidFill>
              </a:rPr>
              <a:t>Appendix I.</a:t>
            </a:r>
            <a:endParaRPr lang="en-US" b="1" dirty="0">
              <a:solidFill>
                <a:srgbClr val="FF0000"/>
              </a:solidFill>
            </a:endParaRPr>
          </a:p>
          <a:p>
            <a:r>
              <a:rPr lang="en-US" dirty="0"/>
              <a:t> </a:t>
            </a:r>
          </a:p>
          <a:p>
            <a:r>
              <a:rPr lang="en-US" dirty="0"/>
              <a:t>*They should use an effective Bill of Material (BOM)   that is lists each stage of a products life from raw material to finally assembly like in </a:t>
            </a:r>
            <a:r>
              <a:rPr lang="en-US" b="1" u="sng" dirty="0">
                <a:solidFill>
                  <a:srgbClr val="FF0000"/>
                </a:solidFill>
              </a:rPr>
              <a:t>Appendix</a:t>
            </a:r>
            <a:r>
              <a:rPr lang="en-US" u="sng" dirty="0"/>
              <a:t> I</a:t>
            </a:r>
            <a:r>
              <a:rPr lang="en-US" dirty="0"/>
              <a:t>.</a:t>
            </a:r>
          </a:p>
          <a:p>
            <a:r>
              <a:rPr lang="en-US" dirty="0"/>
              <a:t>*They should have an effective report for daily work like in </a:t>
            </a:r>
            <a:r>
              <a:rPr lang="en-US" b="1" u="sng" dirty="0">
                <a:solidFill>
                  <a:srgbClr val="FF0000"/>
                </a:solidFill>
              </a:rPr>
              <a:t>Appendix II.</a:t>
            </a:r>
            <a:endParaRPr lang="en-US" b="1" dirty="0">
              <a:solidFill>
                <a:srgbClr val="FF0000"/>
              </a:solidFill>
            </a:endParaRPr>
          </a:p>
          <a:p>
            <a:r>
              <a:rPr lang="en-US" dirty="0"/>
              <a:t>*They must check from time to time about schedule and cost planed index and make leveling if there is possible.</a:t>
            </a:r>
          </a:p>
          <a:p>
            <a:r>
              <a:rPr lang="en-US" dirty="0"/>
              <a:t> </a:t>
            </a:r>
          </a:p>
          <a:p>
            <a:r>
              <a:rPr lang="en-US" dirty="0"/>
              <a:t> </a:t>
            </a:r>
          </a:p>
          <a:p>
            <a:r>
              <a:rPr lang="en-US" dirty="0"/>
              <a:t> </a:t>
            </a:r>
          </a:p>
          <a:p>
            <a:r>
              <a:rPr lang="en-US" dirty="0"/>
              <a:t> </a:t>
            </a:r>
          </a:p>
          <a:p>
            <a:r>
              <a:rPr lang="en-US" dirty="0"/>
              <a:t> </a:t>
            </a:r>
          </a:p>
        </p:txBody>
      </p:sp>
    </p:spTree>
    <p:extLst>
      <p:ext uri="{BB962C8B-B14F-4D97-AF65-F5344CB8AC3E}">
        <p14:creationId xmlns="" xmlns:p14="http://schemas.microsoft.com/office/powerpoint/2010/main" val="47530255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997133824"/>
              </p:ext>
            </p:extLst>
          </p:nvPr>
        </p:nvGraphicFramePr>
        <p:xfrm>
          <a:off x="190346" y="2133600"/>
          <a:ext cx="8801253" cy="3505200"/>
        </p:xfrm>
        <a:graphic>
          <a:graphicData uri="http://schemas.openxmlformats.org/drawingml/2006/table">
            <a:tbl>
              <a:tblPr>
                <a:tableStyleId>{3C2FFA5D-87B4-456A-9821-1D502468CF0F}</a:tableStyleId>
              </a:tblPr>
              <a:tblGrid>
                <a:gridCol w="1701630"/>
                <a:gridCol w="1546937"/>
                <a:gridCol w="1546937"/>
                <a:gridCol w="2035441"/>
                <a:gridCol w="1970308"/>
              </a:tblGrid>
              <a:tr h="438150">
                <a:tc gridSpan="5">
                  <a:txBody>
                    <a:bodyPr/>
                    <a:lstStyle/>
                    <a:p>
                      <a:pPr marL="0" marR="0" algn="ctr">
                        <a:lnSpc>
                          <a:spcPct val="115000"/>
                        </a:lnSpc>
                        <a:spcBef>
                          <a:spcPts val="0"/>
                        </a:spcBef>
                        <a:spcAft>
                          <a:spcPts val="1000"/>
                        </a:spcAft>
                      </a:pPr>
                      <a:r>
                        <a:rPr lang="en-US" sz="1800" u="sng" dirty="0">
                          <a:effectLst/>
                        </a:rPr>
                        <a:t>PARTS LIST</a:t>
                      </a:r>
                      <a:endParaRPr lang="en-US" sz="1800" dirty="0">
                        <a:solidFill>
                          <a:srgbClr val="000000"/>
                        </a:solidFill>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38150">
                <a:tc gridSpan="2">
                  <a:txBody>
                    <a:bodyPr/>
                    <a:lstStyle/>
                    <a:p>
                      <a:pPr marL="0" marR="0" algn="ctr">
                        <a:lnSpc>
                          <a:spcPct val="115000"/>
                        </a:lnSpc>
                        <a:spcBef>
                          <a:spcPts val="0"/>
                        </a:spcBef>
                        <a:spcAft>
                          <a:spcPts val="1000"/>
                        </a:spcAft>
                      </a:pPr>
                      <a:r>
                        <a:rPr lang="en-US" sz="1800" u="sng" dirty="0">
                          <a:effectLst/>
                        </a:rPr>
                        <a:t>Company: </a:t>
                      </a:r>
                      <a:endParaRPr lang="en-US" sz="1800" dirty="0">
                        <a:solidFill>
                          <a:srgbClr val="000000"/>
                        </a:solidFill>
                        <a:effectLst/>
                        <a:latin typeface="Calibri"/>
                        <a:ea typeface="Calibri"/>
                        <a:cs typeface="Arial"/>
                      </a:endParaRPr>
                    </a:p>
                  </a:txBody>
                  <a:tcPr marL="68580" marR="68580" marT="0" marB="0" anchor="b"/>
                </a:tc>
                <a:tc hMerge="1">
                  <a:txBody>
                    <a:bodyPr/>
                    <a:lstStyle/>
                    <a:p>
                      <a:endParaRPr lang="en-US"/>
                    </a:p>
                  </a:txBody>
                  <a:tcPr/>
                </a:tc>
                <a:tc gridSpan="3">
                  <a:txBody>
                    <a:bodyPr/>
                    <a:lstStyle/>
                    <a:p>
                      <a:pPr marL="0" marR="0" algn="ctr">
                        <a:lnSpc>
                          <a:spcPct val="115000"/>
                        </a:lnSpc>
                        <a:spcBef>
                          <a:spcPts val="0"/>
                        </a:spcBef>
                        <a:spcAft>
                          <a:spcPts val="1000"/>
                        </a:spcAft>
                      </a:pPr>
                      <a:r>
                        <a:rPr lang="en-US" sz="1800" u="sng" dirty="0">
                          <a:effectLst/>
                        </a:rPr>
                        <a:t>Prepared by: </a:t>
                      </a:r>
                      <a:endParaRPr lang="en-US" sz="1800" dirty="0">
                        <a:solidFill>
                          <a:srgbClr val="000000"/>
                        </a:solidFill>
                        <a:effectLst/>
                        <a:latin typeface="Calibri"/>
                        <a:ea typeface="Calibri"/>
                        <a:cs typeface="Arial"/>
                      </a:endParaRPr>
                    </a:p>
                  </a:txBody>
                  <a:tcPr marL="68580" marR="68580" marT="0" marB="0" anchor="b"/>
                </a:tc>
                <a:tc hMerge="1">
                  <a:txBody>
                    <a:bodyPr/>
                    <a:lstStyle/>
                    <a:p>
                      <a:endParaRPr lang="en-US"/>
                    </a:p>
                  </a:txBody>
                  <a:tcPr/>
                </a:tc>
                <a:tc hMerge="1">
                  <a:txBody>
                    <a:bodyPr/>
                    <a:lstStyle/>
                    <a:p>
                      <a:endParaRPr lang="en-US"/>
                    </a:p>
                  </a:txBody>
                  <a:tcPr/>
                </a:tc>
              </a:tr>
              <a:tr h="438150">
                <a:tc gridSpan="2">
                  <a:txBody>
                    <a:bodyPr/>
                    <a:lstStyle/>
                    <a:p>
                      <a:pPr marL="0" marR="0" algn="ctr">
                        <a:lnSpc>
                          <a:spcPct val="115000"/>
                        </a:lnSpc>
                        <a:spcBef>
                          <a:spcPts val="0"/>
                        </a:spcBef>
                        <a:spcAft>
                          <a:spcPts val="1000"/>
                        </a:spcAft>
                      </a:pPr>
                      <a:r>
                        <a:rPr lang="en-US" sz="1800" u="sng" dirty="0">
                          <a:effectLst/>
                        </a:rPr>
                        <a:t>Product: </a:t>
                      </a:r>
                      <a:endParaRPr lang="en-US" sz="1800" dirty="0">
                        <a:solidFill>
                          <a:srgbClr val="000000"/>
                        </a:solidFill>
                        <a:effectLst/>
                        <a:latin typeface="Calibri"/>
                        <a:ea typeface="Calibri"/>
                        <a:cs typeface="Arial"/>
                      </a:endParaRPr>
                    </a:p>
                  </a:txBody>
                  <a:tcPr marL="68580" marR="68580" marT="0" marB="0" anchor="b"/>
                </a:tc>
                <a:tc hMerge="1">
                  <a:txBody>
                    <a:bodyPr/>
                    <a:lstStyle/>
                    <a:p>
                      <a:endParaRPr lang="en-US"/>
                    </a:p>
                  </a:txBody>
                  <a:tcPr/>
                </a:tc>
                <a:tc gridSpan="3">
                  <a:txBody>
                    <a:bodyPr/>
                    <a:lstStyle/>
                    <a:p>
                      <a:pPr marL="0" marR="0" algn="ctr">
                        <a:lnSpc>
                          <a:spcPct val="115000"/>
                        </a:lnSpc>
                        <a:spcBef>
                          <a:spcPts val="0"/>
                        </a:spcBef>
                        <a:spcAft>
                          <a:spcPts val="1000"/>
                        </a:spcAft>
                      </a:pPr>
                      <a:r>
                        <a:rPr lang="en-US" sz="1800" u="sng">
                          <a:effectLst/>
                        </a:rPr>
                        <a:t>Date:  /    /</a:t>
                      </a:r>
                      <a:endParaRPr lang="en-US" sz="1800">
                        <a:solidFill>
                          <a:srgbClr val="000000"/>
                        </a:solidFill>
                        <a:effectLst/>
                        <a:latin typeface="Calibri"/>
                        <a:ea typeface="Calibri"/>
                        <a:cs typeface="Arial"/>
                      </a:endParaRPr>
                    </a:p>
                  </a:txBody>
                  <a:tcPr marL="68580" marR="68580" marT="0" marB="0" anchor="b"/>
                </a:tc>
                <a:tc hMerge="1">
                  <a:txBody>
                    <a:bodyPr/>
                    <a:lstStyle/>
                    <a:p>
                      <a:endParaRPr lang="en-US"/>
                    </a:p>
                  </a:txBody>
                  <a:tcPr/>
                </a:tc>
                <a:tc hMerge="1">
                  <a:txBody>
                    <a:bodyPr/>
                    <a:lstStyle/>
                    <a:p>
                      <a:endParaRPr lang="en-US"/>
                    </a:p>
                  </a:txBody>
                  <a:tcPr/>
                </a:tc>
              </a:tr>
              <a:tr h="438150">
                <a:tc>
                  <a:txBody>
                    <a:bodyPr/>
                    <a:lstStyle/>
                    <a:p>
                      <a:pPr marL="0" marR="0" algn="just">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c>
                  <a:txBody>
                    <a:bodyPr/>
                    <a:lstStyle/>
                    <a:p>
                      <a:pPr marL="0" marR="0" algn="just">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c>
                  <a:txBody>
                    <a:bodyPr/>
                    <a:lstStyle/>
                    <a:p>
                      <a:pPr marL="0" marR="0" algn="just">
                        <a:lnSpc>
                          <a:spcPct val="115000"/>
                        </a:lnSpc>
                        <a:spcBef>
                          <a:spcPts val="0"/>
                        </a:spcBef>
                        <a:spcAft>
                          <a:spcPts val="100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nchor="b"/>
                </a:tc>
                <a:tc>
                  <a:txBody>
                    <a:bodyPr/>
                    <a:lstStyle/>
                    <a:p>
                      <a:pPr marL="0" marR="0" algn="just">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c>
                  <a:txBody>
                    <a:bodyPr/>
                    <a:lstStyle/>
                    <a:p>
                      <a:pPr marL="0" marR="0" algn="just">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r>
              <a:tr h="438150">
                <a:tc>
                  <a:txBody>
                    <a:bodyPr/>
                    <a:lstStyle/>
                    <a:p>
                      <a:pPr marL="0" marR="0" algn="ctr">
                        <a:lnSpc>
                          <a:spcPct val="115000"/>
                        </a:lnSpc>
                        <a:spcBef>
                          <a:spcPts val="0"/>
                        </a:spcBef>
                        <a:spcAft>
                          <a:spcPts val="1000"/>
                        </a:spcAft>
                      </a:pPr>
                      <a:r>
                        <a:rPr lang="en-US" sz="1800">
                          <a:effectLst/>
                        </a:rPr>
                        <a:t>Part No.</a:t>
                      </a:r>
                      <a:endParaRPr lang="en-US" sz="1800">
                        <a:solidFill>
                          <a:srgbClr val="000000"/>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800">
                          <a:effectLst/>
                        </a:rPr>
                        <a:t>Part Name</a:t>
                      </a:r>
                      <a:endParaRPr lang="en-US" sz="1800">
                        <a:solidFill>
                          <a:srgbClr val="000000"/>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800">
                          <a:effectLst/>
                        </a:rPr>
                        <a:t>Quantity</a:t>
                      </a:r>
                      <a:endParaRPr lang="en-US" sz="1800">
                        <a:solidFill>
                          <a:srgbClr val="000000"/>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800" dirty="0">
                          <a:effectLst/>
                        </a:rPr>
                        <a:t>Material</a:t>
                      </a:r>
                      <a:endParaRPr lang="en-US" sz="1800" dirty="0">
                        <a:solidFill>
                          <a:srgbClr val="000000"/>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800">
                          <a:effectLst/>
                        </a:rPr>
                        <a:t>Make or Buy</a:t>
                      </a:r>
                      <a:endParaRPr lang="en-US" sz="1800">
                        <a:solidFill>
                          <a:srgbClr val="000000"/>
                        </a:solidFill>
                        <a:effectLst/>
                        <a:latin typeface="Calibri"/>
                        <a:ea typeface="Calibri"/>
                        <a:cs typeface="Arial"/>
                      </a:endParaRPr>
                    </a:p>
                  </a:txBody>
                  <a:tcPr marL="68580" marR="68580" marT="0" marB="0" anchor="ctr"/>
                </a:tc>
              </a:tr>
              <a:tr h="438150">
                <a:tc>
                  <a:txBody>
                    <a:bodyPr/>
                    <a:lstStyle/>
                    <a:p>
                      <a:pPr marL="0" marR="0" algn="just">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c>
                  <a:txBody>
                    <a:bodyPr/>
                    <a:lstStyle/>
                    <a:p>
                      <a:pPr marL="0" marR="0" algn="just">
                        <a:lnSpc>
                          <a:spcPct val="115000"/>
                        </a:lnSpc>
                        <a:spcBef>
                          <a:spcPts val="0"/>
                        </a:spcBef>
                        <a:spcAft>
                          <a:spcPts val="100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c>
                  <a:txBody>
                    <a:bodyPr/>
                    <a:lstStyle/>
                    <a:p>
                      <a:pPr marL="0" marR="0" algn="just">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c>
                  <a:txBody>
                    <a:bodyPr/>
                    <a:lstStyle/>
                    <a:p>
                      <a:pPr marL="0" marR="0" algn="r">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r>
              <a:tr h="438150">
                <a:tc>
                  <a:txBody>
                    <a:bodyPr/>
                    <a:lstStyle/>
                    <a:p>
                      <a:pPr marL="0" marR="0" algn="just">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c>
                  <a:txBody>
                    <a:bodyPr/>
                    <a:lstStyle/>
                    <a:p>
                      <a:pPr marL="0" marR="0" algn="just">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c>
                  <a:txBody>
                    <a:bodyPr/>
                    <a:lstStyle/>
                    <a:p>
                      <a:pPr marL="0" marR="0" algn="just">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c>
                  <a:txBody>
                    <a:bodyPr/>
                    <a:lstStyle/>
                    <a:p>
                      <a:pPr marL="0" marR="0" algn="r">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r>
              <a:tr h="438150">
                <a:tc>
                  <a:txBody>
                    <a:bodyPr/>
                    <a:lstStyle/>
                    <a:p>
                      <a:pPr marL="0" marR="0" algn="just">
                        <a:lnSpc>
                          <a:spcPct val="115000"/>
                        </a:lnSpc>
                        <a:spcBef>
                          <a:spcPts val="0"/>
                        </a:spcBef>
                        <a:spcAft>
                          <a:spcPts val="1000"/>
                        </a:spcAft>
                      </a:pPr>
                      <a:r>
                        <a:rPr lang="en-US" sz="1800">
                          <a:effectLst/>
                        </a:rPr>
                        <a:t> </a:t>
                      </a:r>
                      <a:endParaRPr lang="en-US" sz="1800">
                        <a:solidFill>
                          <a:srgbClr val="000000"/>
                        </a:solidFill>
                        <a:effectLst/>
                        <a:latin typeface="Calibri"/>
                        <a:ea typeface="Calibri"/>
                        <a:cs typeface="Arial"/>
                      </a:endParaRPr>
                    </a:p>
                  </a:txBody>
                  <a:tcPr marL="68580" marR="68580" marT="0" marB="0" anchor="b"/>
                </a:tc>
                <a:tc>
                  <a:txBody>
                    <a:bodyPr/>
                    <a:lstStyle/>
                    <a:p>
                      <a:pPr marL="0" marR="0" algn="just">
                        <a:lnSpc>
                          <a:spcPct val="115000"/>
                        </a:lnSpc>
                        <a:spcBef>
                          <a:spcPts val="0"/>
                        </a:spcBef>
                        <a:spcAft>
                          <a:spcPts val="100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100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nchor="b"/>
                </a:tc>
                <a:tc>
                  <a:txBody>
                    <a:bodyPr/>
                    <a:lstStyle/>
                    <a:p>
                      <a:pPr marL="0" marR="0" algn="just">
                        <a:lnSpc>
                          <a:spcPct val="115000"/>
                        </a:lnSpc>
                        <a:spcBef>
                          <a:spcPts val="0"/>
                        </a:spcBef>
                        <a:spcAft>
                          <a:spcPts val="100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nchor="b"/>
                </a:tc>
                <a:tc>
                  <a:txBody>
                    <a:bodyPr/>
                    <a:lstStyle/>
                    <a:p>
                      <a:pPr marL="0" marR="0" algn="r">
                        <a:lnSpc>
                          <a:spcPct val="115000"/>
                        </a:lnSpc>
                        <a:spcBef>
                          <a:spcPts val="0"/>
                        </a:spcBef>
                        <a:spcAft>
                          <a:spcPts val="100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nchor="b"/>
                </a:tc>
              </a:tr>
            </a:tbl>
          </a:graphicData>
        </a:graphic>
      </p:graphicFrame>
      <p:sp>
        <p:nvSpPr>
          <p:cNvPr id="8" name="Rectangle 7"/>
          <p:cNvSpPr/>
          <p:nvPr/>
        </p:nvSpPr>
        <p:spPr>
          <a:xfrm>
            <a:off x="130188" y="0"/>
            <a:ext cx="5203812" cy="923330"/>
          </a:xfrm>
          <a:prstGeom prst="rect">
            <a:avLst/>
          </a:prstGeom>
          <a:noFill/>
        </p:spPr>
        <p:txBody>
          <a:bodyPr wrap="square" lIns="91440" tIns="45720" rIns="91440" bIns="45720">
            <a:spAutoFit/>
          </a:bodyPr>
          <a:lstStyle/>
          <a:p>
            <a:pPr algn="ctr"/>
            <a:r>
              <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Appendix </a:t>
            </a: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I</a:t>
            </a:r>
            <a:r>
              <a:rPr lang="ar-A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 :</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9" name="Rectangle 8"/>
          <p:cNvSpPr/>
          <p:nvPr/>
        </p:nvSpPr>
        <p:spPr>
          <a:xfrm>
            <a:off x="381001" y="1066800"/>
            <a:ext cx="5943600" cy="830997"/>
          </a:xfrm>
          <a:prstGeom prst="rect">
            <a:avLst/>
          </a:prstGeom>
        </p:spPr>
        <p:txBody>
          <a:bodyPr wrap="square">
            <a:spAutoFit/>
          </a:bodyPr>
          <a:lstStyle/>
          <a:p>
            <a:r>
              <a:rPr lang="en-US" sz="4800" b="1" i="1" dirty="0">
                <a:solidFill>
                  <a:schemeClr val="accent4">
                    <a:lumMod val="75000"/>
                  </a:schemeClr>
                </a:solidFill>
              </a:rPr>
              <a:t>1) PARTIS </a:t>
            </a:r>
            <a:r>
              <a:rPr lang="en-US" sz="4800" b="1" i="1" dirty="0" smtClean="0">
                <a:solidFill>
                  <a:schemeClr val="accent4">
                    <a:lumMod val="75000"/>
                  </a:schemeClr>
                </a:solidFill>
              </a:rPr>
              <a:t>LIST </a:t>
            </a:r>
            <a:r>
              <a:rPr lang="en-US" b="1" dirty="0" smtClean="0"/>
              <a:t>:</a:t>
            </a:r>
            <a:endParaRPr lang="en-US" dirty="0"/>
          </a:p>
        </p:txBody>
      </p:sp>
    </p:spTree>
    <p:extLst>
      <p:ext uri="{BB962C8B-B14F-4D97-AF65-F5344CB8AC3E}">
        <p14:creationId xmlns="" xmlns:p14="http://schemas.microsoft.com/office/powerpoint/2010/main" val="28070986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229600" cy="1143000"/>
          </a:xfrm>
        </p:spPr>
        <p:txBody>
          <a:bodyPr>
            <a:normAutofit/>
          </a:bodyPr>
          <a:lstStyle/>
          <a:p>
            <a:pPr algn="l"/>
            <a:r>
              <a:rPr lang="en-US" sz="5400" b="1" dirty="0" smtClean="0">
                <a:solidFill>
                  <a:srgbClr val="0070C0"/>
                </a:solidFill>
              </a:rPr>
              <a:t>2)   BOM</a:t>
            </a:r>
            <a:endParaRPr lang="en-US" sz="5400" b="1" dirty="0">
              <a:solidFill>
                <a:srgbClr val="0070C0"/>
              </a:solidFill>
            </a:endParaRPr>
          </a:p>
        </p:txBody>
      </p:sp>
      <p:graphicFrame>
        <p:nvGraphicFramePr>
          <p:cNvPr id="4" name="Table 3"/>
          <p:cNvGraphicFramePr>
            <a:graphicFrameLocks noGrp="1"/>
          </p:cNvGraphicFramePr>
          <p:nvPr>
            <p:extLst>
              <p:ext uri="{D42A27DB-BD31-4B8C-83A1-F6EECF244321}">
                <p14:modId xmlns="" xmlns:p14="http://schemas.microsoft.com/office/powerpoint/2010/main" val="1991919046"/>
              </p:ext>
            </p:extLst>
          </p:nvPr>
        </p:nvGraphicFramePr>
        <p:xfrm>
          <a:off x="228601" y="3429000"/>
          <a:ext cx="8915399" cy="2819399"/>
        </p:xfrm>
        <a:graphic>
          <a:graphicData uri="http://schemas.openxmlformats.org/drawingml/2006/table">
            <a:tbl>
              <a:tblPr firstRow="1" firstCol="1" bandRow="1">
                <a:tableStyleId>{3C2FFA5D-87B4-456A-9821-1D502468CF0F}</a:tableStyleId>
              </a:tblPr>
              <a:tblGrid>
                <a:gridCol w="1104563"/>
                <a:gridCol w="1420152"/>
                <a:gridCol w="1656844"/>
                <a:gridCol w="1656844"/>
                <a:gridCol w="1420152"/>
                <a:gridCol w="1656844"/>
              </a:tblGrid>
              <a:tr h="306039">
                <a:tc>
                  <a:txBody>
                    <a:bodyPr/>
                    <a:lstStyle/>
                    <a:p>
                      <a:pPr marL="0" marR="0" algn="ctr">
                        <a:spcBef>
                          <a:spcPts val="0"/>
                        </a:spcBef>
                        <a:spcAft>
                          <a:spcPts val="0"/>
                        </a:spcAft>
                      </a:pPr>
                      <a:r>
                        <a:rPr lang="en-US" sz="1800" dirty="0">
                          <a:effectLst/>
                        </a:rPr>
                        <a:t>level</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Part NO.</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Part Name</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Drawing No.</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Make\Buy</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comments</a:t>
                      </a:r>
                      <a:endParaRPr lang="en-US" sz="1800" dirty="0">
                        <a:solidFill>
                          <a:srgbClr val="000000"/>
                        </a:solidFill>
                        <a:effectLst/>
                        <a:latin typeface="Calibri"/>
                        <a:ea typeface="Calibri"/>
                        <a:cs typeface="Arial"/>
                      </a:endParaRPr>
                    </a:p>
                  </a:txBody>
                  <a:tcPr marL="68580" marR="68580" marT="0" marB="0"/>
                </a:tc>
              </a:tr>
              <a:tr h="502672">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r>
              <a:tr h="502672">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r>
              <a:tr h="502672">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r>
              <a:tr h="502672">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r>
              <a:tr h="502672">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r>
            </a:tbl>
          </a:graphicData>
        </a:graphic>
      </p:graphicFrame>
      <p:sp>
        <p:nvSpPr>
          <p:cNvPr id="5" name="Rectangle 4"/>
          <p:cNvSpPr/>
          <p:nvPr/>
        </p:nvSpPr>
        <p:spPr>
          <a:xfrm>
            <a:off x="0" y="1251284"/>
            <a:ext cx="9144000" cy="1754326"/>
          </a:xfrm>
          <a:prstGeom prst="rect">
            <a:avLst/>
          </a:prstGeom>
        </p:spPr>
        <p:txBody>
          <a:bodyPr wrap="square">
            <a:spAutoFit/>
          </a:bodyPr>
          <a:lstStyle/>
          <a:p>
            <a:pPr algn="ctr"/>
            <a:r>
              <a:rPr lang="en-US" sz="3600" b="1" u="sng" dirty="0"/>
              <a:t>Bill of Materials for Semi Automated </a:t>
            </a:r>
            <a:r>
              <a:rPr lang="en-US" sz="3600" b="1" u="sng" dirty="0" smtClean="0"/>
              <a:t>Assembly</a:t>
            </a:r>
          </a:p>
          <a:p>
            <a:pPr algn="ctr"/>
            <a:endParaRPr lang="en-US" sz="3600" dirty="0"/>
          </a:p>
          <a:p>
            <a:r>
              <a:rPr lang="en-US" dirty="0"/>
              <a:t>Company _</a:t>
            </a:r>
            <a:r>
              <a:rPr lang="ar-SA" u="sng" dirty="0"/>
              <a:t>                                  </a:t>
            </a:r>
            <a:r>
              <a:rPr lang="en-US" dirty="0"/>
              <a:t>               Prepared by</a:t>
            </a:r>
            <a:r>
              <a:rPr lang="en-US" dirty="0" smtClean="0"/>
              <a:t>_____________</a:t>
            </a:r>
          </a:p>
          <a:p>
            <a:r>
              <a:rPr lang="en-US" dirty="0" smtClean="0"/>
              <a:t>  </a:t>
            </a:r>
            <a:r>
              <a:rPr lang="en-US" dirty="0"/>
              <a:t>Product ________________                          Date   _____________________</a:t>
            </a:r>
          </a:p>
        </p:txBody>
      </p:sp>
    </p:spTree>
    <p:extLst>
      <p:ext uri="{BB962C8B-B14F-4D97-AF65-F5344CB8AC3E}">
        <p14:creationId xmlns="" xmlns:p14="http://schemas.microsoft.com/office/powerpoint/2010/main" val="37739425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0"/>
            <a:ext cx="8229600" cy="1143000"/>
          </a:xfrm>
        </p:spPr>
        <p:txBody>
          <a:bodyPr>
            <a:normAutofit fontScale="90000"/>
          </a:bodyPr>
          <a:lstStyle/>
          <a:p>
            <a:r>
              <a:rPr lang="en-US" b="1" cap="all" dirty="0"/>
              <a:t>Appendix II</a:t>
            </a:r>
            <a:r>
              <a:rPr lang="en-US" b="1" dirty="0"/>
              <a:t>:</a:t>
            </a:r>
            <a:r>
              <a:rPr lang="en-US" dirty="0"/>
              <a:t/>
            </a:r>
            <a:br>
              <a:rPr lang="en-US" dirty="0"/>
            </a:br>
            <a:endParaRPr lang="en-US" dirty="0"/>
          </a:p>
        </p:txBody>
      </p:sp>
      <p:sp>
        <p:nvSpPr>
          <p:cNvPr id="3" name="Content Placeholder 2"/>
          <p:cNvSpPr>
            <a:spLocks noGrp="1"/>
          </p:cNvSpPr>
          <p:nvPr>
            <p:ph idx="1"/>
          </p:nvPr>
        </p:nvSpPr>
        <p:spPr>
          <a:xfrm>
            <a:off x="533400" y="0"/>
            <a:ext cx="8915400" cy="4525963"/>
          </a:xfrm>
        </p:spPr>
        <p:txBody>
          <a:bodyPr/>
          <a:lstStyle/>
          <a:p>
            <a:pPr marL="0" indent="0" algn="ctr">
              <a:buNone/>
            </a:pPr>
            <a:r>
              <a:rPr lang="ar-SA" sz="2000" b="1" dirty="0"/>
              <a:t>شركة العامور للتجارة والصناعة</a:t>
            </a:r>
            <a:endParaRPr lang="en-US" sz="2000" dirty="0"/>
          </a:p>
          <a:p>
            <a:pPr marL="0" indent="0" algn="ctr">
              <a:buNone/>
            </a:pPr>
            <a:r>
              <a:rPr lang="ar-SA" sz="2000" b="1" dirty="0"/>
              <a:t>تقرير سير العمل اليومي</a:t>
            </a:r>
            <a:endParaRPr lang="en-US" sz="2000" dirty="0"/>
          </a:p>
          <a:p>
            <a:pPr algn="ctr" rtl="1"/>
            <a:r>
              <a:rPr lang="ar-SA" sz="2000" b="1" dirty="0"/>
              <a:t>خطوط انتاج القواعد</a:t>
            </a:r>
            <a:r>
              <a:rPr lang="ar-JO" sz="2000" b="1" dirty="0" smtClean="0"/>
              <a:t>,الزوايا,الاعمدة</a:t>
            </a:r>
            <a:r>
              <a:rPr lang="ar-AE" sz="2000" dirty="0"/>
              <a:t> </a:t>
            </a:r>
          </a:p>
          <a:p>
            <a:pPr algn="ctr" rtl="1"/>
            <a:r>
              <a:rPr lang="ar-AE" sz="2000" dirty="0" smtClean="0"/>
              <a:t>ا</a:t>
            </a:r>
            <a:r>
              <a:rPr lang="ar-SA" sz="2000" dirty="0" smtClean="0"/>
              <a:t>سم </a:t>
            </a:r>
            <a:r>
              <a:rPr lang="ar-SA" sz="2000" dirty="0"/>
              <a:t>مشرف خط الانتاج </a:t>
            </a:r>
            <a:r>
              <a:rPr lang="ar-AE" sz="2000" dirty="0" smtClean="0"/>
              <a:t>......</a:t>
            </a:r>
            <a:r>
              <a:rPr lang="ar-SA" sz="2000" dirty="0" smtClean="0"/>
              <a:t> </a:t>
            </a:r>
            <a:r>
              <a:rPr lang="ar-AE" sz="2000" dirty="0" smtClean="0"/>
              <a:t>                                                               التريخ</a:t>
            </a:r>
            <a:r>
              <a:rPr lang="ar-AE" sz="2400" dirty="0" smtClean="0"/>
              <a:t>.........</a:t>
            </a:r>
            <a:endParaRPr lang="en-US" dirty="0"/>
          </a:p>
        </p:txBody>
      </p:sp>
      <p:graphicFrame>
        <p:nvGraphicFramePr>
          <p:cNvPr id="6" name="Table 5"/>
          <p:cNvGraphicFramePr>
            <a:graphicFrameLocks noGrp="1"/>
          </p:cNvGraphicFramePr>
          <p:nvPr>
            <p:extLst>
              <p:ext uri="{D42A27DB-BD31-4B8C-83A1-F6EECF244321}">
                <p14:modId xmlns="" xmlns:p14="http://schemas.microsoft.com/office/powerpoint/2010/main" val="1781880514"/>
              </p:ext>
            </p:extLst>
          </p:nvPr>
        </p:nvGraphicFramePr>
        <p:xfrm>
          <a:off x="228600" y="1600200"/>
          <a:ext cx="8763001" cy="4002522"/>
        </p:xfrm>
        <a:graphic>
          <a:graphicData uri="http://schemas.openxmlformats.org/drawingml/2006/table">
            <a:tbl>
              <a:tblPr firstRow="1" firstCol="1" bandRow="1">
                <a:tableStyleId>{3C2FFA5D-87B4-456A-9821-1D502468CF0F}</a:tableStyleId>
              </a:tblPr>
              <a:tblGrid>
                <a:gridCol w="1504212"/>
                <a:gridCol w="1502284"/>
                <a:gridCol w="1501320"/>
                <a:gridCol w="4255185"/>
              </a:tblGrid>
              <a:tr h="414978">
                <a:tc gridSpan="3">
                  <a:txBody>
                    <a:bodyPr/>
                    <a:lstStyle/>
                    <a:p>
                      <a:pPr marL="0" marR="0" algn="ctr">
                        <a:spcBef>
                          <a:spcPts val="0"/>
                        </a:spcBef>
                        <a:spcAft>
                          <a:spcPts val="0"/>
                        </a:spcAft>
                      </a:pPr>
                      <a:r>
                        <a:rPr lang="ar-SA" sz="2400" dirty="0">
                          <a:effectLst/>
                        </a:rPr>
                        <a:t>نوع خط الانتاج</a:t>
                      </a:r>
                      <a:endParaRPr lang="en-US" sz="2400" dirty="0">
                        <a:solidFill>
                          <a:srgbClr val="000000"/>
                        </a:solidFill>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ar-SA" sz="2400">
                          <a:effectLst/>
                        </a:rPr>
                        <a:t> </a:t>
                      </a:r>
                      <a:endParaRPr lang="en-US" sz="2400">
                        <a:solidFill>
                          <a:srgbClr val="000000"/>
                        </a:solidFill>
                        <a:effectLst/>
                        <a:latin typeface="Calibri"/>
                        <a:ea typeface="Calibri"/>
                        <a:cs typeface="Arial"/>
                      </a:endParaRPr>
                    </a:p>
                  </a:txBody>
                  <a:tcPr marL="68580" marR="68580" marT="0" marB="0"/>
                </a:tc>
              </a:tr>
              <a:tr h="390567">
                <a:tc>
                  <a:txBody>
                    <a:bodyPr/>
                    <a:lstStyle/>
                    <a:p>
                      <a:pPr marL="0" marR="0" algn="r">
                        <a:spcBef>
                          <a:spcPts val="0"/>
                        </a:spcBef>
                        <a:spcAft>
                          <a:spcPts val="0"/>
                        </a:spcAft>
                      </a:pPr>
                      <a:r>
                        <a:rPr lang="ar-SA" sz="2400">
                          <a:effectLst/>
                        </a:rPr>
                        <a:t>خط انتاج الأعمدة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ar-SA" sz="2400" dirty="0">
                          <a:effectLst/>
                        </a:rPr>
                        <a:t>خط انتاج الزوايا</a:t>
                      </a:r>
                      <a:endParaRPr lang="en-US" sz="2400" dirty="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ar-SA" sz="2400" dirty="0">
                          <a:effectLst/>
                        </a:rPr>
                        <a:t>خط انتاج القواعد</a:t>
                      </a:r>
                      <a:endParaRPr lang="en-US" sz="2400" dirty="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r>
              <a:tr h="414978">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dirty="0">
                          <a:effectLst/>
                        </a:rPr>
                        <a:t> </a:t>
                      </a:r>
                      <a:endParaRPr lang="en-US" sz="2400" dirty="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ar-SA" sz="2400">
                          <a:effectLst/>
                        </a:rPr>
                        <a:t>عدد المشاتيح المنتجة</a:t>
                      </a:r>
                      <a:endParaRPr lang="en-US" sz="2400">
                        <a:solidFill>
                          <a:srgbClr val="000000"/>
                        </a:solidFill>
                        <a:effectLst/>
                        <a:latin typeface="Calibri"/>
                        <a:ea typeface="Calibri"/>
                        <a:cs typeface="Arial"/>
                      </a:endParaRPr>
                    </a:p>
                  </a:txBody>
                  <a:tcPr marL="68580" marR="68580" marT="0" marB="0"/>
                </a:tc>
              </a:tr>
              <a:tr h="414978">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dirty="0">
                          <a:effectLst/>
                        </a:rPr>
                        <a:t> </a:t>
                      </a:r>
                      <a:endParaRPr lang="en-US" sz="2400" dirty="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ar-SA" sz="2400">
                          <a:effectLst/>
                        </a:rPr>
                        <a:t>عدد القطع في المشتاح الواحد</a:t>
                      </a:r>
                      <a:endParaRPr lang="en-US" sz="2400">
                        <a:solidFill>
                          <a:srgbClr val="000000"/>
                        </a:solidFill>
                        <a:effectLst/>
                        <a:latin typeface="Calibri"/>
                        <a:ea typeface="Calibri"/>
                        <a:cs typeface="Arial"/>
                      </a:endParaRPr>
                    </a:p>
                  </a:txBody>
                  <a:tcPr marL="68580" marR="68580" marT="0" marB="0"/>
                </a:tc>
              </a:tr>
              <a:tr h="390567">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dirty="0">
                          <a:effectLst/>
                        </a:rPr>
                        <a:t> </a:t>
                      </a:r>
                      <a:endParaRPr lang="en-US" sz="2400" dirty="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ar-SA" sz="2400" dirty="0">
                          <a:effectLst/>
                        </a:rPr>
                        <a:t>عرض الشريحة الكاملة</a:t>
                      </a:r>
                      <a:endParaRPr lang="en-US" sz="2400" dirty="0">
                        <a:solidFill>
                          <a:srgbClr val="000000"/>
                        </a:solidFill>
                        <a:effectLst/>
                        <a:latin typeface="Calibri"/>
                        <a:ea typeface="Calibri"/>
                        <a:cs typeface="Arial"/>
                      </a:endParaRPr>
                    </a:p>
                  </a:txBody>
                  <a:tcPr marL="68580" marR="68580" marT="0" marB="0"/>
                </a:tc>
              </a:tr>
              <a:tr h="414978">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dirty="0">
                          <a:effectLst/>
                        </a:rPr>
                        <a:t> </a:t>
                      </a:r>
                      <a:endParaRPr lang="en-US" sz="2400" dirty="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ar-SA" sz="2400" dirty="0">
                          <a:effectLst/>
                        </a:rPr>
                        <a:t>سماكة الشريحة المستخدمة</a:t>
                      </a:r>
                      <a:endParaRPr lang="en-US" sz="2400" dirty="0">
                        <a:solidFill>
                          <a:srgbClr val="000000"/>
                        </a:solidFill>
                        <a:effectLst/>
                        <a:latin typeface="Calibri"/>
                        <a:ea typeface="Calibri"/>
                        <a:cs typeface="Arial"/>
                      </a:endParaRPr>
                    </a:p>
                  </a:txBody>
                  <a:tcPr marL="68580" marR="68580" marT="0" marB="0"/>
                </a:tc>
              </a:tr>
              <a:tr h="414978">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dirty="0">
                          <a:effectLst/>
                        </a:rPr>
                        <a:t> </a:t>
                      </a:r>
                      <a:endParaRPr lang="en-US" sz="2400" dirty="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ar-SA" sz="2400" dirty="0">
                          <a:effectLst/>
                        </a:rPr>
                        <a:t>كمية الامتار المنتجة (التالفة والصالحة)</a:t>
                      </a:r>
                      <a:endParaRPr lang="en-US" sz="2400" dirty="0">
                        <a:solidFill>
                          <a:srgbClr val="000000"/>
                        </a:solidFill>
                        <a:effectLst/>
                        <a:latin typeface="Calibri"/>
                        <a:ea typeface="Calibri"/>
                        <a:cs typeface="Arial"/>
                      </a:endParaRPr>
                    </a:p>
                  </a:txBody>
                  <a:tcPr marL="68580" marR="68580" marT="0" marB="0"/>
                </a:tc>
              </a:tr>
              <a:tr h="390567">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ar-SA" sz="2400" dirty="0">
                          <a:effectLst/>
                        </a:rPr>
                        <a:t>كمية الامتار التالفة</a:t>
                      </a:r>
                      <a:endParaRPr lang="en-US" sz="2400" dirty="0">
                        <a:solidFill>
                          <a:srgbClr val="000000"/>
                        </a:solidFill>
                        <a:effectLst/>
                        <a:latin typeface="Calibri"/>
                        <a:ea typeface="Calibri"/>
                        <a:cs typeface="Arial"/>
                      </a:endParaRPr>
                    </a:p>
                  </a:txBody>
                  <a:tcPr marL="68580" marR="68580" marT="0" marB="0"/>
                </a:tc>
              </a:tr>
              <a:tr h="414978">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a:effectLst/>
                        </a:rPr>
                        <a:t> </a:t>
                      </a:r>
                      <a:endParaRPr lang="en-US" sz="240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en-US" sz="2400" dirty="0">
                          <a:effectLst/>
                        </a:rPr>
                        <a:t> </a:t>
                      </a:r>
                      <a:endParaRPr lang="en-US" sz="2400" dirty="0">
                        <a:solidFill>
                          <a:srgbClr val="000000"/>
                        </a:solidFill>
                        <a:effectLst/>
                        <a:latin typeface="Calibri"/>
                        <a:ea typeface="Calibri"/>
                        <a:cs typeface="Arial"/>
                      </a:endParaRPr>
                    </a:p>
                  </a:txBody>
                  <a:tcPr marL="68580" marR="68580" marT="0" marB="0"/>
                </a:tc>
                <a:tc>
                  <a:txBody>
                    <a:bodyPr/>
                    <a:lstStyle/>
                    <a:p>
                      <a:pPr marL="0" marR="0" algn="r">
                        <a:spcBef>
                          <a:spcPts val="0"/>
                        </a:spcBef>
                        <a:spcAft>
                          <a:spcPts val="0"/>
                        </a:spcAft>
                      </a:pPr>
                      <a:r>
                        <a:rPr lang="ar-SA" sz="2400" dirty="0">
                          <a:effectLst/>
                        </a:rPr>
                        <a:t>نسبة المتار التالفة الى المنتجة </a:t>
                      </a:r>
                      <a:endParaRPr lang="en-US" sz="2400" dirty="0">
                        <a:solidFill>
                          <a:srgbClr val="000000"/>
                        </a:solidFill>
                        <a:effectLst/>
                        <a:latin typeface="Calibri"/>
                        <a:ea typeface="Calibri"/>
                        <a:cs typeface="Arial"/>
                      </a:endParaRPr>
                    </a:p>
                  </a:txBody>
                  <a:tcPr marL="68580" marR="68580" marT="0" marB="0"/>
                </a:tc>
              </a:tr>
            </a:tbl>
          </a:graphicData>
        </a:graphic>
      </p:graphicFrame>
      <p:sp>
        <p:nvSpPr>
          <p:cNvPr id="7" name="Rectangle 6"/>
          <p:cNvSpPr/>
          <p:nvPr/>
        </p:nvSpPr>
        <p:spPr>
          <a:xfrm>
            <a:off x="457200" y="5867400"/>
            <a:ext cx="8001000" cy="830997"/>
          </a:xfrm>
          <a:prstGeom prst="rect">
            <a:avLst/>
          </a:prstGeom>
        </p:spPr>
        <p:txBody>
          <a:bodyPr wrap="square">
            <a:spAutoFit/>
          </a:bodyPr>
          <a:lstStyle/>
          <a:p>
            <a:pPr algn="r" rtl="1"/>
            <a:r>
              <a:rPr lang="ar-SA" sz="2400" b="1" dirty="0" smtClean="0"/>
              <a:t>ملاحظات:..................................................... توصيات</a:t>
            </a:r>
            <a:r>
              <a:rPr lang="ar-SA" b="1" dirty="0" smtClean="0"/>
              <a:t>:........................................................</a:t>
            </a:r>
            <a:endParaRPr lang="en-US" b="1" dirty="0"/>
          </a:p>
        </p:txBody>
      </p:sp>
    </p:spTree>
    <p:extLst>
      <p:ext uri="{BB962C8B-B14F-4D97-AF65-F5344CB8AC3E}">
        <p14:creationId xmlns="" xmlns:p14="http://schemas.microsoft.com/office/powerpoint/2010/main" val="38028631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032"/>
            <a:ext cx="8229600" cy="1143000"/>
          </a:xfrm>
        </p:spPr>
        <p:txBody>
          <a:bodyPr>
            <a:normAutofit/>
          </a:bodyPr>
          <a:lstStyle/>
          <a:p>
            <a:r>
              <a:rPr lang="ar-JO" sz="3200" b="1" dirty="0"/>
              <a:t>خط انتاج (الجكات) </a:t>
            </a:r>
            <a:endParaRPr lang="en-US" sz="3200" dirty="0"/>
          </a:p>
        </p:txBody>
      </p:sp>
      <p:sp>
        <p:nvSpPr>
          <p:cNvPr id="3" name="Content Placeholder 2"/>
          <p:cNvSpPr>
            <a:spLocks noGrp="1"/>
          </p:cNvSpPr>
          <p:nvPr>
            <p:ph idx="1"/>
          </p:nvPr>
        </p:nvSpPr>
        <p:spPr>
          <a:xfrm>
            <a:off x="228600" y="838200"/>
            <a:ext cx="8915400" cy="6019800"/>
          </a:xfrm>
        </p:spPr>
        <p:txBody>
          <a:bodyPr>
            <a:normAutofit/>
          </a:bodyPr>
          <a:lstStyle/>
          <a:p>
            <a:pPr marL="0" indent="0">
              <a:buNone/>
            </a:pPr>
            <a:r>
              <a:rPr lang="ar-SA" sz="2400" dirty="0" smtClean="0"/>
              <a:t>اسم </a:t>
            </a:r>
            <a:r>
              <a:rPr lang="ar-SA" sz="2400" dirty="0"/>
              <a:t>مشرف الخط </a:t>
            </a:r>
            <a:r>
              <a:rPr lang="ar-SA" sz="2400" dirty="0" smtClean="0"/>
              <a:t>:................</a:t>
            </a:r>
            <a:r>
              <a:rPr lang="ar-AE" sz="2400" dirty="0" smtClean="0"/>
              <a:t>                </a:t>
            </a:r>
            <a:r>
              <a:rPr lang="ar-SA" sz="2400" dirty="0" smtClean="0"/>
              <a:t> </a:t>
            </a:r>
            <a:r>
              <a:rPr lang="ar-SA" sz="2400" dirty="0"/>
              <a:t>التاريخ </a:t>
            </a:r>
            <a:r>
              <a:rPr lang="ar-SA" sz="2400" dirty="0" smtClean="0"/>
              <a:t>:..............              </a:t>
            </a:r>
            <a:endParaRPr lang="en-US" sz="2400" dirty="0"/>
          </a:p>
        </p:txBody>
      </p:sp>
      <p:graphicFrame>
        <p:nvGraphicFramePr>
          <p:cNvPr id="9" name="Table 8"/>
          <p:cNvGraphicFramePr>
            <a:graphicFrameLocks noGrp="1"/>
          </p:cNvGraphicFramePr>
          <p:nvPr>
            <p:extLst>
              <p:ext uri="{D42A27DB-BD31-4B8C-83A1-F6EECF244321}">
                <p14:modId xmlns="" xmlns:p14="http://schemas.microsoft.com/office/powerpoint/2010/main" val="1440900414"/>
              </p:ext>
            </p:extLst>
          </p:nvPr>
        </p:nvGraphicFramePr>
        <p:xfrm>
          <a:off x="304800" y="1371600"/>
          <a:ext cx="8229600" cy="1600200"/>
        </p:xfrm>
        <a:graphic>
          <a:graphicData uri="http://schemas.openxmlformats.org/drawingml/2006/table">
            <a:tbl>
              <a:tblPr firstRow="1" firstCol="1" bandRow="1">
                <a:tableStyleId>{3C2FFA5D-87B4-456A-9821-1D502468CF0F}</a:tableStyleId>
              </a:tblPr>
              <a:tblGrid>
                <a:gridCol w="4114800"/>
                <a:gridCol w="4114800"/>
              </a:tblGrid>
              <a:tr h="311659">
                <a:tc>
                  <a:txBody>
                    <a:bodyPr/>
                    <a:lstStyle/>
                    <a:p>
                      <a:pPr marL="0" marR="0" algn="ctr">
                        <a:spcBef>
                          <a:spcPts val="0"/>
                        </a:spcBef>
                        <a:spcAft>
                          <a:spcPts val="0"/>
                        </a:spcAft>
                      </a:pPr>
                      <a:r>
                        <a:rPr lang="ar-JO" sz="2000" dirty="0">
                          <a:effectLst/>
                        </a:rPr>
                        <a:t>جكات الطوبار</a:t>
                      </a:r>
                      <a:endParaRPr lang="en-US" sz="20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ar-JO" sz="2000">
                          <a:effectLst/>
                        </a:rPr>
                        <a:t> </a:t>
                      </a:r>
                      <a:endParaRPr lang="en-US" sz="2000">
                        <a:solidFill>
                          <a:srgbClr val="000000"/>
                        </a:solidFill>
                        <a:effectLst/>
                        <a:latin typeface="Calibri"/>
                        <a:ea typeface="Calibri"/>
                        <a:cs typeface="Arial"/>
                      </a:endParaRPr>
                    </a:p>
                  </a:txBody>
                  <a:tcPr marL="68580" marR="68580" marT="0" marB="0"/>
                </a:tc>
              </a:tr>
              <a:tr h="322135">
                <a:tc>
                  <a:txBody>
                    <a:bodyPr/>
                    <a:lstStyle/>
                    <a:p>
                      <a:pPr marL="0" marR="0" algn="ctr">
                        <a:spcBef>
                          <a:spcPts val="0"/>
                        </a:spcBef>
                        <a:spcAft>
                          <a:spcPts val="0"/>
                        </a:spcAft>
                      </a:pPr>
                      <a:r>
                        <a:rPr lang="en-US" sz="2000" dirty="0">
                          <a:effectLst/>
                        </a:rPr>
                        <a:t> </a:t>
                      </a:r>
                      <a:endParaRPr lang="en-US" sz="2000" dirty="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a:effectLst/>
                        </a:rPr>
                        <a:t>طول الجك المنتج</a:t>
                      </a:r>
                      <a:endParaRPr lang="en-US" sz="2000">
                        <a:solidFill>
                          <a:srgbClr val="000000"/>
                        </a:solidFill>
                        <a:effectLst/>
                        <a:latin typeface="Calibri"/>
                        <a:ea typeface="Calibri"/>
                        <a:cs typeface="Arial"/>
                      </a:endParaRPr>
                    </a:p>
                  </a:txBody>
                  <a:tcPr marL="68580" marR="68580" marT="0" marB="0"/>
                </a:tc>
              </a:tr>
              <a:tr h="322135">
                <a:tc>
                  <a:txBody>
                    <a:bodyPr/>
                    <a:lstStyle/>
                    <a:p>
                      <a:pPr marL="0" marR="0" algn="ctr">
                        <a:spcBef>
                          <a:spcPts val="0"/>
                        </a:spcBef>
                        <a:spcAft>
                          <a:spcPts val="0"/>
                        </a:spcAft>
                      </a:pPr>
                      <a:r>
                        <a:rPr lang="en-US" sz="2000" dirty="0">
                          <a:effectLst/>
                        </a:rPr>
                        <a:t> </a:t>
                      </a:r>
                      <a:endParaRPr lang="en-US" sz="2000" dirty="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dirty="0">
                          <a:effectLst/>
                        </a:rPr>
                        <a:t>عدد الجكات المدهونة</a:t>
                      </a:r>
                      <a:endParaRPr lang="en-US" sz="2000" dirty="0">
                        <a:solidFill>
                          <a:srgbClr val="000000"/>
                        </a:solidFill>
                        <a:effectLst/>
                        <a:latin typeface="Calibri"/>
                        <a:ea typeface="Calibri"/>
                        <a:cs typeface="Arial"/>
                      </a:endParaRPr>
                    </a:p>
                  </a:txBody>
                  <a:tcPr marL="68580" marR="68580" marT="0" marB="0"/>
                </a:tc>
              </a:tr>
              <a:tr h="311659">
                <a:tc>
                  <a:txBody>
                    <a:bodyPr/>
                    <a:lstStyle/>
                    <a:p>
                      <a:pPr marL="0" marR="0" algn="ctr">
                        <a:spcBef>
                          <a:spcPts val="0"/>
                        </a:spcBef>
                        <a:spcAft>
                          <a:spcPts val="0"/>
                        </a:spcAft>
                      </a:pPr>
                      <a:r>
                        <a:rPr lang="en-US" sz="2000" dirty="0">
                          <a:effectLst/>
                        </a:rPr>
                        <a:t> </a:t>
                      </a:r>
                      <a:endParaRPr lang="en-US" sz="2000" dirty="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a:effectLst/>
                        </a:rPr>
                        <a:t>عدد الجكات الغير المدهونة</a:t>
                      </a:r>
                      <a:endParaRPr lang="en-US" sz="2000">
                        <a:solidFill>
                          <a:srgbClr val="000000"/>
                        </a:solidFill>
                        <a:effectLst/>
                        <a:latin typeface="Calibri"/>
                        <a:ea typeface="Calibri"/>
                        <a:cs typeface="Arial"/>
                      </a:endParaRPr>
                    </a:p>
                  </a:txBody>
                  <a:tcPr marL="68580" marR="68580" marT="0" marB="0"/>
                </a:tc>
              </a:tr>
              <a:tr h="332612">
                <a:tc>
                  <a:txBody>
                    <a:bodyPr/>
                    <a:lstStyle/>
                    <a:p>
                      <a:pPr marL="0" marR="0" algn="ctr">
                        <a:spcBef>
                          <a:spcPts val="0"/>
                        </a:spcBef>
                        <a:spcAft>
                          <a:spcPts val="0"/>
                        </a:spcAft>
                      </a:pPr>
                      <a:r>
                        <a:rPr lang="en-US" sz="2000" dirty="0">
                          <a:effectLst/>
                        </a:rPr>
                        <a:t> </a:t>
                      </a:r>
                      <a:endParaRPr lang="en-US" sz="2000" dirty="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dirty="0">
                          <a:effectLst/>
                        </a:rPr>
                        <a:t>العدد الكلي المنتج</a:t>
                      </a:r>
                      <a:endParaRPr lang="en-US" sz="2000" dirty="0">
                        <a:solidFill>
                          <a:srgbClr val="000000"/>
                        </a:solidFill>
                        <a:effectLst/>
                        <a:latin typeface="Calibri"/>
                        <a:ea typeface="Calibri"/>
                        <a:cs typeface="Arial"/>
                      </a:endParaRPr>
                    </a:p>
                  </a:txBody>
                  <a:tcPr marL="68580" marR="68580" marT="0" marB="0"/>
                </a:tc>
              </a:tr>
            </a:tbl>
          </a:graphicData>
        </a:graphic>
      </p:graphicFrame>
      <p:graphicFrame>
        <p:nvGraphicFramePr>
          <p:cNvPr id="10" name="Table 9"/>
          <p:cNvGraphicFramePr>
            <a:graphicFrameLocks noGrp="1"/>
          </p:cNvGraphicFramePr>
          <p:nvPr>
            <p:extLst>
              <p:ext uri="{D42A27DB-BD31-4B8C-83A1-F6EECF244321}">
                <p14:modId xmlns="" xmlns:p14="http://schemas.microsoft.com/office/powerpoint/2010/main" val="3982269880"/>
              </p:ext>
            </p:extLst>
          </p:nvPr>
        </p:nvGraphicFramePr>
        <p:xfrm>
          <a:off x="304801" y="4648200"/>
          <a:ext cx="8229598" cy="1905000"/>
        </p:xfrm>
        <a:graphic>
          <a:graphicData uri="http://schemas.openxmlformats.org/drawingml/2006/table">
            <a:tbl>
              <a:tblPr firstRow="1" firstCol="1" bandRow="1">
                <a:tableStyleId>{3C2FFA5D-87B4-456A-9821-1D502468CF0F}</a:tableStyleId>
              </a:tblPr>
              <a:tblGrid>
                <a:gridCol w="2054986"/>
                <a:gridCol w="2056917"/>
                <a:gridCol w="2056917"/>
                <a:gridCol w="2060778"/>
              </a:tblGrid>
              <a:tr h="375816">
                <a:tc>
                  <a:txBody>
                    <a:bodyPr/>
                    <a:lstStyle/>
                    <a:p>
                      <a:pPr marL="0" marR="0" algn="ctr" rtl="1">
                        <a:spcBef>
                          <a:spcPts val="0"/>
                        </a:spcBef>
                        <a:spcAft>
                          <a:spcPts val="0"/>
                        </a:spcAft>
                      </a:pPr>
                      <a:r>
                        <a:rPr lang="ar-JO" sz="2000" dirty="0">
                          <a:effectLst/>
                        </a:rPr>
                        <a:t>الكمية المنتجة</a:t>
                      </a:r>
                      <a:endParaRPr lang="en-US" sz="20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ar-JO" sz="2000" dirty="0">
                          <a:effectLst/>
                        </a:rPr>
                        <a:t>العرض</a:t>
                      </a:r>
                      <a:endParaRPr lang="en-US" sz="20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ar-JO" sz="2000" dirty="0">
                          <a:effectLst/>
                        </a:rPr>
                        <a:t>الطول</a:t>
                      </a:r>
                      <a:endParaRPr lang="en-US" sz="2000" dirty="0">
                        <a:solidFill>
                          <a:srgbClr val="000000"/>
                        </a:solidFill>
                        <a:effectLst/>
                        <a:latin typeface="Calibri"/>
                        <a:ea typeface="Calibri"/>
                        <a:cs typeface="Arial"/>
                      </a:endParaRPr>
                    </a:p>
                  </a:txBody>
                  <a:tcPr marL="68580" marR="68580" marT="0" marB="0"/>
                </a:tc>
                <a:tc rowSpan="5">
                  <a:txBody>
                    <a:bodyPr/>
                    <a:lstStyle/>
                    <a:p>
                      <a:pPr marL="0" marR="0" algn="ctr">
                        <a:spcBef>
                          <a:spcPts val="0"/>
                        </a:spcBef>
                        <a:spcAft>
                          <a:spcPts val="0"/>
                        </a:spcAft>
                      </a:pPr>
                      <a:r>
                        <a:rPr lang="en-US" sz="2000">
                          <a:effectLst/>
                        </a:rPr>
                        <a:t> </a:t>
                      </a:r>
                    </a:p>
                    <a:p>
                      <a:pPr marL="0" marR="0" algn="ctr">
                        <a:spcBef>
                          <a:spcPts val="0"/>
                        </a:spcBef>
                        <a:spcAft>
                          <a:spcPts val="0"/>
                        </a:spcAft>
                      </a:pPr>
                      <a:r>
                        <a:rPr lang="en-US" sz="2000">
                          <a:effectLst/>
                        </a:rPr>
                        <a:t> </a:t>
                      </a:r>
                    </a:p>
                    <a:p>
                      <a:pPr marL="0" marR="0" algn="ctr">
                        <a:spcBef>
                          <a:spcPts val="0"/>
                        </a:spcBef>
                        <a:spcAft>
                          <a:spcPts val="0"/>
                        </a:spcAft>
                      </a:pPr>
                      <a:r>
                        <a:rPr lang="ar-JO" sz="2000">
                          <a:effectLst/>
                        </a:rPr>
                        <a:t>تخت الطوبار</a:t>
                      </a:r>
                      <a:endParaRPr lang="en-US" sz="2000">
                        <a:solidFill>
                          <a:srgbClr val="000000"/>
                        </a:solidFill>
                        <a:effectLst/>
                        <a:latin typeface="Calibri"/>
                        <a:ea typeface="Calibri"/>
                        <a:cs typeface="Arial"/>
                      </a:endParaRPr>
                    </a:p>
                  </a:txBody>
                  <a:tcPr marL="68580" marR="68580" marT="0" marB="0"/>
                </a:tc>
              </a:tr>
              <a:tr h="375816">
                <a:tc>
                  <a:txBody>
                    <a:bodyPr/>
                    <a:lstStyle/>
                    <a:p>
                      <a:pPr marL="0" marR="0" algn="ctr">
                        <a:spcBef>
                          <a:spcPts val="0"/>
                        </a:spcBef>
                        <a:spcAft>
                          <a:spcPts val="0"/>
                        </a:spcAft>
                      </a:pPr>
                      <a:r>
                        <a:rPr lang="en-US" sz="2000" dirty="0">
                          <a:effectLst/>
                        </a:rPr>
                        <a:t> </a:t>
                      </a:r>
                      <a:endParaRPr lang="en-US" sz="2000" dirty="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a:effectLst/>
                        </a:rPr>
                        <a:t> </a:t>
                      </a:r>
                      <a:endParaRPr lang="en-US" sz="200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dirty="0">
                          <a:effectLst/>
                        </a:rPr>
                        <a:t> </a:t>
                      </a:r>
                      <a:endParaRPr lang="en-US" sz="2000" dirty="0">
                        <a:solidFill>
                          <a:srgbClr val="000000"/>
                        </a:solidFill>
                        <a:effectLst/>
                        <a:latin typeface="Calibri"/>
                        <a:ea typeface="Calibri"/>
                        <a:cs typeface="Arial"/>
                      </a:endParaRPr>
                    </a:p>
                  </a:txBody>
                  <a:tcPr marL="68580" marR="68580" marT="0" marB="0"/>
                </a:tc>
                <a:tc vMerge="1">
                  <a:txBody>
                    <a:bodyPr/>
                    <a:lstStyle/>
                    <a:p>
                      <a:endParaRPr lang="en-US"/>
                    </a:p>
                  </a:txBody>
                  <a:tcPr/>
                </a:tc>
              </a:tr>
              <a:tr h="375816">
                <a:tc>
                  <a:txBody>
                    <a:bodyPr/>
                    <a:lstStyle/>
                    <a:p>
                      <a:pPr marL="0" marR="0" algn="ctr">
                        <a:spcBef>
                          <a:spcPts val="0"/>
                        </a:spcBef>
                        <a:spcAft>
                          <a:spcPts val="0"/>
                        </a:spcAft>
                      </a:pPr>
                      <a:r>
                        <a:rPr lang="en-US" sz="2000" dirty="0">
                          <a:effectLst/>
                        </a:rPr>
                        <a:t> </a:t>
                      </a:r>
                      <a:endParaRPr lang="en-US" sz="2000" dirty="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a:effectLst/>
                        </a:rPr>
                        <a:t> </a:t>
                      </a:r>
                      <a:endParaRPr lang="en-US" sz="200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dirty="0">
                          <a:effectLst/>
                        </a:rPr>
                        <a:t> </a:t>
                      </a:r>
                      <a:endParaRPr lang="en-US" sz="2000" dirty="0">
                        <a:solidFill>
                          <a:srgbClr val="000000"/>
                        </a:solidFill>
                        <a:effectLst/>
                        <a:latin typeface="Calibri"/>
                        <a:ea typeface="Calibri"/>
                        <a:cs typeface="Arial"/>
                      </a:endParaRPr>
                    </a:p>
                  </a:txBody>
                  <a:tcPr marL="68580" marR="68580" marT="0" marB="0"/>
                </a:tc>
                <a:tc vMerge="1">
                  <a:txBody>
                    <a:bodyPr/>
                    <a:lstStyle/>
                    <a:p>
                      <a:endParaRPr lang="en-US"/>
                    </a:p>
                  </a:txBody>
                  <a:tcPr/>
                </a:tc>
              </a:tr>
              <a:tr h="388776">
                <a:tc>
                  <a:txBody>
                    <a:bodyPr/>
                    <a:lstStyle/>
                    <a:p>
                      <a:pPr marL="0" marR="0" algn="ctr">
                        <a:spcBef>
                          <a:spcPts val="0"/>
                        </a:spcBef>
                        <a:spcAft>
                          <a:spcPts val="0"/>
                        </a:spcAft>
                      </a:pPr>
                      <a:r>
                        <a:rPr lang="en-US" sz="2000" dirty="0">
                          <a:effectLst/>
                        </a:rPr>
                        <a:t> </a:t>
                      </a:r>
                      <a:endParaRPr lang="en-US" sz="2000" dirty="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a:effectLst/>
                        </a:rPr>
                        <a:t> </a:t>
                      </a:r>
                      <a:endParaRPr lang="en-US" sz="200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dirty="0">
                          <a:effectLst/>
                        </a:rPr>
                        <a:t> </a:t>
                      </a:r>
                      <a:endParaRPr lang="en-US" sz="2000" dirty="0">
                        <a:solidFill>
                          <a:srgbClr val="000000"/>
                        </a:solidFill>
                        <a:effectLst/>
                        <a:latin typeface="Calibri"/>
                        <a:ea typeface="Calibri"/>
                        <a:cs typeface="Arial"/>
                      </a:endParaRPr>
                    </a:p>
                  </a:txBody>
                  <a:tcPr marL="68580" marR="68580" marT="0" marB="0"/>
                </a:tc>
                <a:tc vMerge="1">
                  <a:txBody>
                    <a:bodyPr/>
                    <a:lstStyle/>
                    <a:p>
                      <a:endParaRPr lang="en-US"/>
                    </a:p>
                  </a:txBody>
                  <a:tcPr/>
                </a:tc>
              </a:tr>
              <a:tr h="388776">
                <a:tc>
                  <a:txBody>
                    <a:bodyPr/>
                    <a:lstStyle/>
                    <a:p>
                      <a:pPr marL="0" marR="0" algn="ctr">
                        <a:spcBef>
                          <a:spcPts val="0"/>
                        </a:spcBef>
                        <a:spcAft>
                          <a:spcPts val="0"/>
                        </a:spcAft>
                      </a:pPr>
                      <a:r>
                        <a:rPr lang="en-US" sz="2000">
                          <a:effectLst/>
                        </a:rPr>
                        <a:t> </a:t>
                      </a:r>
                      <a:endParaRPr lang="en-US" sz="200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a:effectLst/>
                        </a:rPr>
                        <a:t> </a:t>
                      </a:r>
                      <a:endParaRPr lang="en-US" sz="200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2000" dirty="0">
                          <a:effectLst/>
                        </a:rPr>
                        <a:t> </a:t>
                      </a:r>
                      <a:endParaRPr lang="en-US" sz="2000" dirty="0">
                        <a:solidFill>
                          <a:srgbClr val="000000"/>
                        </a:solidFill>
                        <a:effectLst/>
                        <a:latin typeface="Calibri"/>
                        <a:ea typeface="Calibri"/>
                        <a:cs typeface="Arial"/>
                      </a:endParaRPr>
                    </a:p>
                  </a:txBody>
                  <a:tcPr marL="68580" marR="68580" marT="0" marB="0"/>
                </a:tc>
                <a:tc vMerge="1">
                  <a:txBody>
                    <a:bodyPr/>
                    <a:lstStyle/>
                    <a:p>
                      <a:endParaRPr lang="en-US"/>
                    </a:p>
                  </a:txBody>
                  <a:tcPr/>
                </a:tc>
              </a:tr>
            </a:tbl>
          </a:graphicData>
        </a:graphic>
      </p:graphicFrame>
      <p:graphicFrame>
        <p:nvGraphicFramePr>
          <p:cNvPr id="11" name="Table 10"/>
          <p:cNvGraphicFramePr>
            <a:graphicFrameLocks noGrp="1"/>
          </p:cNvGraphicFramePr>
          <p:nvPr>
            <p:extLst>
              <p:ext uri="{D42A27DB-BD31-4B8C-83A1-F6EECF244321}">
                <p14:modId xmlns="" xmlns:p14="http://schemas.microsoft.com/office/powerpoint/2010/main" val="2117600333"/>
              </p:ext>
            </p:extLst>
          </p:nvPr>
        </p:nvGraphicFramePr>
        <p:xfrm>
          <a:off x="304799" y="3049270"/>
          <a:ext cx="8229600" cy="1522730"/>
        </p:xfrm>
        <a:graphic>
          <a:graphicData uri="http://schemas.openxmlformats.org/drawingml/2006/table">
            <a:tbl>
              <a:tblPr firstRow="1" firstCol="1" bandRow="1">
                <a:tableStyleId>{3C2FFA5D-87B4-456A-9821-1D502468CF0F}</a:tableStyleId>
              </a:tblPr>
              <a:tblGrid>
                <a:gridCol w="1750329"/>
                <a:gridCol w="2159757"/>
                <a:gridCol w="2159757"/>
                <a:gridCol w="2159757"/>
              </a:tblGrid>
              <a:tr h="318235">
                <a:tc>
                  <a:txBody>
                    <a:bodyPr/>
                    <a:lstStyle/>
                    <a:p>
                      <a:pPr marL="0" marR="0" algn="ctr">
                        <a:spcBef>
                          <a:spcPts val="0"/>
                        </a:spcBef>
                        <a:spcAft>
                          <a:spcPts val="0"/>
                        </a:spcAft>
                      </a:pPr>
                      <a:r>
                        <a:rPr lang="ar-JO" sz="1800" dirty="0">
                          <a:effectLst/>
                        </a:rPr>
                        <a:t>الكمية المنتجة</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ar-JO" sz="1800" dirty="0">
                          <a:effectLst/>
                        </a:rPr>
                        <a:t>العرض</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ar-JO" sz="1800" dirty="0">
                          <a:effectLst/>
                        </a:rPr>
                        <a:t>الطول </a:t>
                      </a:r>
                      <a:endParaRPr lang="en-US" sz="1800" dirty="0">
                        <a:solidFill>
                          <a:srgbClr val="000000"/>
                        </a:solidFill>
                        <a:effectLst/>
                        <a:latin typeface="Calibri"/>
                        <a:ea typeface="Calibri"/>
                        <a:cs typeface="Arial"/>
                      </a:endParaRPr>
                    </a:p>
                  </a:txBody>
                  <a:tcPr marL="68580" marR="68580" marT="0" marB="0"/>
                </a:tc>
                <a:tc rowSpan="4">
                  <a:txBody>
                    <a:bodyPr/>
                    <a:lstStyle/>
                    <a:p>
                      <a:pPr marL="0" marR="0" algn="ctr">
                        <a:spcBef>
                          <a:spcPts val="0"/>
                        </a:spcBef>
                        <a:spcAft>
                          <a:spcPts val="0"/>
                        </a:spcAft>
                      </a:pPr>
                      <a:r>
                        <a:rPr lang="en-US" sz="1800" dirty="0">
                          <a:effectLst/>
                        </a:rPr>
                        <a:t> </a:t>
                      </a:r>
                    </a:p>
                    <a:p>
                      <a:pPr marL="0" marR="0" algn="ctr">
                        <a:spcBef>
                          <a:spcPts val="0"/>
                        </a:spcBef>
                        <a:spcAft>
                          <a:spcPts val="0"/>
                        </a:spcAft>
                      </a:pPr>
                      <a:r>
                        <a:rPr lang="en-US" sz="1800" dirty="0">
                          <a:effectLst/>
                        </a:rPr>
                        <a:t> </a:t>
                      </a:r>
                    </a:p>
                    <a:p>
                      <a:pPr marL="0" marR="0" algn="ctr">
                        <a:spcBef>
                          <a:spcPts val="0"/>
                        </a:spcBef>
                        <a:spcAft>
                          <a:spcPts val="0"/>
                        </a:spcAft>
                      </a:pPr>
                      <a:r>
                        <a:rPr lang="ar-JO" sz="1800" dirty="0">
                          <a:effectLst/>
                        </a:rPr>
                        <a:t>زوايا الطوبار</a:t>
                      </a:r>
                      <a:endParaRPr lang="en-US" sz="1800" dirty="0">
                        <a:solidFill>
                          <a:srgbClr val="000000"/>
                        </a:solidFill>
                        <a:effectLst/>
                        <a:latin typeface="Calibri"/>
                        <a:ea typeface="Calibri"/>
                        <a:cs typeface="Arial"/>
                      </a:endParaRPr>
                    </a:p>
                  </a:txBody>
                  <a:tcPr marL="68580" marR="68580" marT="0" marB="0"/>
                </a:tc>
              </a:tr>
              <a:tr h="357750">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1800" dirty="0">
                          <a:effectLst/>
                        </a:rPr>
                        <a:t> </a:t>
                      </a:r>
                      <a:endParaRPr lang="en-US" sz="1800" dirty="0">
                        <a:solidFill>
                          <a:srgbClr val="000000"/>
                        </a:solidFill>
                        <a:effectLst/>
                        <a:latin typeface="Calibri"/>
                        <a:ea typeface="Calibri"/>
                        <a:cs typeface="Arial"/>
                      </a:endParaRPr>
                    </a:p>
                  </a:txBody>
                  <a:tcPr marL="68580" marR="68580" marT="0" marB="0"/>
                </a:tc>
                <a:tc vMerge="1">
                  <a:txBody>
                    <a:bodyPr/>
                    <a:lstStyle/>
                    <a:p>
                      <a:endParaRPr lang="en-US"/>
                    </a:p>
                  </a:txBody>
                  <a:tcPr/>
                </a:tc>
              </a:tr>
              <a:tr h="357750">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rtl="1">
                        <a:spcBef>
                          <a:spcPts val="0"/>
                        </a:spcBef>
                        <a:spcAft>
                          <a:spcPts val="0"/>
                        </a:spcAft>
                      </a:pPr>
                      <a:r>
                        <a:rPr lang="ar-JO" sz="1800" dirty="0">
                          <a:effectLst/>
                        </a:rPr>
                        <a:t> </a:t>
                      </a:r>
                      <a:endParaRPr lang="en-US" sz="1800" dirty="0">
                        <a:solidFill>
                          <a:srgbClr val="000000"/>
                        </a:solidFill>
                        <a:effectLst/>
                        <a:latin typeface="Calibri"/>
                        <a:ea typeface="Calibri"/>
                        <a:cs typeface="Arial"/>
                      </a:endParaRPr>
                    </a:p>
                  </a:txBody>
                  <a:tcPr marL="68580" marR="68580" marT="0" marB="0"/>
                </a:tc>
                <a:tc vMerge="1">
                  <a:txBody>
                    <a:bodyPr/>
                    <a:lstStyle/>
                    <a:p>
                      <a:endParaRPr lang="en-US"/>
                    </a:p>
                  </a:txBody>
                  <a:tcPr/>
                </a:tc>
              </a:tr>
              <a:tr h="488995">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a:effectLst/>
                        </a:rPr>
                        <a:t> </a:t>
                      </a:r>
                      <a:endParaRPr lang="en-US" sz="1800">
                        <a:solidFill>
                          <a:srgbClr val="000000"/>
                        </a:solidFill>
                        <a:effectLst/>
                        <a:latin typeface="Calibri"/>
                        <a:ea typeface="Calibri"/>
                        <a:cs typeface="Arial"/>
                      </a:endParaRPr>
                    </a:p>
                  </a:txBody>
                  <a:tcPr marL="68580" marR="68580" marT="0" marB="0"/>
                </a:tc>
                <a:tc>
                  <a:txBody>
                    <a:bodyPr/>
                    <a:lstStyle/>
                    <a:p>
                      <a:pPr marL="0" marR="0" algn="ctr">
                        <a:spcBef>
                          <a:spcPts val="0"/>
                        </a:spcBef>
                        <a:spcAft>
                          <a:spcPts val="0"/>
                        </a:spcAft>
                      </a:pPr>
                      <a:r>
                        <a:rPr lang="en-US" sz="1800" dirty="0">
                          <a:effectLst/>
                        </a:rPr>
                        <a:t> </a:t>
                      </a:r>
                      <a:endParaRPr lang="en-US" sz="1800" dirty="0">
                        <a:solidFill>
                          <a:srgbClr val="000000"/>
                        </a:solidFill>
                        <a:effectLst/>
                        <a:latin typeface="Calibri"/>
                        <a:ea typeface="Calibri"/>
                        <a:cs typeface="Arial"/>
                      </a:endParaRPr>
                    </a:p>
                  </a:txBody>
                  <a:tcPr marL="68580" marR="68580" marT="0" marB="0"/>
                </a:tc>
                <a:tc vMerge="1">
                  <a:txBody>
                    <a:bodyPr/>
                    <a:lstStyle/>
                    <a:p>
                      <a:endParaRPr lang="en-US"/>
                    </a:p>
                  </a:txBody>
                  <a:tcPr/>
                </a:tc>
              </a:tr>
            </a:tbl>
          </a:graphicData>
        </a:graphic>
      </p:graphicFrame>
      <p:sp>
        <p:nvSpPr>
          <p:cNvPr id="12" name="Rectangle 2"/>
          <p:cNvSpPr>
            <a:spLocks noChangeArrowheads="1"/>
          </p:cNvSpPr>
          <p:nvPr/>
        </p:nvSpPr>
        <p:spPr bwMode="auto">
          <a:xfrm>
            <a:off x="1833563" y="3227388"/>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8953236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362200"/>
            <a:ext cx="8229600" cy="1323439"/>
          </a:xfrm>
          <a:prstGeom prst="rect">
            <a:avLst/>
          </a:prstGeom>
          <a:noFill/>
        </p:spPr>
        <p:txBody>
          <a:bodyPr wrap="square" lIns="91440" tIns="45720" rIns="91440" bIns="45720">
            <a:spAutoFit/>
          </a:bodyPr>
          <a:lstStyle/>
          <a:p>
            <a:pPr algn="ctr"/>
            <a:r>
              <a:rPr lang="en-US" sz="8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lgerian" pitchFamily="82" charset="0"/>
              </a:rPr>
              <a:t>Thank you</a:t>
            </a:r>
            <a:endParaRPr lang="en-US" sz="8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lgerian" pitchFamily="82" charset="0"/>
            </a:endParaRPr>
          </a:p>
        </p:txBody>
      </p:sp>
      <p:sp>
        <p:nvSpPr>
          <p:cNvPr id="2050" name="AutoShape 2" descr="نتيجة بحث الصور عن ‪smil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نتيجة بحث الصور عن ‪smil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4" name="AutoShape 6" descr="نتيجة بحث الصور عن ‪smil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6" name="AutoShape 8" descr="نتيجة بحث الصور عن ‪smil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 xmlns:p14="http://schemas.microsoft.com/office/powerpoint/2010/main" val="4245856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 xmlns:p14="http://schemas.microsoft.com/office/powerpoint/2010/main" val="1209676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14"/>
          <p:cNvSpPr>
            <a:spLocks noChangeArrowheads="1"/>
          </p:cNvSpPr>
          <p:nvPr/>
        </p:nvSpPr>
        <p:spPr bwMode="gray">
          <a:xfrm flipH="1">
            <a:off x="3124200" y="401091"/>
            <a:ext cx="2318864" cy="2385839"/>
          </a:xfrm>
          <a:prstGeom prst="ellipse">
            <a:avLst/>
          </a:prstGeom>
          <a:solidFill>
            <a:srgbClr val="0070C0">
              <a:alpha val="96000"/>
            </a:srgbClr>
          </a:solidFill>
          <a:ln>
            <a:headEnd/>
            <a:tailEnd/>
          </a:ln>
          <a:effectLst>
            <a:glow>
              <a:schemeClr val="accent1"/>
            </a:glow>
            <a:outerShdw blurRad="40000" dist="23000" dir="5400000" rotWithShape="0">
              <a:srgbClr val="000000">
                <a:alpha val="35000"/>
              </a:srgbClr>
            </a:outerShdw>
          </a:effectLst>
          <a:scene3d>
            <a:camera prst="orthographicFront">
              <a:rot lat="0" lon="0" rev="0"/>
            </a:camera>
            <a:lightRig rig="threePt" dir="t">
              <a:rot lat="0" lon="0" rev="1200000"/>
            </a:lightRig>
          </a:scene3d>
          <a:sp3d prstMaterial="softEdge">
            <a:bevelT w="184150" h="323850"/>
            <a:bevelB w="88900" h="209550"/>
          </a:sp3d>
        </p:spPr>
        <p:style>
          <a:lnRef idx="0">
            <a:schemeClr val="accent1"/>
          </a:lnRef>
          <a:fillRef idx="3">
            <a:schemeClr val="accent1"/>
          </a:fillRef>
          <a:effectRef idx="3">
            <a:schemeClr val="accent1"/>
          </a:effectRef>
          <a:fontRef idx="minor">
            <a:schemeClr val="lt1"/>
          </a:fontRef>
        </p:style>
        <p:txBody>
          <a:bodyPr wrap="none" anchor="ctr"/>
          <a:lstStyle/>
          <a:p>
            <a:pPr algn="ctr"/>
            <a:r>
              <a:rPr lang="en-US" sz="4400" b="1" dirty="0" smtClean="0">
                <a:solidFill>
                  <a:schemeClr val="bg1"/>
                </a:solidFill>
                <a:effectLst>
                  <a:outerShdw blurRad="38100" dist="38100" dir="2700000" algn="tl">
                    <a:srgbClr val="000000">
                      <a:alpha val="43137"/>
                    </a:srgbClr>
                  </a:outerShdw>
                </a:effectLst>
              </a:rPr>
              <a:t>Scope </a:t>
            </a:r>
            <a:endParaRPr lang="en-US" sz="4400" b="1" dirty="0">
              <a:solidFill>
                <a:schemeClr val="bg1"/>
              </a:solidFill>
              <a:effectLst>
                <a:outerShdw blurRad="38100" dist="38100" dir="2700000" algn="tl">
                  <a:srgbClr val="000000">
                    <a:alpha val="43137"/>
                  </a:srgbClr>
                </a:outerShdw>
              </a:effectLst>
            </a:endParaRPr>
          </a:p>
        </p:txBody>
      </p:sp>
      <p:sp>
        <p:nvSpPr>
          <p:cNvPr id="48" name="Rounded Rectangle 47"/>
          <p:cNvSpPr/>
          <p:nvPr/>
        </p:nvSpPr>
        <p:spPr>
          <a:xfrm>
            <a:off x="838200" y="4343400"/>
            <a:ext cx="2743200" cy="1219200"/>
          </a:xfrm>
          <a:prstGeom prst="roundRect">
            <a:avLst>
              <a:gd name="adj" fmla="val 40291"/>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lvl="0" algn="ctr"/>
            <a:r>
              <a:rPr lang="en-US" sz="2800" b="1" dirty="0" smtClean="0">
                <a:solidFill>
                  <a:schemeClr val="bg1"/>
                </a:solidFill>
                <a:latin typeface="Times New Roman" pitchFamily="18" charset="0"/>
                <a:ea typeface="Calibri" pitchFamily="34" charset="0"/>
                <a:cs typeface="Times New Roman" pitchFamily="18" charset="0"/>
              </a:rPr>
              <a:t>Less</a:t>
            </a:r>
          </a:p>
          <a:p>
            <a:pPr lvl="0" algn="ctr"/>
            <a:r>
              <a:rPr lang="en-US" sz="2800" b="1" dirty="0" smtClean="0">
                <a:solidFill>
                  <a:schemeClr val="bg1"/>
                </a:solidFill>
                <a:latin typeface="Times New Roman" pitchFamily="18" charset="0"/>
                <a:ea typeface="Calibri" pitchFamily="34" charset="0"/>
                <a:cs typeface="Times New Roman" pitchFamily="18" charset="0"/>
              </a:rPr>
              <a:t> inventory</a:t>
            </a:r>
            <a:endParaRPr lang="en-US" sz="2800" b="1" dirty="0" smtClean="0">
              <a:solidFill>
                <a:schemeClr val="bg1"/>
              </a:solidFill>
              <a:latin typeface="Arial" pitchFamily="34" charset="0"/>
              <a:cs typeface="Arial" pitchFamily="34" charset="0"/>
            </a:endParaRPr>
          </a:p>
          <a:p>
            <a:pPr algn="ctr"/>
            <a:endParaRPr lang="en-US" sz="2800" b="1" dirty="0">
              <a:solidFill>
                <a:schemeClr val="bg1"/>
              </a:solidFill>
            </a:endParaRPr>
          </a:p>
        </p:txBody>
      </p:sp>
      <p:grpSp>
        <p:nvGrpSpPr>
          <p:cNvPr id="51" name="Group 50"/>
          <p:cNvGrpSpPr/>
          <p:nvPr/>
        </p:nvGrpSpPr>
        <p:grpSpPr>
          <a:xfrm>
            <a:off x="0" y="1066800"/>
            <a:ext cx="2533026" cy="1495355"/>
            <a:chOff x="-245660" y="5726337"/>
            <a:chExt cx="2542674" cy="956228"/>
          </a:xfrm>
        </p:grpSpPr>
        <p:sp>
          <p:nvSpPr>
            <p:cNvPr id="54" name="Rounded Rectangle 53"/>
            <p:cNvSpPr/>
            <p:nvPr/>
          </p:nvSpPr>
          <p:spPr>
            <a:xfrm>
              <a:off x="-245660" y="5726337"/>
              <a:ext cx="1912456" cy="956228"/>
            </a:xfrm>
            <a:prstGeom prst="roundRect">
              <a:avLst>
                <a:gd name="adj" fmla="val 29310"/>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5" name="Rounded Rectangle 4"/>
            <p:cNvSpPr/>
            <p:nvPr/>
          </p:nvSpPr>
          <p:spPr>
            <a:xfrm>
              <a:off x="440572" y="5782351"/>
              <a:ext cx="1856442" cy="9002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en-AU" sz="2600" b="1" kern="1200" dirty="0">
                <a:latin typeface="Times New Roman" pitchFamily="18" charset="0"/>
                <a:cs typeface="Times New Roman" pitchFamily="18" charset="0"/>
              </a:endParaRPr>
            </a:p>
          </p:txBody>
        </p:sp>
      </p:grpSp>
      <p:grpSp>
        <p:nvGrpSpPr>
          <p:cNvPr id="66" name="Group 65"/>
          <p:cNvGrpSpPr/>
          <p:nvPr/>
        </p:nvGrpSpPr>
        <p:grpSpPr>
          <a:xfrm>
            <a:off x="0" y="990600"/>
            <a:ext cx="9144000" cy="4572000"/>
            <a:chOff x="-1978124" y="36347"/>
            <a:chExt cx="9144000" cy="4572000"/>
          </a:xfrm>
        </p:grpSpPr>
        <p:sp>
          <p:nvSpPr>
            <p:cNvPr id="67" name="Rounded Rectangle 66"/>
            <p:cNvSpPr/>
            <p:nvPr/>
          </p:nvSpPr>
          <p:spPr>
            <a:xfrm>
              <a:off x="4593502" y="36347"/>
              <a:ext cx="2572374" cy="1441828"/>
            </a:xfrm>
            <a:prstGeom prst="roundRect">
              <a:avLst>
                <a:gd name="adj" fmla="val 20559"/>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lvl="0" algn="ctr"/>
              <a:r>
                <a:rPr lang="en-US" sz="2400" b="1" dirty="0" smtClean="0"/>
                <a:t>increased capital equipment utilization</a:t>
              </a:r>
            </a:p>
            <a:p>
              <a:r>
                <a:rPr lang="en-US" sz="2800" dirty="0" smtClean="0"/>
                <a:t> </a:t>
              </a:r>
              <a:endParaRPr lang="en-US" sz="2800" dirty="0"/>
            </a:p>
          </p:txBody>
        </p:sp>
        <p:sp>
          <p:nvSpPr>
            <p:cNvPr id="68" name="Rounded Rectangle 4"/>
            <p:cNvSpPr/>
            <p:nvPr/>
          </p:nvSpPr>
          <p:spPr>
            <a:xfrm>
              <a:off x="-1978124" y="341147"/>
              <a:ext cx="1856442" cy="900214"/>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latin typeface="Times New Roman" pitchFamily="18" charset="0"/>
                  <a:cs typeface="Times New Roman" pitchFamily="18" charset="0"/>
                </a:rPr>
                <a:t>Reduce idle time </a:t>
              </a:r>
              <a:endParaRPr lang="en-AU" sz="2600" b="1" kern="1200" dirty="0">
                <a:latin typeface="Times New Roman" pitchFamily="18" charset="0"/>
                <a:cs typeface="Times New Roman" pitchFamily="18" charset="0"/>
              </a:endParaRPr>
            </a:p>
          </p:txBody>
        </p:sp>
        <p:sp>
          <p:nvSpPr>
            <p:cNvPr id="71" name="Rounded Rectangle 70"/>
            <p:cNvSpPr/>
            <p:nvPr/>
          </p:nvSpPr>
          <p:spPr>
            <a:xfrm>
              <a:off x="3051076" y="3389147"/>
              <a:ext cx="3048000" cy="1219200"/>
            </a:xfrm>
            <a:prstGeom prst="roundRect">
              <a:avLst>
                <a:gd name="adj" fmla="val 50000"/>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n-GB" sz="2400" b="1" dirty="0" smtClean="0">
                  <a:solidFill>
                    <a:schemeClr val="bg1"/>
                  </a:solidFill>
                </a:rPr>
                <a:t>Better utilization of labour</a:t>
              </a:r>
              <a:endParaRPr lang="en-US" sz="2400" b="1" dirty="0">
                <a:solidFill>
                  <a:schemeClr val="bg1"/>
                </a:solidFill>
              </a:endParaRPr>
            </a:p>
          </p:txBody>
        </p:sp>
      </p:grpSp>
      <p:sp>
        <p:nvSpPr>
          <p:cNvPr id="22" name="Right Arrow 21"/>
          <p:cNvSpPr/>
          <p:nvPr/>
        </p:nvSpPr>
        <p:spPr>
          <a:xfrm rot="3230491">
            <a:off x="4491935" y="3038346"/>
            <a:ext cx="2246299" cy="753551"/>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p:cNvSpPr/>
          <p:nvPr/>
        </p:nvSpPr>
        <p:spPr>
          <a:xfrm rot="1973468">
            <a:off x="2778364" y="2461947"/>
            <a:ext cx="681351" cy="2014470"/>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9" name="Down Arrow 68"/>
          <p:cNvSpPr/>
          <p:nvPr/>
        </p:nvSpPr>
        <p:spPr>
          <a:xfrm rot="5400000">
            <a:off x="2220673" y="979727"/>
            <a:ext cx="609600" cy="124094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0" name="Rounded Rectangle 4"/>
          <p:cNvSpPr/>
          <p:nvPr/>
        </p:nvSpPr>
        <p:spPr>
          <a:xfrm>
            <a:off x="2091540" y="4736759"/>
            <a:ext cx="2065320" cy="7696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en-AU" sz="2600" b="1" kern="1200" dirty="0">
              <a:latin typeface="Times New Roman" pitchFamily="18" charset="0"/>
              <a:cs typeface="Times New Roman" pitchFamily="18" charset="0"/>
            </a:endParaRPr>
          </a:p>
        </p:txBody>
      </p:sp>
      <p:sp>
        <p:nvSpPr>
          <p:cNvPr id="74" name="Right Arrow 73"/>
          <p:cNvSpPr/>
          <p:nvPr/>
        </p:nvSpPr>
        <p:spPr>
          <a:xfrm>
            <a:off x="5410200" y="1295400"/>
            <a:ext cx="1143000" cy="685800"/>
          </a:xfrm>
          <a:prstGeom prst="rightArrow">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69" name="Rectangle 1"/>
          <p:cNvSpPr>
            <a:spLocks noChangeArrowheads="1"/>
          </p:cNvSpPr>
          <p:nvPr/>
        </p:nvSpPr>
        <p:spPr bwMode="auto">
          <a:xfrm>
            <a:off x="4433180" y="90100"/>
            <a:ext cx="277640"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en-GB"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232168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2057400"/>
            <a:ext cx="9144000" cy="3124200"/>
          </a:xfrm>
        </p:spPr>
        <p:txBody>
          <a:bodyPr>
            <a:normAutofit fontScale="85000" lnSpcReduction="10000"/>
          </a:bodyPr>
          <a:lstStyle/>
          <a:p>
            <a:r>
              <a:rPr lang="en-US" dirty="0" smtClean="0">
                <a:solidFill>
                  <a:schemeClr val="tx1"/>
                </a:solidFill>
              </a:rPr>
              <a:t>  The first problem is which is the best tool to represent the value add time and non-value add time, secondly, which is the best tool to measure the effectiveness of equipment and how can improve that the company has traditional manufacturing (no lean or agile manufacturing), Thirdly, which is the best tool to reduce idle time and check if the rated capacity identical to the rated capacity. Fourthly, the misunderstanding of workers was a problem we faced.</a:t>
            </a:r>
          </a:p>
          <a:p>
            <a:endParaRPr lang="en-US" b="1" dirty="0">
              <a:solidFill>
                <a:schemeClr val="accent2">
                  <a:lumMod val="50000"/>
                </a:schemeClr>
              </a:solidFill>
            </a:endParaRPr>
          </a:p>
          <a:p>
            <a:endParaRPr lang="en-US" b="1" dirty="0" smtClean="0">
              <a:solidFill>
                <a:schemeClr val="accent2">
                  <a:lumMod val="50000"/>
                </a:schemeClr>
              </a:solidFill>
            </a:endParaRPr>
          </a:p>
          <a:p>
            <a:endParaRPr lang="en-US" b="1" dirty="0">
              <a:solidFill>
                <a:schemeClr val="accent2">
                  <a:lumMod val="50000"/>
                </a:schemeClr>
              </a:solidFill>
            </a:endParaRPr>
          </a:p>
          <a:p>
            <a:endParaRPr lang="en-US" b="1" dirty="0">
              <a:solidFill>
                <a:schemeClr val="accent2">
                  <a:lumMod val="50000"/>
                </a:schemeClr>
              </a:solidFill>
            </a:endParaRPr>
          </a:p>
          <a:p>
            <a:endParaRPr lang="en-US" b="1" dirty="0">
              <a:solidFill>
                <a:schemeClr val="accent2">
                  <a:lumMod val="50000"/>
                </a:schemeClr>
              </a:solidFill>
            </a:endParaRPr>
          </a:p>
        </p:txBody>
      </p:sp>
      <p:sp>
        <p:nvSpPr>
          <p:cNvPr id="6" name="Rectangle 5"/>
          <p:cNvSpPr/>
          <p:nvPr/>
        </p:nvSpPr>
        <p:spPr>
          <a:xfrm>
            <a:off x="2667000" y="381000"/>
            <a:ext cx="3912674"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constrains</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4" name="Straight Connector 3"/>
          <p:cNvCxnSpPr/>
          <p:nvPr/>
        </p:nvCxnSpPr>
        <p:spPr>
          <a:xfrm>
            <a:off x="0" y="16002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25760892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3600"/>
            <a:ext cx="9144000" cy="3657600"/>
          </a:xfrm>
        </p:spPr>
        <p:txBody>
          <a:bodyPr>
            <a:noAutofit/>
          </a:bodyPr>
          <a:lstStyle/>
          <a:p>
            <a:r>
              <a:rPr lang="en-US" sz="2800" dirty="0" smtClean="0"/>
              <a:t>Using the OEE and PCE calculations depend on the time by using the timer and fill these times in rout sheet and value stream mapping, it aware us that monitoring the worker beside him will affect his productivity, so we monitored the workers away from them. Also in this course, we knew how to build multiple activity chart and work center load report and its diagram</a:t>
            </a:r>
            <a:r>
              <a:rPr lang="en-US" sz="2400" dirty="0" smtClean="0"/>
              <a:t>.</a:t>
            </a:r>
            <a:br>
              <a:rPr lang="en-US" sz="2400" dirty="0" smtClean="0"/>
            </a:br>
            <a:r>
              <a:rPr lang="en-US" sz="2400" dirty="0"/>
              <a:t/>
            </a:r>
            <a:br>
              <a:rPr lang="en-US" sz="2400" dirty="0"/>
            </a:br>
            <a:endParaRPr lang="en-US" sz="2400" dirty="0"/>
          </a:p>
        </p:txBody>
      </p:sp>
      <p:sp>
        <p:nvSpPr>
          <p:cNvPr id="4" name="Rectangle 3"/>
          <p:cNvSpPr/>
          <p:nvPr/>
        </p:nvSpPr>
        <p:spPr>
          <a:xfrm>
            <a:off x="0" y="304800"/>
            <a:ext cx="9143999" cy="3108543"/>
          </a:xfrm>
          <a:prstGeom prst="rect">
            <a:avLst/>
          </a:prstGeom>
          <a:noFill/>
        </p:spPr>
        <p:txBody>
          <a:bodyPr wrap="square" lIns="91440" tIns="45720" rIns="91440" bIns="45720">
            <a:spAutoFit/>
          </a:bodyPr>
          <a:lstStyle/>
          <a:p>
            <a:pPr algn="ctr"/>
            <a:r>
              <a:rPr lang="en-US"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Methods Engineering</a:t>
            </a:r>
          </a:p>
          <a:p>
            <a:pPr algn="ctr"/>
            <a:r>
              <a:rPr lang="en-U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(Quantitative method)</a:t>
            </a:r>
            <a:endParaRPr lang="en-US"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5" name="Straight Connector 4"/>
          <p:cNvCxnSpPr/>
          <p:nvPr/>
        </p:nvCxnSpPr>
        <p:spPr>
          <a:xfrm>
            <a:off x="0" y="18288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40735741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0"/>
          <p:cNvSpPr/>
          <p:nvPr/>
        </p:nvSpPr>
        <p:spPr>
          <a:xfrm>
            <a:off x="4702057" y="1295400"/>
            <a:ext cx="4441943" cy="4114800"/>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6767 w 3810000"/>
              <a:gd name="connsiteY14" fmla="*/ 1642978 h 2069777"/>
              <a:gd name="connsiteX15" fmla="*/ 158782 w 3810000"/>
              <a:gd name="connsiteY15" fmla="*/ 1846392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822 w 3811822"/>
              <a:gd name="connsiteY0" fmla="*/ 279406 h 2069777"/>
              <a:gd name="connsiteX1" fmla="*/ 281228 w 3811822"/>
              <a:gd name="connsiteY1" fmla="*/ 0 h 2069777"/>
              <a:gd name="connsiteX2" fmla="*/ 636822 w 3811822"/>
              <a:gd name="connsiteY2" fmla="*/ 0 h 2069777"/>
              <a:gd name="connsiteX3" fmla="*/ 636822 w 3811822"/>
              <a:gd name="connsiteY3" fmla="*/ 0 h 2069777"/>
              <a:gd name="connsiteX4" fmla="*/ 1589322 w 3811822"/>
              <a:gd name="connsiteY4" fmla="*/ 0 h 2069777"/>
              <a:gd name="connsiteX5" fmla="*/ 3532416 w 3811822"/>
              <a:gd name="connsiteY5" fmla="*/ 0 h 2069777"/>
              <a:gd name="connsiteX6" fmla="*/ 3811822 w 3811822"/>
              <a:gd name="connsiteY6" fmla="*/ 279406 h 2069777"/>
              <a:gd name="connsiteX7" fmla="*/ 3811822 w 3811822"/>
              <a:gd name="connsiteY7" fmla="*/ 977900 h 2069777"/>
              <a:gd name="connsiteX8" fmla="*/ 3811822 w 3811822"/>
              <a:gd name="connsiteY8" fmla="*/ 977900 h 2069777"/>
              <a:gd name="connsiteX9" fmla="*/ 3811822 w 3811822"/>
              <a:gd name="connsiteY9" fmla="*/ 1397000 h 2069777"/>
              <a:gd name="connsiteX10" fmla="*/ 3811822 w 3811822"/>
              <a:gd name="connsiteY10" fmla="*/ 1396994 h 2069777"/>
              <a:gd name="connsiteX11" fmla="*/ 3532416 w 3811822"/>
              <a:gd name="connsiteY11" fmla="*/ 1676400 h 2069777"/>
              <a:gd name="connsiteX12" fmla="*/ 419692 w 3811822"/>
              <a:gd name="connsiteY12" fmla="*/ 1693111 h 2069777"/>
              <a:gd name="connsiteX13" fmla="*/ 110545 w 3811822"/>
              <a:gd name="connsiteY13" fmla="*/ 2069777 h 2069777"/>
              <a:gd name="connsiteX14" fmla="*/ 18589 w 3811822"/>
              <a:gd name="connsiteY14" fmla="*/ 1642978 h 2069777"/>
              <a:gd name="connsiteX15" fmla="*/ 129084 w 3811822"/>
              <a:gd name="connsiteY15" fmla="*/ 1663917 h 2069777"/>
              <a:gd name="connsiteX16" fmla="*/ 1822 w 3811822"/>
              <a:gd name="connsiteY16" fmla="*/ 1396994 h 2069777"/>
              <a:gd name="connsiteX17" fmla="*/ 1822 w 3811822"/>
              <a:gd name="connsiteY17" fmla="*/ 1397000 h 2069777"/>
              <a:gd name="connsiteX18" fmla="*/ 1822 w 3811822"/>
              <a:gd name="connsiteY18" fmla="*/ 977900 h 2069777"/>
              <a:gd name="connsiteX19" fmla="*/ 1822 w 3811822"/>
              <a:gd name="connsiteY19" fmla="*/ 977900 h 2069777"/>
              <a:gd name="connsiteX20" fmla="*/ 1822 w 3811822"/>
              <a:gd name="connsiteY20" fmla="*/ 279406 h 2069777"/>
              <a:gd name="connsiteX0" fmla="*/ 1822 w 3811822"/>
              <a:gd name="connsiteY0" fmla="*/ 279406 h 2142767"/>
              <a:gd name="connsiteX1" fmla="*/ 281228 w 3811822"/>
              <a:gd name="connsiteY1" fmla="*/ 0 h 2142767"/>
              <a:gd name="connsiteX2" fmla="*/ 636822 w 3811822"/>
              <a:gd name="connsiteY2" fmla="*/ 0 h 2142767"/>
              <a:gd name="connsiteX3" fmla="*/ 636822 w 3811822"/>
              <a:gd name="connsiteY3" fmla="*/ 0 h 2142767"/>
              <a:gd name="connsiteX4" fmla="*/ 1589322 w 3811822"/>
              <a:gd name="connsiteY4" fmla="*/ 0 h 2142767"/>
              <a:gd name="connsiteX5" fmla="*/ 3532416 w 3811822"/>
              <a:gd name="connsiteY5" fmla="*/ 0 h 2142767"/>
              <a:gd name="connsiteX6" fmla="*/ 3811822 w 3811822"/>
              <a:gd name="connsiteY6" fmla="*/ 279406 h 2142767"/>
              <a:gd name="connsiteX7" fmla="*/ 3811822 w 3811822"/>
              <a:gd name="connsiteY7" fmla="*/ 977900 h 2142767"/>
              <a:gd name="connsiteX8" fmla="*/ 3811822 w 3811822"/>
              <a:gd name="connsiteY8" fmla="*/ 977900 h 2142767"/>
              <a:gd name="connsiteX9" fmla="*/ 3811822 w 3811822"/>
              <a:gd name="connsiteY9" fmla="*/ 1397000 h 2142767"/>
              <a:gd name="connsiteX10" fmla="*/ 3811822 w 3811822"/>
              <a:gd name="connsiteY10" fmla="*/ 1396994 h 2142767"/>
              <a:gd name="connsiteX11" fmla="*/ 3532416 w 3811822"/>
              <a:gd name="connsiteY11" fmla="*/ 1676400 h 2142767"/>
              <a:gd name="connsiteX12" fmla="*/ 419692 w 3811822"/>
              <a:gd name="connsiteY12" fmla="*/ 1693111 h 2142767"/>
              <a:gd name="connsiteX13" fmla="*/ 63264 w 3811822"/>
              <a:gd name="connsiteY13" fmla="*/ 2142767 h 2142767"/>
              <a:gd name="connsiteX14" fmla="*/ 18589 w 3811822"/>
              <a:gd name="connsiteY14" fmla="*/ 1642978 h 2142767"/>
              <a:gd name="connsiteX15" fmla="*/ 129084 w 3811822"/>
              <a:gd name="connsiteY15" fmla="*/ 1663917 h 2142767"/>
              <a:gd name="connsiteX16" fmla="*/ 1822 w 3811822"/>
              <a:gd name="connsiteY16" fmla="*/ 1396994 h 2142767"/>
              <a:gd name="connsiteX17" fmla="*/ 1822 w 3811822"/>
              <a:gd name="connsiteY17" fmla="*/ 1397000 h 2142767"/>
              <a:gd name="connsiteX18" fmla="*/ 1822 w 3811822"/>
              <a:gd name="connsiteY18" fmla="*/ 977900 h 2142767"/>
              <a:gd name="connsiteX19" fmla="*/ 1822 w 3811822"/>
              <a:gd name="connsiteY19" fmla="*/ 977900 h 2142767"/>
              <a:gd name="connsiteX20" fmla="*/ 1822 w 3811822"/>
              <a:gd name="connsiteY20" fmla="*/ 279406 h 2142767"/>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130337 w 3813075"/>
              <a:gd name="connsiteY15" fmla="*/ 1663917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20809 w 3830809"/>
              <a:gd name="connsiteY0" fmla="*/ 279406 h 2201159"/>
              <a:gd name="connsiteX1" fmla="*/ 300215 w 3830809"/>
              <a:gd name="connsiteY1" fmla="*/ 0 h 2201159"/>
              <a:gd name="connsiteX2" fmla="*/ 655809 w 3830809"/>
              <a:gd name="connsiteY2" fmla="*/ 0 h 2201159"/>
              <a:gd name="connsiteX3" fmla="*/ 655809 w 3830809"/>
              <a:gd name="connsiteY3" fmla="*/ 0 h 2201159"/>
              <a:gd name="connsiteX4" fmla="*/ 1608309 w 3830809"/>
              <a:gd name="connsiteY4" fmla="*/ 0 h 2201159"/>
              <a:gd name="connsiteX5" fmla="*/ 3551403 w 3830809"/>
              <a:gd name="connsiteY5" fmla="*/ 0 h 2201159"/>
              <a:gd name="connsiteX6" fmla="*/ 3830809 w 3830809"/>
              <a:gd name="connsiteY6" fmla="*/ 279406 h 2201159"/>
              <a:gd name="connsiteX7" fmla="*/ 3830809 w 3830809"/>
              <a:gd name="connsiteY7" fmla="*/ 977900 h 2201159"/>
              <a:gd name="connsiteX8" fmla="*/ 3830809 w 3830809"/>
              <a:gd name="connsiteY8" fmla="*/ 977900 h 2201159"/>
              <a:gd name="connsiteX9" fmla="*/ 3830809 w 3830809"/>
              <a:gd name="connsiteY9" fmla="*/ 1397000 h 2201159"/>
              <a:gd name="connsiteX10" fmla="*/ 3830809 w 3830809"/>
              <a:gd name="connsiteY10" fmla="*/ 1396994 h 2201159"/>
              <a:gd name="connsiteX11" fmla="*/ 3551403 w 3830809"/>
              <a:gd name="connsiteY11" fmla="*/ 1676400 h 2201159"/>
              <a:gd name="connsiteX12" fmla="*/ 438679 w 3830809"/>
              <a:gd name="connsiteY12" fmla="*/ 1693111 h 2201159"/>
              <a:gd name="connsiteX13" fmla="*/ 50731 w 3830809"/>
              <a:gd name="connsiteY13" fmla="*/ 2201159 h 2201159"/>
              <a:gd name="connsiteX14" fmla="*/ 37576 w 3830809"/>
              <a:gd name="connsiteY14" fmla="*/ 1642978 h 2201159"/>
              <a:gd name="connsiteX15" fmla="*/ 94967 w 3830809"/>
              <a:gd name="connsiteY15" fmla="*/ 1669595 h 2201159"/>
              <a:gd name="connsiteX16" fmla="*/ 20809 w 3830809"/>
              <a:gd name="connsiteY16" fmla="*/ 1396994 h 2201159"/>
              <a:gd name="connsiteX17" fmla="*/ 20809 w 3830809"/>
              <a:gd name="connsiteY17" fmla="*/ 1397000 h 2201159"/>
              <a:gd name="connsiteX18" fmla="*/ 20809 w 3830809"/>
              <a:gd name="connsiteY18" fmla="*/ 977900 h 2201159"/>
              <a:gd name="connsiteX19" fmla="*/ 20809 w 3830809"/>
              <a:gd name="connsiteY19" fmla="*/ 977900 h 2201159"/>
              <a:gd name="connsiteX20" fmla="*/ 20809 w 3830809"/>
              <a:gd name="connsiteY20" fmla="*/ 279406 h 22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0809" h="2201159">
                <a:moveTo>
                  <a:pt x="20809" y="279406"/>
                </a:moveTo>
                <a:cubicBezTo>
                  <a:pt x="20809" y="125094"/>
                  <a:pt x="145903" y="0"/>
                  <a:pt x="300215" y="0"/>
                </a:cubicBezTo>
                <a:lnTo>
                  <a:pt x="655809" y="0"/>
                </a:lnTo>
                <a:lnTo>
                  <a:pt x="655809" y="0"/>
                </a:lnTo>
                <a:lnTo>
                  <a:pt x="1608309" y="0"/>
                </a:lnTo>
                <a:lnTo>
                  <a:pt x="3551403" y="0"/>
                </a:lnTo>
                <a:cubicBezTo>
                  <a:pt x="3705715" y="0"/>
                  <a:pt x="3830809" y="125094"/>
                  <a:pt x="3830809" y="279406"/>
                </a:cubicBezTo>
                <a:lnTo>
                  <a:pt x="3830809" y="977900"/>
                </a:lnTo>
                <a:lnTo>
                  <a:pt x="3830809" y="977900"/>
                </a:lnTo>
                <a:lnTo>
                  <a:pt x="3830809" y="1397000"/>
                </a:lnTo>
                <a:lnTo>
                  <a:pt x="3830809" y="1396994"/>
                </a:lnTo>
                <a:cubicBezTo>
                  <a:pt x="3830809" y="1551306"/>
                  <a:pt x="3705715" y="1676400"/>
                  <a:pt x="3551403" y="1676400"/>
                </a:cubicBezTo>
                <a:lnTo>
                  <a:pt x="438679" y="1693111"/>
                </a:lnTo>
                <a:lnTo>
                  <a:pt x="50731" y="2201159"/>
                </a:lnTo>
                <a:cubicBezTo>
                  <a:pt x="20079" y="2058893"/>
                  <a:pt x="1392" y="1584706"/>
                  <a:pt x="37576" y="1642978"/>
                </a:cubicBezTo>
                <a:cubicBezTo>
                  <a:pt x="42867" y="1684039"/>
                  <a:pt x="-56095" y="1669918"/>
                  <a:pt x="94967" y="1669595"/>
                </a:cubicBezTo>
                <a:cubicBezTo>
                  <a:pt x="-59345" y="1669595"/>
                  <a:pt x="20809" y="1551306"/>
                  <a:pt x="20809" y="1396994"/>
                </a:cubicBezTo>
                <a:lnTo>
                  <a:pt x="20809" y="1397000"/>
                </a:lnTo>
                <a:lnTo>
                  <a:pt x="20809" y="977900"/>
                </a:lnTo>
                <a:lnTo>
                  <a:pt x="20809" y="977900"/>
                </a:lnTo>
                <a:lnTo>
                  <a:pt x="20809" y="279406"/>
                </a:lnTo>
                <a:close/>
              </a:path>
            </a:pathLst>
          </a:custGeom>
          <a:solidFill>
            <a:schemeClr val="accent6">
              <a:lumMod val="75000"/>
              <a:alpha val="54000"/>
            </a:schemeClr>
          </a:solidFill>
          <a:ln w="9525" cmpd="sng">
            <a:solidFill>
              <a:schemeClr val="accent6">
                <a:lumMod val="50000"/>
              </a:schemeClr>
            </a:solidFill>
          </a:ln>
          <a:scene3d>
            <a:camera prst="orthographicFront">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0"/>
              </a:spcBef>
            </a:pPr>
            <a:endParaRPr lang="en-US" dirty="0">
              <a:latin typeface="Times New Roman" pitchFamily="18" charset="0"/>
              <a:cs typeface="Times New Roman" pitchFamily="18" charset="0"/>
            </a:endParaRPr>
          </a:p>
        </p:txBody>
      </p:sp>
      <p:cxnSp>
        <p:nvCxnSpPr>
          <p:cNvPr id="5" name="Straight Connector 4"/>
          <p:cNvCxnSpPr/>
          <p:nvPr/>
        </p:nvCxnSpPr>
        <p:spPr>
          <a:xfrm>
            <a:off x="0" y="914400"/>
            <a:ext cx="9144000" cy="0"/>
          </a:xfrm>
          <a:prstGeom prst="line">
            <a:avLst/>
          </a:prstGeom>
        </p:spPr>
        <p:style>
          <a:lnRef idx="2">
            <a:schemeClr val="accent2"/>
          </a:lnRef>
          <a:fillRef idx="0">
            <a:schemeClr val="accent2"/>
          </a:fillRef>
          <a:effectRef idx="1">
            <a:schemeClr val="accent2"/>
          </a:effectRef>
          <a:fontRef idx="minor">
            <a:schemeClr val="tx1"/>
          </a:fontRef>
        </p:style>
      </p:cxnSp>
      <p:pic>
        <p:nvPicPr>
          <p:cNvPr id="10" name="Picture 9"/>
          <p:cNvPicPr>
            <a:picLocks noChangeAspect="1"/>
          </p:cNvPicPr>
          <p:nvPr/>
        </p:nvPicPr>
        <p:blipFill>
          <a:blip r:embed="rId2" cstate="print"/>
          <a:stretch>
            <a:fillRect/>
          </a:stretch>
        </p:blipFill>
        <p:spPr>
          <a:xfrm>
            <a:off x="2819400" y="4935729"/>
            <a:ext cx="3490707" cy="1846071"/>
          </a:xfrm>
          <a:prstGeom prst="rect">
            <a:avLst/>
          </a:prstGeom>
          <a:effectLst>
            <a:reflection stA="50000" endPos="75000" dist="12700" dir="5400000" sy="-100000" algn="bl" rotWithShape="0"/>
          </a:effectLst>
          <a:scene3d>
            <a:camera prst="orthographicFront">
              <a:rot lat="1980000" lon="0" rev="0"/>
            </a:camera>
            <a:lightRig rig="threePt" dir="t"/>
          </a:scene3d>
        </p:spPr>
      </p:pic>
      <p:sp>
        <p:nvSpPr>
          <p:cNvPr id="11" name="Rounded Rectangular Callout 10"/>
          <p:cNvSpPr/>
          <p:nvPr/>
        </p:nvSpPr>
        <p:spPr>
          <a:xfrm>
            <a:off x="40741" y="1464779"/>
            <a:ext cx="4572000" cy="3733800"/>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20888 w 3819387"/>
              <a:gd name="connsiteY15" fmla="*/ 1693112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3190 w 3810000"/>
              <a:gd name="connsiteY14" fmla="*/ 1472422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0343 w 3810000"/>
              <a:gd name="connsiteY14" fmla="*/ 1466920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10000" h="2069777">
                <a:moveTo>
                  <a:pt x="0" y="279406"/>
                </a:moveTo>
                <a:cubicBezTo>
                  <a:pt x="0" y="125094"/>
                  <a:pt x="125094" y="0"/>
                  <a:pt x="279406" y="0"/>
                </a:cubicBezTo>
                <a:lnTo>
                  <a:pt x="635000" y="0"/>
                </a:lnTo>
                <a:lnTo>
                  <a:pt x="635000" y="0"/>
                </a:lnTo>
                <a:lnTo>
                  <a:pt x="1587500" y="0"/>
                </a:lnTo>
                <a:lnTo>
                  <a:pt x="3530594" y="0"/>
                </a:lnTo>
                <a:cubicBezTo>
                  <a:pt x="3684906" y="0"/>
                  <a:pt x="3810000" y="125094"/>
                  <a:pt x="3810000" y="279406"/>
                </a:cubicBezTo>
                <a:lnTo>
                  <a:pt x="3810000" y="977900"/>
                </a:lnTo>
                <a:lnTo>
                  <a:pt x="3810000" y="977900"/>
                </a:lnTo>
                <a:lnTo>
                  <a:pt x="3810000" y="1397000"/>
                </a:lnTo>
                <a:lnTo>
                  <a:pt x="3810000" y="1396994"/>
                </a:lnTo>
                <a:cubicBezTo>
                  <a:pt x="3810000" y="1551306"/>
                  <a:pt x="3684906" y="1676400"/>
                  <a:pt x="3530594" y="1676400"/>
                </a:cubicBezTo>
                <a:lnTo>
                  <a:pt x="417870" y="1693111"/>
                </a:lnTo>
                <a:lnTo>
                  <a:pt x="108723" y="2069777"/>
                </a:lnTo>
                <a:cubicBezTo>
                  <a:pt x="78071" y="1927511"/>
                  <a:pt x="-25841" y="1408648"/>
                  <a:pt x="10343" y="1466920"/>
                </a:cubicBezTo>
                <a:cubicBezTo>
                  <a:pt x="15634" y="1507981"/>
                  <a:pt x="9267" y="1780937"/>
                  <a:pt x="169311" y="1786644"/>
                </a:cubicBezTo>
                <a:cubicBezTo>
                  <a:pt x="14999" y="1786644"/>
                  <a:pt x="0" y="1551306"/>
                  <a:pt x="0" y="1396994"/>
                </a:cubicBezTo>
                <a:lnTo>
                  <a:pt x="0" y="1397000"/>
                </a:lnTo>
                <a:lnTo>
                  <a:pt x="0" y="977900"/>
                </a:lnTo>
                <a:lnTo>
                  <a:pt x="0" y="977900"/>
                </a:lnTo>
                <a:lnTo>
                  <a:pt x="0" y="279406"/>
                </a:lnTo>
                <a:close/>
              </a:path>
            </a:pathLst>
          </a:custGeom>
          <a:solidFill>
            <a:srgbClr val="00B0F0">
              <a:alpha val="90000"/>
            </a:srgbClr>
          </a:solidFill>
          <a:ln w="28575" cmpd="sng">
            <a:solidFill>
              <a:schemeClr val="accent5">
                <a:lumMod val="50000"/>
              </a:schemeClr>
            </a:solidFill>
          </a:ln>
          <a:effectLst>
            <a:outerShdw blurRad="40000" dist="23000" dir="5400000" rotWithShape="0">
              <a:srgbClr val="000000">
                <a:alpha val="35000"/>
              </a:srgbClr>
            </a:outerShdw>
            <a:reflection stA="0" endPos="41000" dist="228600" dir="5400000" sy="-100000" algn="bl" rotWithShape="0"/>
          </a:effectLst>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914400" y="1447800"/>
            <a:ext cx="2730106" cy="461665"/>
          </a:xfrm>
          <a:prstGeom prst="rect">
            <a:avLst/>
          </a:prstGeom>
          <a:noFill/>
        </p:spPr>
        <p:txBody>
          <a:bodyPr wrap="none" rtlCol="0">
            <a:spAutoFit/>
          </a:bodyPr>
          <a:lstStyle/>
          <a:p>
            <a:r>
              <a:rPr lang="en-US" sz="2400" b="1" i="1" dirty="0" smtClean="0">
                <a:solidFill>
                  <a:schemeClr val="tx2"/>
                </a:solidFill>
              </a:rPr>
              <a:t>Lean manufacturing</a:t>
            </a:r>
            <a:endParaRPr lang="en-US" sz="2400" b="1" i="1" dirty="0">
              <a:solidFill>
                <a:schemeClr val="tx2"/>
              </a:solidFill>
            </a:endParaRPr>
          </a:p>
        </p:txBody>
      </p:sp>
      <p:sp>
        <p:nvSpPr>
          <p:cNvPr id="16" name="TextBox 15"/>
          <p:cNvSpPr txBox="1"/>
          <p:nvPr/>
        </p:nvSpPr>
        <p:spPr>
          <a:xfrm>
            <a:off x="4753107" y="1485168"/>
            <a:ext cx="4333661" cy="2523768"/>
          </a:xfrm>
          <a:prstGeom prst="rect">
            <a:avLst/>
          </a:prstGeom>
          <a:noFill/>
        </p:spPr>
        <p:txBody>
          <a:bodyPr wrap="square" rtlCol="0">
            <a:spAutoFit/>
          </a:bodyPr>
          <a:lstStyle/>
          <a:p>
            <a:r>
              <a:rPr lang="en-US" dirty="0" smtClean="0">
                <a:solidFill>
                  <a:schemeClr val="bg1"/>
                </a:solidFill>
              </a:rPr>
              <a:t>. </a:t>
            </a:r>
            <a:r>
              <a:rPr lang="en-US" sz="2000" dirty="0" smtClean="0"/>
              <a:t>software development or financial services can benefit from adopting lean philosophy. As long as a company can identify a value stream, from when the customers order product to when they receive it, lean principles can be applied and waste removed</a:t>
            </a:r>
            <a:endParaRPr lang="en-US" sz="2000" dirty="0" smtClean="0">
              <a:latin typeface="Times New Roman" pitchFamily="18" charset="0"/>
              <a:cs typeface="Times New Roman" pitchFamily="18" charset="0"/>
            </a:endParaRPr>
          </a:p>
          <a:p>
            <a:endParaRPr lang="en-US" dirty="0">
              <a:solidFill>
                <a:schemeClr val="bg1"/>
              </a:solidFill>
            </a:endParaRPr>
          </a:p>
        </p:txBody>
      </p:sp>
      <p:sp>
        <p:nvSpPr>
          <p:cNvPr id="3" name="Rectangle 2"/>
          <p:cNvSpPr/>
          <p:nvPr/>
        </p:nvSpPr>
        <p:spPr>
          <a:xfrm rot="11018664" flipV="1">
            <a:off x="3050242" y="5339963"/>
            <a:ext cx="1428604" cy="923330"/>
          </a:xfrm>
          <a:prstGeom prst="rect">
            <a:avLst/>
          </a:prstGeom>
        </p:spPr>
        <p:txBody>
          <a:bodyPr wrap="square">
            <a:spAutoFit/>
          </a:bodyPr>
          <a:lstStyle/>
          <a:p>
            <a:r>
              <a:rPr lang="en-US" dirty="0"/>
              <a:t>(</a:t>
            </a:r>
            <a:r>
              <a:rPr lang="en-US" dirty="0" err="1"/>
              <a:t>Abhishek</a:t>
            </a:r>
            <a:r>
              <a:rPr lang="en-US" dirty="0"/>
              <a:t> Kumar Singh, 1998)</a:t>
            </a:r>
          </a:p>
        </p:txBody>
      </p:sp>
      <p:sp>
        <p:nvSpPr>
          <p:cNvPr id="4" name="Rectangle 3"/>
          <p:cNvSpPr/>
          <p:nvPr/>
        </p:nvSpPr>
        <p:spPr>
          <a:xfrm>
            <a:off x="4572774" y="5595432"/>
            <a:ext cx="1613390" cy="369332"/>
          </a:xfrm>
          <a:prstGeom prst="rect">
            <a:avLst/>
          </a:prstGeom>
        </p:spPr>
        <p:txBody>
          <a:bodyPr wrap="none">
            <a:spAutoFit/>
          </a:bodyPr>
          <a:lstStyle/>
          <a:p>
            <a:r>
              <a:rPr lang="en-US" dirty="0"/>
              <a:t>(Hobbs, 2004) .</a:t>
            </a:r>
          </a:p>
        </p:txBody>
      </p:sp>
      <p:sp>
        <p:nvSpPr>
          <p:cNvPr id="14" name="Rectangle 13"/>
          <p:cNvSpPr/>
          <p:nvPr/>
        </p:nvSpPr>
        <p:spPr>
          <a:xfrm>
            <a:off x="0" y="1905000"/>
            <a:ext cx="4495800" cy="2308324"/>
          </a:xfrm>
          <a:prstGeom prst="rect">
            <a:avLst/>
          </a:prstGeom>
        </p:spPr>
        <p:txBody>
          <a:bodyPr wrap="square">
            <a:spAutoFit/>
          </a:bodyPr>
          <a:lstStyle/>
          <a:p>
            <a:pPr algn="ctr">
              <a:spcBef>
                <a:spcPct val="0"/>
              </a:spcBef>
            </a:pPr>
            <a:r>
              <a:rPr lang="en-US" dirty="0" smtClean="0"/>
              <a:t>Lean manufacturing is defined as "A philosophy, based on the Toyota Production System, and other Japanese management practices that strives to shorten the time line between the customer order and the shipment of the final product, by consistent elimination of waste". All types of companies, manufacturing, process, distribution, </a:t>
            </a:r>
            <a:endParaRPr lang="en-US" dirty="0">
              <a:latin typeface="Times New Roman" pitchFamily="18" charset="0"/>
              <a:cs typeface="Times New Roman" pitchFamily="18" charset="0"/>
            </a:endParaRPr>
          </a:p>
        </p:txBody>
      </p:sp>
      <p:sp>
        <p:nvSpPr>
          <p:cNvPr id="15" name="Rectangle 14"/>
          <p:cNvSpPr/>
          <p:nvPr/>
        </p:nvSpPr>
        <p:spPr>
          <a:xfrm>
            <a:off x="2057400" y="0"/>
            <a:ext cx="5232266"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Literature Review</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 xmlns:p14="http://schemas.microsoft.com/office/powerpoint/2010/main" val="294916355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13754</TotalTime>
  <Words>3281</Words>
  <Application>Microsoft Office PowerPoint</Application>
  <PresentationFormat>On-screen Show (4:3)</PresentationFormat>
  <Paragraphs>1006</Paragraphs>
  <Slides>58</Slides>
  <Notes>3</Notes>
  <HiddenSlides>0</HiddenSlides>
  <MMClips>0</MMClips>
  <ScaleCrop>false</ScaleCrop>
  <HeadingPairs>
    <vt:vector size="4" baseType="variant">
      <vt:variant>
        <vt:lpstr>Theme</vt:lpstr>
      </vt:variant>
      <vt:variant>
        <vt:i4>2</vt:i4>
      </vt:variant>
      <vt:variant>
        <vt:lpstr>Slide Titles</vt:lpstr>
      </vt:variant>
      <vt:variant>
        <vt:i4>58</vt:i4>
      </vt:variant>
    </vt:vector>
  </HeadingPairs>
  <TitlesOfParts>
    <vt:vector size="60" baseType="lpstr">
      <vt:lpstr>1_Office Theme</vt:lpstr>
      <vt:lpstr>Office Theme</vt:lpstr>
      <vt:lpstr>Slide 1</vt:lpstr>
      <vt:lpstr>Slide 2</vt:lpstr>
      <vt:lpstr>Slide 3</vt:lpstr>
      <vt:lpstr>Slide 4</vt:lpstr>
      <vt:lpstr>Slide 5</vt:lpstr>
      <vt:lpstr>Slide 6</vt:lpstr>
      <vt:lpstr>Slide 7</vt:lpstr>
      <vt:lpstr>Using the OEE and PCE calculations depend on the time by using the timer and fill these times in rout sheet and value stream mapping, it aware us that monitoring the worker beside him will affect his productivity, so we monitored the workers away from them. Also in this course, we knew how to build multiple activity chart and work center load report and its diagram.  </vt:lpstr>
      <vt:lpstr>Slide 9</vt:lpstr>
      <vt:lpstr>Slide 10</vt:lpstr>
      <vt:lpstr> OEE Availability OEE Availability is the ratio between the actual run time and the scheduled run time. The scheduled run time does not included breaks, lunches and other pre-arranged time a production line or process may be down. OEE Performance OEE Performance is the ratio between the actual number of units produced and the number of unit that theoretically can be produced and is based on the standard rate. The standard rate is rate the equipment is designed for.  OEE Quality OEE Quality is the ratio between good units produced and the total units that were stated.   </vt:lpstr>
      <vt:lpstr>Slide 12</vt:lpstr>
      <vt:lpstr> Value stream mapping (VSM) :   A value stream map takes into account not only the activity of the product, but the management and information systems that support the basic process. This is especially helpful when working to reduce cycle time, because you gain insight into the decision making flow in addition to the process flow.</vt:lpstr>
      <vt:lpstr>Slide 14</vt:lpstr>
      <vt:lpstr>Slide 15</vt:lpstr>
      <vt:lpstr>Slide 16</vt:lpstr>
      <vt:lpstr>Slide 17</vt:lpstr>
      <vt:lpstr>Slide 18</vt:lpstr>
      <vt:lpstr> </vt:lpstr>
      <vt:lpstr>Slide 20</vt:lpstr>
      <vt:lpstr>Slide 21</vt:lpstr>
      <vt:lpstr>Slide 22</vt:lpstr>
      <vt:lpstr>Slide 23</vt:lpstr>
      <vt:lpstr>Slide 24</vt:lpstr>
      <vt:lpstr>Slide 25</vt:lpstr>
      <vt:lpstr>Slide 26</vt:lpstr>
      <vt:lpstr>Slide 27</vt:lpstr>
      <vt:lpstr>Slide 28</vt:lpstr>
      <vt:lpstr>Slide 29</vt:lpstr>
      <vt:lpstr>  Production line name: Gypsum base Part #:                                                                                                           Drawing #: Table 10 : Routing file of Gypsum base of production line </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Jacks production line </vt:lpstr>
      <vt:lpstr>Slide 45</vt:lpstr>
      <vt:lpstr>Slide 46</vt:lpstr>
      <vt:lpstr>Slide 47</vt:lpstr>
      <vt:lpstr>Slide 48</vt:lpstr>
      <vt:lpstr>Slide 49</vt:lpstr>
      <vt:lpstr>Slide 50</vt:lpstr>
      <vt:lpstr>Slide 51</vt:lpstr>
      <vt:lpstr>Slide 52</vt:lpstr>
      <vt:lpstr>Slide 53</vt:lpstr>
      <vt:lpstr>2)   BOM</vt:lpstr>
      <vt:lpstr>Appendix II: </vt:lpstr>
      <vt:lpstr>خط انتاج (الجكات) </vt:lpstr>
      <vt:lpstr>Slide 57</vt:lpstr>
      <vt:lpstr>Slide 58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Anan Aghbar</dc:creator>
  <cp:lastModifiedBy>anas mousa</cp:lastModifiedBy>
  <cp:revision>126</cp:revision>
  <dcterms:created xsi:type="dcterms:W3CDTF">2016-05-16T10:52:58Z</dcterms:created>
  <dcterms:modified xsi:type="dcterms:W3CDTF">2017-05-23T17:28:03Z</dcterms:modified>
</cp:coreProperties>
</file>