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63"/>
  </p:notesMasterIdLst>
  <p:sldIdLst>
    <p:sldId id="256" r:id="rId2"/>
    <p:sldId id="268" r:id="rId3"/>
    <p:sldId id="269" r:id="rId4"/>
    <p:sldId id="299" r:id="rId5"/>
    <p:sldId id="309" r:id="rId6"/>
    <p:sldId id="359" r:id="rId7"/>
    <p:sldId id="346" r:id="rId8"/>
    <p:sldId id="348" r:id="rId9"/>
    <p:sldId id="353" r:id="rId10"/>
    <p:sldId id="345" r:id="rId11"/>
    <p:sldId id="301" r:id="rId12"/>
    <p:sldId id="302" r:id="rId13"/>
    <p:sldId id="320" r:id="rId14"/>
    <p:sldId id="321" r:id="rId15"/>
    <p:sldId id="323" r:id="rId16"/>
    <p:sldId id="328" r:id="rId17"/>
    <p:sldId id="329" r:id="rId18"/>
    <p:sldId id="332" r:id="rId19"/>
    <p:sldId id="333" r:id="rId20"/>
    <p:sldId id="360" r:id="rId21"/>
    <p:sldId id="361" r:id="rId22"/>
    <p:sldId id="362" r:id="rId23"/>
    <p:sldId id="363" r:id="rId24"/>
    <p:sldId id="364" r:id="rId25"/>
    <p:sldId id="382" r:id="rId26"/>
    <p:sldId id="381" r:id="rId27"/>
    <p:sldId id="365" r:id="rId28"/>
    <p:sldId id="366" r:id="rId29"/>
    <p:sldId id="367" r:id="rId30"/>
    <p:sldId id="368" r:id="rId31"/>
    <p:sldId id="369" r:id="rId32"/>
    <p:sldId id="370" r:id="rId33"/>
    <p:sldId id="371" r:id="rId34"/>
    <p:sldId id="372" r:id="rId35"/>
    <p:sldId id="373" r:id="rId36"/>
    <p:sldId id="374" r:id="rId37"/>
    <p:sldId id="375" r:id="rId38"/>
    <p:sldId id="376" r:id="rId39"/>
    <p:sldId id="377" r:id="rId40"/>
    <p:sldId id="378" r:id="rId41"/>
    <p:sldId id="379" r:id="rId42"/>
    <p:sldId id="380" r:id="rId43"/>
    <p:sldId id="298" r:id="rId44"/>
    <p:sldId id="311" r:id="rId45"/>
    <p:sldId id="312" r:id="rId46"/>
    <p:sldId id="313" r:id="rId47"/>
    <p:sldId id="383" r:id="rId48"/>
    <p:sldId id="384" r:id="rId49"/>
    <p:sldId id="386" r:id="rId50"/>
    <p:sldId id="387" r:id="rId51"/>
    <p:sldId id="388" r:id="rId52"/>
    <p:sldId id="389" r:id="rId53"/>
    <p:sldId id="390" r:id="rId54"/>
    <p:sldId id="391" r:id="rId55"/>
    <p:sldId id="392" r:id="rId56"/>
    <p:sldId id="393" r:id="rId57"/>
    <p:sldId id="394" r:id="rId58"/>
    <p:sldId id="395" r:id="rId59"/>
    <p:sldId id="396" r:id="rId60"/>
    <p:sldId id="397" r:id="rId61"/>
    <p:sldId id="358" r:id="rId6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54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91BA2-2090-432D-B870-0C20C82722AC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2E966-2899-4556-920B-8E8F34904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1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29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99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2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743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43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413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082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19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857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0715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872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316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880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998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662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14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833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34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17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26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46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16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330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A35CF-223E-47AB-B397-D6473AEF11D0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63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2E966-2899-4556-920B-8E8F3490459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87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61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9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677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580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06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47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49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42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302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1124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77637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BE4F7A8-3095-47DF-9DEE-C1764B447C6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E124D4D-6CB8-4C45-81EA-3A4709B6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4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1056" y="1201251"/>
            <a:ext cx="8765943" cy="3261021"/>
          </a:xfrm>
        </p:spPr>
        <p:txBody>
          <a:bodyPr>
            <a:noAutofit/>
          </a:bodyPr>
          <a:lstStyle/>
          <a:p>
            <a:r>
              <a:rPr lang="ar-JO" sz="5400" b="1" dirty="0"/>
              <a:t> </a:t>
            </a:r>
            <a:endParaRPr lang="en-US" sz="5400" dirty="0"/>
          </a:p>
          <a:p>
            <a:r>
              <a:rPr lang="en-US" sz="1800" b="1" dirty="0"/>
              <a:t>An-</a:t>
            </a:r>
            <a:r>
              <a:rPr lang="en-US" sz="1800" b="1" dirty="0" err="1"/>
              <a:t>Najah</a:t>
            </a:r>
            <a:r>
              <a:rPr lang="en-US" sz="1800" b="1" dirty="0"/>
              <a:t> National University </a:t>
            </a:r>
            <a:endParaRPr lang="en-US" sz="1800" dirty="0"/>
          </a:p>
          <a:p>
            <a:r>
              <a:rPr lang="en-US" sz="1800" b="1" dirty="0"/>
              <a:t>Building Engineering Department</a:t>
            </a:r>
            <a:endParaRPr lang="en-US" sz="1800" dirty="0"/>
          </a:p>
          <a:p>
            <a:r>
              <a:rPr lang="en-US" sz="2400" b="1" dirty="0"/>
              <a:t> </a:t>
            </a:r>
            <a:endParaRPr lang="en-US" sz="2400" dirty="0"/>
          </a:p>
          <a:p>
            <a:r>
              <a:rPr lang="en-US" sz="2000" b="1" dirty="0"/>
              <a:t>Assessment &amp; Redesign for Establishment of Manage &amp; Development Orphans Funds in Ramallah City </a:t>
            </a:r>
          </a:p>
          <a:p>
            <a:endParaRPr lang="en-US" sz="2000" dirty="0"/>
          </a:p>
          <a:p>
            <a:r>
              <a:rPr lang="en-US" sz="1200" b="1" i="1" dirty="0"/>
              <a:t>Second </a:t>
            </a:r>
            <a:r>
              <a:rPr lang="en-US" sz="1200" b="1" i="1"/>
              <a:t>semester 2022</a:t>
            </a:r>
            <a:endParaRPr lang="en-US" sz="1200" i="1" dirty="0"/>
          </a:p>
          <a:p>
            <a:r>
              <a:rPr lang="en-US" sz="2400" b="1" dirty="0"/>
              <a:t> </a:t>
            </a:r>
            <a:endParaRPr lang="en-US" sz="2400" dirty="0"/>
          </a:p>
          <a:p>
            <a:r>
              <a:rPr lang="en-US" sz="1800" b="1" u="sng" dirty="0"/>
              <a:t>Supervised by:</a:t>
            </a:r>
            <a:endParaRPr lang="en-US" sz="1800" dirty="0"/>
          </a:p>
          <a:p>
            <a:r>
              <a:rPr lang="en-US" sz="1800" b="1" dirty="0"/>
              <a:t>Dr. </a:t>
            </a:r>
            <a:r>
              <a:rPr lang="en-US" sz="1800" b="1" dirty="0" err="1"/>
              <a:t>Mutasim</a:t>
            </a:r>
            <a:r>
              <a:rPr lang="en-US" sz="1800" b="1" dirty="0"/>
              <a:t> Baba</a:t>
            </a:r>
            <a:r>
              <a:rPr lang="en-US" sz="2400" b="1" dirty="0"/>
              <a:t> </a:t>
            </a:r>
            <a:endParaRPr lang="en-US" sz="2400" dirty="0"/>
          </a:p>
          <a:p>
            <a:pPr algn="ctr"/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7320" y="4434840"/>
            <a:ext cx="376917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Prepared by:</a:t>
            </a:r>
          </a:p>
          <a:p>
            <a:r>
              <a:rPr lang="en-US" sz="1600" b="1" dirty="0" err="1"/>
              <a:t>Aya</a:t>
            </a:r>
            <a:r>
              <a:rPr lang="en-US" sz="1600" b="1" dirty="0"/>
              <a:t> </a:t>
            </a:r>
            <a:r>
              <a:rPr lang="en-US" sz="1600" b="1" dirty="0" err="1"/>
              <a:t>Ziyad</a:t>
            </a:r>
            <a:r>
              <a:rPr lang="en-US" sz="1600" b="1" dirty="0"/>
              <a:t> </a:t>
            </a:r>
            <a:r>
              <a:rPr lang="en-US" sz="1600" b="1" dirty="0" err="1"/>
              <a:t>Rabay’a</a:t>
            </a:r>
            <a:endParaRPr lang="en-US" sz="1600" dirty="0"/>
          </a:p>
          <a:p>
            <a:r>
              <a:rPr lang="en-US" sz="1600" b="1" dirty="0"/>
              <a:t>Osama Ammar </a:t>
            </a:r>
            <a:r>
              <a:rPr lang="en-US" sz="1600" b="1" dirty="0" err="1"/>
              <a:t>Tbaileh</a:t>
            </a:r>
            <a:endParaRPr lang="en-US" sz="1600" dirty="0"/>
          </a:p>
          <a:p>
            <a:r>
              <a:rPr lang="en-US" sz="1600" b="1" dirty="0"/>
              <a:t>Mohammad Bassam Saleh</a:t>
            </a:r>
            <a:endParaRPr lang="en-US" sz="16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143" y="1458491"/>
            <a:ext cx="1498592" cy="149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4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91" y="2433947"/>
            <a:ext cx="6444780" cy="1571996"/>
          </a:xfrm>
        </p:spPr>
        <p:txBody>
          <a:bodyPr/>
          <a:lstStyle/>
          <a:p>
            <a:pPr algn="ctr"/>
            <a:r>
              <a:rPr lang="en-US" dirty="0"/>
              <a:t>Environmental Aspects </a:t>
            </a:r>
          </a:p>
        </p:txBody>
      </p:sp>
    </p:spTree>
    <p:extLst>
      <p:ext uri="{BB962C8B-B14F-4D97-AF65-F5344CB8AC3E}">
        <p14:creationId xmlns:p14="http://schemas.microsoft.com/office/powerpoint/2010/main" val="4015521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966" y="509788"/>
            <a:ext cx="9110472" cy="701574"/>
          </a:xfrm>
        </p:spPr>
        <p:txBody>
          <a:bodyPr>
            <a:normAutofit fontScale="90000"/>
          </a:bodyPr>
          <a:lstStyle/>
          <a:p>
            <a:r>
              <a:rPr lang="en-US" dirty="0"/>
              <a:t>Environmental aspects: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" y="1605692"/>
            <a:ext cx="10713720" cy="363931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800" dirty="0"/>
              <a:t>Shading.</a:t>
            </a:r>
          </a:p>
          <a:p>
            <a:pPr>
              <a:lnSpc>
                <a:spcPct val="200000"/>
              </a:lnSpc>
            </a:pPr>
            <a:r>
              <a:rPr lang="en-US" sz="2800" dirty="0"/>
              <a:t>Daylight.</a:t>
            </a:r>
          </a:p>
          <a:p>
            <a:pPr>
              <a:lnSpc>
                <a:spcPct val="200000"/>
              </a:lnSpc>
            </a:pPr>
            <a:r>
              <a:rPr lang="en-US" sz="2800" dirty="0"/>
              <a:t>Solutions.</a:t>
            </a:r>
          </a:p>
        </p:txBody>
      </p:sp>
    </p:spTree>
    <p:extLst>
      <p:ext uri="{BB962C8B-B14F-4D97-AF65-F5344CB8AC3E}">
        <p14:creationId xmlns:p14="http://schemas.microsoft.com/office/powerpoint/2010/main" val="1181444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186612"/>
            <a:ext cx="9110472" cy="1215404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Environmental Aspects:</a:t>
            </a:r>
            <a:br>
              <a:rPr lang="en-US" sz="2800" dirty="0"/>
            </a:br>
            <a:r>
              <a:rPr lang="en-US" sz="2800" dirty="0"/>
              <a:t>Shading: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589" y="1606359"/>
            <a:ext cx="2095813" cy="670311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u="sng" dirty="0"/>
              <a:t>21-July  8:00 AM</a:t>
            </a:r>
            <a:endParaRPr lang="en-US" sz="2000" dirty="0"/>
          </a:p>
          <a:p>
            <a:pPr>
              <a:lnSpc>
                <a:spcPct val="200000"/>
              </a:lnSpc>
            </a:pP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90" y="2276670"/>
            <a:ext cx="5296210" cy="376023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649" y="2276670"/>
            <a:ext cx="6002693" cy="3760236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7652034" y="1606358"/>
            <a:ext cx="2928880" cy="5396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2000" u="sng" dirty="0"/>
              <a:t>21-December  8:00 AM</a:t>
            </a:r>
            <a:endParaRPr lang="en-US" sz="2000" dirty="0"/>
          </a:p>
          <a:p>
            <a:pPr>
              <a:lnSpc>
                <a:spcPct val="20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41794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186612"/>
            <a:ext cx="9110472" cy="1215404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Environmental Aspects:</a:t>
            </a:r>
            <a:br>
              <a:rPr lang="en-US" sz="2800" dirty="0"/>
            </a:br>
            <a:r>
              <a:rPr lang="en-US" sz="2800" dirty="0"/>
              <a:t>Shading: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589" y="1606359"/>
            <a:ext cx="2866676" cy="754286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u="sng" dirty="0"/>
              <a:t>21-July  12:00 PM</a:t>
            </a:r>
            <a:endParaRPr lang="en-US" sz="2000" dirty="0"/>
          </a:p>
          <a:p>
            <a:pPr>
              <a:lnSpc>
                <a:spcPct val="200000"/>
              </a:lnSpc>
            </a:pPr>
            <a:endParaRPr lang="en-US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52034" y="1606358"/>
            <a:ext cx="2928880" cy="5396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2000" u="sng" dirty="0"/>
              <a:t>21-December  12:00 PM</a:t>
            </a:r>
            <a:endParaRPr lang="en-US" sz="2000" dirty="0"/>
          </a:p>
          <a:p>
            <a:pPr>
              <a:lnSpc>
                <a:spcPct val="200000"/>
              </a:lnSpc>
            </a:pPr>
            <a:endParaRPr lang="en-US" sz="2800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90" y="2443690"/>
            <a:ext cx="5642532" cy="356522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543" y="2443690"/>
            <a:ext cx="5682343" cy="356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28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186612"/>
            <a:ext cx="9110472" cy="1215404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Environmental Aspects:</a:t>
            </a:r>
            <a:br>
              <a:rPr lang="en-US" sz="2800" dirty="0"/>
            </a:br>
            <a:r>
              <a:rPr lang="en-US" sz="2800" dirty="0"/>
              <a:t>Shading: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589" y="1606359"/>
            <a:ext cx="2866676" cy="754286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u="sng" dirty="0"/>
              <a:t>21-July  2:00 PM</a:t>
            </a:r>
            <a:endParaRPr lang="en-US" sz="2000" dirty="0"/>
          </a:p>
          <a:p>
            <a:pPr>
              <a:lnSpc>
                <a:spcPct val="200000"/>
              </a:lnSpc>
            </a:pPr>
            <a:endParaRPr lang="en-US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52034" y="1606358"/>
            <a:ext cx="2928880" cy="5396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2000" u="sng" dirty="0"/>
              <a:t>21-December  2:00 PM</a:t>
            </a:r>
            <a:endParaRPr lang="en-US" sz="2000" dirty="0"/>
          </a:p>
          <a:p>
            <a:pPr>
              <a:lnSpc>
                <a:spcPct val="200000"/>
              </a:lnSpc>
            </a:pPr>
            <a:endParaRPr lang="en-US" sz="2800" dirty="0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74" y="2248677"/>
            <a:ext cx="5657618" cy="3931299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898" y="2248676"/>
            <a:ext cx="5777204" cy="393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502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390954"/>
            <a:ext cx="9110472" cy="1215404"/>
          </a:xfrm>
        </p:spPr>
        <p:txBody>
          <a:bodyPr>
            <a:normAutofit fontScale="90000"/>
          </a:bodyPr>
          <a:lstStyle/>
          <a:p>
            <a:r>
              <a:rPr lang="en-US" sz="2800" b="1" u="sng" dirty="0"/>
              <a:t>Environmental Aspects:</a:t>
            </a:r>
            <a:br>
              <a:rPr lang="en-US" sz="2800" dirty="0"/>
            </a:br>
            <a:r>
              <a:rPr lang="en-US" sz="2800" dirty="0"/>
              <a:t>Daylight analysis: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Ground Floor: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589" y="1606359"/>
            <a:ext cx="2866676" cy="754286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u="sng" dirty="0"/>
              <a:t>Before</a:t>
            </a:r>
            <a:endParaRPr lang="en-US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287208" y="1606358"/>
            <a:ext cx="3293706" cy="5396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2000" u="sng" dirty="0"/>
              <a:t>After</a:t>
            </a:r>
            <a:endParaRPr lang="en-US" sz="2800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90" y="2360645"/>
            <a:ext cx="5166066" cy="392959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664" y="2360645"/>
            <a:ext cx="5247274" cy="392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45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390954"/>
            <a:ext cx="9110472" cy="1215404"/>
          </a:xfrm>
        </p:spPr>
        <p:txBody>
          <a:bodyPr>
            <a:normAutofit fontScale="90000"/>
          </a:bodyPr>
          <a:lstStyle/>
          <a:p>
            <a:r>
              <a:rPr lang="en-US" sz="2800" b="1" u="sng" dirty="0"/>
              <a:t>Environmental Aspects:</a:t>
            </a:r>
            <a:br>
              <a:rPr lang="en-US" sz="2800" dirty="0"/>
            </a:br>
            <a:r>
              <a:rPr lang="en-US" sz="2800" dirty="0"/>
              <a:t>Daylight analysis: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Fifth Floor: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589" y="1606359"/>
            <a:ext cx="2866676" cy="754286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u="sng" dirty="0"/>
              <a:t>Before</a:t>
            </a:r>
            <a:endParaRPr lang="en-US" sz="2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287208" y="1606358"/>
            <a:ext cx="3293706" cy="5396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2000" u="sng" dirty="0"/>
              <a:t>After</a:t>
            </a:r>
            <a:endParaRPr lang="en-US" sz="2800" dirty="0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90" y="2360644"/>
            <a:ext cx="5405918" cy="4087047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464" y="2360644"/>
            <a:ext cx="5216841" cy="408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45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390953"/>
            <a:ext cx="9110472" cy="1755087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Environmental Aspects:</a:t>
            </a:r>
            <a:br>
              <a:rPr lang="en-US" sz="2800" dirty="0"/>
            </a:br>
            <a:r>
              <a:rPr lang="en-US" sz="2800" dirty="0"/>
              <a:t>Solutions:</a:t>
            </a:r>
            <a:br>
              <a:rPr lang="en-US" sz="2800" dirty="0"/>
            </a:br>
            <a:br>
              <a:rPr lang="en-US" sz="2800" dirty="0"/>
            </a:b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367" y="1401333"/>
            <a:ext cx="8869013" cy="495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488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390953"/>
            <a:ext cx="9110472" cy="1755087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Environmental Aspects:</a:t>
            </a:r>
            <a:br>
              <a:rPr lang="en-US" sz="2800" dirty="0"/>
            </a:br>
            <a:r>
              <a:rPr lang="en-US" sz="2800" dirty="0"/>
              <a:t>Solutions:</a:t>
            </a:r>
            <a:br>
              <a:rPr lang="en-US" sz="2800" dirty="0"/>
            </a:br>
            <a:br>
              <a:rPr lang="en-US" sz="2800" dirty="0"/>
            </a:br>
            <a:endParaRPr lang="en-US" sz="2800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39" y="1616685"/>
            <a:ext cx="7965830" cy="46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64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390953"/>
            <a:ext cx="9110472" cy="1755087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Environmental Aspects:</a:t>
            </a:r>
            <a:br>
              <a:rPr lang="en-US" sz="2800" dirty="0"/>
            </a:br>
            <a:r>
              <a:rPr lang="en-US" sz="2800" dirty="0"/>
              <a:t>Solutions:</a:t>
            </a:r>
            <a:br>
              <a:rPr lang="en-US" sz="2800" dirty="0"/>
            </a:br>
            <a:br>
              <a:rPr lang="en-US" sz="2800" dirty="0"/>
            </a:br>
            <a:endParaRPr lang="en-US" sz="2800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467707" y="1661281"/>
            <a:ext cx="8247185" cy="452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048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9029" y="87086"/>
            <a:ext cx="10058400" cy="1371600"/>
          </a:xfrm>
        </p:spPr>
        <p:txBody>
          <a:bodyPr/>
          <a:lstStyle/>
          <a:p>
            <a:r>
              <a:rPr lang="en-US" dirty="0"/>
              <a:t>Contents headlines: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029" y="1174830"/>
            <a:ext cx="11587337" cy="5683170"/>
          </a:xfrm>
        </p:spPr>
        <p:txBody>
          <a:bodyPr>
            <a:normAutofit/>
          </a:bodyPr>
          <a:lstStyle/>
          <a:p>
            <a:pPr marL="342900" lvl="0" indent="-342900" defTabSz="457200">
              <a:lnSpc>
                <a:spcPct val="250000"/>
              </a:lnSpc>
              <a:spcBef>
                <a:spcPts val="0"/>
              </a:spcBef>
              <a:buClrTx/>
              <a:buFontTx/>
              <a:buAutoNum type="arabicPeriod"/>
            </a:pPr>
            <a:r>
              <a:rPr lang="en-US" b="1" dirty="0">
                <a:solidFill>
                  <a:prstClr val="black"/>
                </a:solidFill>
                <a:latin typeface="Trebuchet MS" panose="020B0603020202020204"/>
              </a:rPr>
              <a:t>Introduction </a:t>
            </a:r>
          </a:p>
          <a:p>
            <a:pPr marL="342900" lvl="0" indent="-342900" defTabSz="457200">
              <a:lnSpc>
                <a:spcPct val="250000"/>
              </a:lnSpc>
              <a:spcBef>
                <a:spcPts val="0"/>
              </a:spcBef>
              <a:buClrTx/>
              <a:buFontTx/>
              <a:buAutoNum type="arabicPeriod"/>
            </a:pPr>
            <a:r>
              <a:rPr lang="en-US" b="1" dirty="0">
                <a:solidFill>
                  <a:prstClr val="black"/>
                </a:solidFill>
                <a:latin typeface="Trebuchet MS" panose="020B0603020202020204"/>
              </a:rPr>
              <a:t>Site analyses</a:t>
            </a:r>
          </a:p>
          <a:p>
            <a:pPr marL="342900" lvl="0" indent="-342900" defTabSz="457200">
              <a:lnSpc>
                <a:spcPct val="250000"/>
              </a:lnSpc>
              <a:spcBef>
                <a:spcPts val="0"/>
              </a:spcBef>
              <a:buClrTx/>
              <a:buFontTx/>
              <a:buAutoNum type="arabicPeriod"/>
            </a:pPr>
            <a:r>
              <a:rPr lang="en-US" b="1" dirty="0">
                <a:solidFill>
                  <a:prstClr val="black"/>
                </a:solidFill>
                <a:latin typeface="Trebuchet MS" panose="020B0603020202020204"/>
              </a:rPr>
              <a:t>Architectural aspects </a:t>
            </a:r>
          </a:p>
          <a:p>
            <a:pPr marL="342900" lvl="0" indent="-342900" defTabSz="457200">
              <a:lnSpc>
                <a:spcPct val="250000"/>
              </a:lnSpc>
              <a:spcBef>
                <a:spcPts val="0"/>
              </a:spcBef>
              <a:buClrTx/>
              <a:buFontTx/>
              <a:buAutoNum type="arabicPeriod"/>
            </a:pPr>
            <a:r>
              <a:rPr lang="en-US" b="1" dirty="0">
                <a:solidFill>
                  <a:prstClr val="black"/>
                </a:solidFill>
                <a:latin typeface="Trebuchet MS" panose="020B0603020202020204"/>
              </a:rPr>
              <a:t>Environmental aspects</a:t>
            </a:r>
            <a:endParaRPr lang="ar-SA" b="1" dirty="0">
              <a:solidFill>
                <a:prstClr val="black"/>
              </a:solidFill>
              <a:latin typeface="Trebuchet MS" panose="020B0603020202020204"/>
              <a:cs typeface="Tahoma" panose="020B0604030504040204" pitchFamily="34" charset="0"/>
            </a:endParaRPr>
          </a:p>
          <a:p>
            <a:pPr marL="342900" lvl="0" indent="-342900" defTabSz="457200">
              <a:lnSpc>
                <a:spcPct val="250000"/>
              </a:lnSpc>
              <a:spcBef>
                <a:spcPts val="0"/>
              </a:spcBef>
              <a:buClrTx/>
              <a:buFontTx/>
              <a:buAutoNum type="arabicPeriod"/>
            </a:pPr>
            <a:r>
              <a:rPr lang="en-US" b="1" dirty="0">
                <a:solidFill>
                  <a:prstClr val="black"/>
                </a:solidFill>
                <a:latin typeface="Trebuchet MS" panose="020B0603020202020204"/>
              </a:rPr>
              <a:t>Electromechanical aspects</a:t>
            </a:r>
          </a:p>
          <a:p>
            <a:pPr marL="342900" lvl="0" indent="-342900" defTabSz="457200">
              <a:lnSpc>
                <a:spcPct val="250000"/>
              </a:lnSpc>
              <a:spcBef>
                <a:spcPts val="0"/>
              </a:spcBef>
              <a:buClrTx/>
              <a:buFontTx/>
              <a:buAutoNum type="arabicPeriod"/>
            </a:pPr>
            <a:r>
              <a:rPr lang="en-US" b="1" dirty="0">
                <a:solidFill>
                  <a:prstClr val="black"/>
                </a:solidFill>
                <a:latin typeface="Trebuchet MS" panose="020B0603020202020204"/>
              </a:rPr>
              <a:t>Structure aspects</a:t>
            </a:r>
          </a:p>
          <a:p>
            <a:pPr marL="342900" lvl="0" indent="-342900" defTabSz="457200">
              <a:lnSpc>
                <a:spcPct val="250000"/>
              </a:lnSpc>
              <a:spcBef>
                <a:spcPts val="0"/>
              </a:spcBef>
              <a:buClrTx/>
              <a:buFontTx/>
              <a:buAutoNum type="arabicPeriod"/>
            </a:pPr>
            <a:r>
              <a:rPr lang="en-US" b="1" dirty="0">
                <a:solidFill>
                  <a:prstClr val="black"/>
                </a:solidFill>
                <a:latin typeface="Trebuchet MS" panose="020B0603020202020204"/>
              </a:rPr>
              <a:t>Cost estimation aspects</a:t>
            </a:r>
            <a:endParaRPr lang="ar-SA" b="1" dirty="0">
              <a:solidFill>
                <a:prstClr val="black"/>
              </a:solidFill>
              <a:latin typeface="Trebuchet MS" panose="020B0603020202020204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738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6943" y="2400696"/>
            <a:ext cx="7478329" cy="1571996"/>
          </a:xfrm>
        </p:spPr>
        <p:txBody>
          <a:bodyPr/>
          <a:lstStyle/>
          <a:p>
            <a:pPr algn="ctr"/>
            <a:r>
              <a:rPr lang="en-US" dirty="0"/>
              <a:t>Electromechanical Aspects</a:t>
            </a:r>
          </a:p>
        </p:txBody>
      </p:sp>
    </p:spTree>
    <p:extLst>
      <p:ext uri="{BB962C8B-B14F-4D97-AF65-F5344CB8AC3E}">
        <p14:creationId xmlns:p14="http://schemas.microsoft.com/office/powerpoint/2010/main" val="31057924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966" y="509788"/>
            <a:ext cx="9110472" cy="701574"/>
          </a:xfrm>
        </p:spPr>
        <p:txBody>
          <a:bodyPr>
            <a:normAutofit fontScale="90000"/>
          </a:bodyPr>
          <a:lstStyle/>
          <a:p>
            <a:r>
              <a:rPr lang="en-US" dirty="0"/>
              <a:t>Electromechanical aspects: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966" y="1444275"/>
            <a:ext cx="10713720" cy="499461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Artificial Lighting.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HVAC System.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Acoustical System.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Fire Fighting System.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Water Supply System.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Drainage System.</a:t>
            </a:r>
          </a:p>
        </p:txBody>
      </p:sp>
    </p:spTree>
    <p:extLst>
      <p:ext uri="{BB962C8B-B14F-4D97-AF65-F5344CB8AC3E}">
        <p14:creationId xmlns:p14="http://schemas.microsoft.com/office/powerpoint/2010/main" val="34546309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186612"/>
            <a:ext cx="9110472" cy="1215404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Artificial Lighting: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390" y="897148"/>
            <a:ext cx="5156636" cy="86264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solidFill>
                  <a:srgbClr val="0070C0"/>
                </a:solidFill>
              </a:rPr>
              <a:t>Employees Office Room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173" y="1559047"/>
            <a:ext cx="4353127" cy="35445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4489" y="1532328"/>
            <a:ext cx="4647357" cy="359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1656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186612"/>
            <a:ext cx="9110472" cy="1215404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Artificial Lighting: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390" y="897148"/>
            <a:ext cx="5156636" cy="86264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solidFill>
                  <a:srgbClr val="0070C0"/>
                </a:solidFill>
              </a:rPr>
              <a:t>Meeting Room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137" y="1759790"/>
            <a:ext cx="4482170" cy="33468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7779" y="1759790"/>
            <a:ext cx="5784399" cy="21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030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186612"/>
            <a:ext cx="9110472" cy="1215404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Artificial Lighting: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390" y="897148"/>
            <a:ext cx="5156636" cy="86264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solidFill>
                  <a:srgbClr val="0070C0"/>
                </a:solidFill>
              </a:rPr>
              <a:t>Multi-purpose Room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236" y="1605063"/>
            <a:ext cx="4727306" cy="35408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0406" y="1115327"/>
            <a:ext cx="4006942" cy="403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1514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186612"/>
            <a:ext cx="9110472" cy="1215404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Artificial Lighting: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390" y="897148"/>
            <a:ext cx="5156636" cy="86264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solidFill>
                  <a:srgbClr val="0070C0"/>
                </a:solidFill>
              </a:rPr>
              <a:t>Artificial Lighting 1st Plan.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167" y="1402016"/>
            <a:ext cx="7336693" cy="521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229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90" y="186612"/>
            <a:ext cx="9110472" cy="1215404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Artificial Lighting: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390" y="897148"/>
            <a:ext cx="5156636" cy="86264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solidFill>
                  <a:srgbClr val="0070C0"/>
                </a:solidFill>
              </a:rPr>
              <a:t>Artificial Lighting 5th Plan.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718" y="1183075"/>
            <a:ext cx="7619118" cy="546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1026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80C82-8E77-43D3-B00D-6439035BA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5690" y="472201"/>
            <a:ext cx="10058400" cy="1371600"/>
          </a:xfrm>
        </p:spPr>
        <p:txBody>
          <a:bodyPr>
            <a:normAutofit/>
          </a:bodyPr>
          <a:lstStyle/>
          <a:p>
            <a:r>
              <a:rPr lang="en-US" sz="2800" dirty="0"/>
              <a:t>Design Builder software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F719B-08C6-4194-A4EB-1C1E49E6F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509" y="1488614"/>
            <a:ext cx="8596668" cy="2349962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Improvement &amp; treatment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509" y="2129390"/>
            <a:ext cx="5476610" cy="3989308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994" y="2490280"/>
            <a:ext cx="4778899" cy="292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295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EE4F-303B-4968-AEC8-AD7818927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2290" y="214577"/>
            <a:ext cx="10058400" cy="1371600"/>
          </a:xfrm>
        </p:spPr>
        <p:txBody>
          <a:bodyPr/>
          <a:lstStyle/>
          <a:p>
            <a:r>
              <a:rPr lang="en-US" dirty="0"/>
              <a:t>Design Builder software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574FBC-9A9B-4B3B-925E-4118EE1BB428}"/>
              </a:ext>
            </a:extLst>
          </p:cNvPr>
          <p:cNvSpPr txBox="1"/>
          <p:nvPr/>
        </p:nvSpPr>
        <p:spPr>
          <a:xfrm>
            <a:off x="1306030" y="1655664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PMV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822"/>
          <a:stretch/>
        </p:blipFill>
        <p:spPr>
          <a:xfrm>
            <a:off x="525293" y="2178884"/>
            <a:ext cx="11132503" cy="293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0818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90AEDD2-4C83-4DE0-972F-09DFBF4E98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5305" y="1478604"/>
            <a:ext cx="6313510" cy="4769796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HVAC System:</a:t>
            </a:r>
          </a:p>
        </p:txBody>
      </p:sp>
    </p:spTree>
    <p:extLst>
      <p:ext uri="{BB962C8B-B14F-4D97-AF65-F5344CB8AC3E}">
        <p14:creationId xmlns:p14="http://schemas.microsoft.com/office/powerpoint/2010/main" val="1413655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" y="553331"/>
            <a:ext cx="9110472" cy="701574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11480" y="1605692"/>
                <a:ext cx="10713720" cy="3639312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800" dirty="0"/>
                  <a:t>Office building.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800" dirty="0"/>
                  <a:t>lies in Ramallah city specifically in Al-</a:t>
                </a:r>
                <a:r>
                  <a:rPr lang="en-US" sz="2800" dirty="0" err="1"/>
                  <a:t>Biereh</a:t>
                </a:r>
                <a:r>
                  <a:rPr lang="en-US" sz="2800" dirty="0"/>
                  <a:t>.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800" dirty="0"/>
                  <a:t>6 floors and 2 basements.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800" dirty="0"/>
                  <a:t>Each floor’s area 353.5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1480" y="1605692"/>
                <a:ext cx="10713720" cy="3639312"/>
              </a:xfrm>
              <a:blipFill rotWithShape="0">
                <a:blip r:embed="rId2"/>
                <a:stretch>
                  <a:fillRect l="-1024" b="-72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5477" y="948353"/>
            <a:ext cx="2604722" cy="25292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5265" y="3652970"/>
            <a:ext cx="5069933" cy="281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77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681" y="1642648"/>
            <a:ext cx="8596668" cy="4175354"/>
          </a:xfrm>
        </p:spPr>
        <p:txBody>
          <a:bodyPr>
            <a:normAutofit/>
          </a:bodyPr>
          <a:lstStyle/>
          <a:p>
            <a:r>
              <a:rPr lang="en-US" sz="2400" dirty="0"/>
              <a:t>VRV unit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83D986-7B27-40CB-A5B2-EA248076E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176" y="2302321"/>
            <a:ext cx="10097678" cy="417868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HVAC System:</a:t>
            </a:r>
          </a:p>
        </p:txBody>
      </p:sp>
    </p:spTree>
    <p:extLst>
      <p:ext uri="{BB962C8B-B14F-4D97-AF65-F5344CB8AC3E}">
        <p14:creationId xmlns:p14="http://schemas.microsoft.com/office/powerpoint/2010/main" val="12050869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225" y="1529124"/>
            <a:ext cx="8596668" cy="4175354"/>
          </a:xfrm>
        </p:spPr>
        <p:txBody>
          <a:bodyPr>
            <a:normAutofit/>
          </a:bodyPr>
          <a:lstStyle/>
          <a:p>
            <a:r>
              <a:rPr lang="en-US" sz="2400" dirty="0"/>
              <a:t>Wall mounted unit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893F4E-BDE0-449B-A1A7-75BC6DEA5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54" y="2149786"/>
            <a:ext cx="10391719" cy="355469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HVAC System:</a:t>
            </a:r>
          </a:p>
        </p:txBody>
      </p:sp>
    </p:spTree>
    <p:extLst>
      <p:ext uri="{BB962C8B-B14F-4D97-AF65-F5344CB8AC3E}">
        <p14:creationId xmlns:p14="http://schemas.microsoft.com/office/powerpoint/2010/main" val="35390282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039" y="1604209"/>
            <a:ext cx="10297298" cy="4228604"/>
          </a:xfrm>
        </p:spPr>
        <p:txBody>
          <a:bodyPr>
            <a:normAutofit/>
          </a:bodyPr>
          <a:lstStyle/>
          <a:p>
            <a:r>
              <a:rPr lang="en-US" sz="2400" dirty="0"/>
              <a:t>Fan coil unit                                                                         Diffusers       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E561CF-6492-4D73-BC5D-A6590D648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2227120"/>
            <a:ext cx="6223884" cy="40983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BA4B2A-5629-45D7-ADFC-2E8558CFB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923" y="2227119"/>
            <a:ext cx="4910840" cy="409831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HVAC System:</a:t>
            </a:r>
          </a:p>
        </p:txBody>
      </p:sp>
    </p:spTree>
    <p:extLst>
      <p:ext uri="{BB962C8B-B14F-4D97-AF65-F5344CB8AC3E}">
        <p14:creationId xmlns:p14="http://schemas.microsoft.com/office/powerpoint/2010/main" val="14232410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390" y="1225327"/>
            <a:ext cx="8596668" cy="4175354"/>
          </a:xfrm>
        </p:spPr>
        <p:txBody>
          <a:bodyPr/>
          <a:lstStyle/>
          <a:p>
            <a:r>
              <a:rPr lang="en-US" sz="2400" dirty="0"/>
              <a:t>HVAC units distribution in GF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0A686A-814A-405A-A82E-AC043B5932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09"/>
          <a:stretch/>
        </p:blipFill>
        <p:spPr>
          <a:xfrm>
            <a:off x="2453751" y="1753937"/>
            <a:ext cx="6481307" cy="485634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HVAC System:</a:t>
            </a:r>
          </a:p>
        </p:txBody>
      </p:sp>
    </p:spTree>
    <p:extLst>
      <p:ext uri="{BB962C8B-B14F-4D97-AF65-F5344CB8AC3E}">
        <p14:creationId xmlns:p14="http://schemas.microsoft.com/office/powerpoint/2010/main" val="6307495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390" y="1284972"/>
            <a:ext cx="8596668" cy="4175354"/>
          </a:xfrm>
        </p:spPr>
        <p:txBody>
          <a:bodyPr/>
          <a:lstStyle/>
          <a:p>
            <a:r>
              <a:rPr lang="en-US" sz="2400" dirty="0"/>
              <a:t>HVAC unit distribution in </a:t>
            </a:r>
            <a:r>
              <a:rPr lang="ar-SA" sz="2400" dirty="0"/>
              <a:t>1</a:t>
            </a:r>
            <a:r>
              <a:rPr lang="en-US" sz="2400" baseline="30000" dirty="0" err="1"/>
              <a:t>st</a:t>
            </a:r>
            <a:r>
              <a:rPr lang="en-US" sz="2400" dirty="0"/>
              <a:t> floor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B25824-849A-44EE-AC84-56FB0A535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475" y="1813123"/>
            <a:ext cx="7003387" cy="504487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HVAC System:</a:t>
            </a:r>
          </a:p>
        </p:txBody>
      </p:sp>
    </p:spTree>
    <p:extLst>
      <p:ext uri="{BB962C8B-B14F-4D97-AF65-F5344CB8AC3E}">
        <p14:creationId xmlns:p14="http://schemas.microsoft.com/office/powerpoint/2010/main" val="28640933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95681C75-F5C6-4EA3-A85E-F1CFD97E753F}"/>
              </a:ext>
            </a:extLst>
          </p:cNvPr>
          <p:cNvSpPr txBox="1"/>
          <p:nvPr/>
        </p:nvSpPr>
        <p:spPr>
          <a:xfrm>
            <a:off x="526847" y="525834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Standard reverberation time (0.</a:t>
            </a:r>
            <a:r>
              <a:rPr lang="ar-SA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ar-SA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1.4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D98D36-D67B-4DA7-B1A7-345C718341C5}"/>
              </a:ext>
            </a:extLst>
          </p:cNvPr>
          <p:cNvSpPr txBox="1"/>
          <p:nvPr/>
        </p:nvSpPr>
        <p:spPr>
          <a:xfrm>
            <a:off x="6874997" y="3390359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AL&lt; 10% accept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DDC7B9-548B-46CF-86A0-B67110A33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240" y="2192673"/>
            <a:ext cx="2644369" cy="30711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8815BC-31EF-40C6-AA63-D2545C8EE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626" y="2482590"/>
            <a:ext cx="5707875" cy="85351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Acoustical system: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390" y="1284972"/>
            <a:ext cx="8596668" cy="543828"/>
          </a:xfrm>
        </p:spPr>
        <p:txBody>
          <a:bodyPr/>
          <a:lstStyle/>
          <a:p>
            <a:r>
              <a:rPr lang="en-US" sz="2400" dirty="0"/>
              <a:t>For Meeting Room: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2616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95681C75-F5C6-4EA3-A85E-F1CFD97E753F}"/>
              </a:ext>
            </a:extLst>
          </p:cNvPr>
          <p:cNvSpPr txBox="1"/>
          <p:nvPr/>
        </p:nvSpPr>
        <p:spPr>
          <a:xfrm>
            <a:off x="1976352" y="5820773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Standard STC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38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A7DF58-B133-4ADA-A4C5-4B193AD50754}"/>
              </a:ext>
            </a:extLst>
          </p:cNvPr>
          <p:cNvSpPr txBox="1"/>
          <p:nvPr/>
        </p:nvSpPr>
        <p:spPr>
          <a:xfrm>
            <a:off x="996422" y="5145288"/>
            <a:ext cx="34279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STC for barrier between office and adjacent office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FAA39B-D106-4D4B-80C0-8B9C1DD1FC82}"/>
              </a:ext>
            </a:extLst>
          </p:cNvPr>
          <p:cNvSpPr txBox="1"/>
          <p:nvPr/>
        </p:nvSpPr>
        <p:spPr>
          <a:xfrm>
            <a:off x="5730543" y="540135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Composite TL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barrier between office and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corridor.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B6ECCC-D33D-489A-9428-71E438C3A519}"/>
              </a:ext>
            </a:extLst>
          </p:cNvPr>
          <p:cNvSpPr txBox="1"/>
          <p:nvPr/>
        </p:nvSpPr>
        <p:spPr>
          <a:xfrm>
            <a:off x="7371261" y="5751710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Standard STC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38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9A3358-BC7F-4E64-97E1-F722A30C3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06" y="1371859"/>
            <a:ext cx="4551108" cy="37277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2B7CFD-B0D2-4999-9E11-EDEC7CB54A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114" y="1814237"/>
            <a:ext cx="6667336" cy="334251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Acoustical system: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959" y="1234395"/>
            <a:ext cx="1761834" cy="57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5522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47C7A913-D1D0-47B8-B991-061906D0ED57}"/>
              </a:ext>
            </a:extLst>
          </p:cNvPr>
          <p:cNvSpPr txBox="1"/>
          <p:nvPr/>
        </p:nvSpPr>
        <p:spPr>
          <a:xfrm>
            <a:off x="3225820" y="6303239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ecommendation 80 dB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F82F55-D928-46EC-B219-69D4A9042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250" y="1881242"/>
            <a:ext cx="7463234" cy="442199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Acoustical system: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390" y="1284972"/>
            <a:ext cx="8596668" cy="4175354"/>
          </a:xfrm>
        </p:spPr>
        <p:txBody>
          <a:bodyPr/>
          <a:lstStyle/>
          <a:p>
            <a:r>
              <a:rPr lang="en-US" sz="2400" dirty="0"/>
              <a:t>Acoustic design for corridor: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0101" y="1881242"/>
            <a:ext cx="1118489" cy="110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2006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4764" y="1139281"/>
            <a:ext cx="8228689" cy="549839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Fire Fighting System: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 txBox="1">
            <a:spLocks/>
          </p:cNvSpPr>
          <p:nvPr/>
        </p:nvSpPr>
        <p:spPr>
          <a:xfrm>
            <a:off x="338390" y="1284971"/>
            <a:ext cx="2998368" cy="1666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Fire Alarm System in 1</a:t>
            </a:r>
            <a:r>
              <a:rPr lang="en-US" sz="2400" baseline="30000" dirty="0"/>
              <a:t>st</a:t>
            </a:r>
            <a:r>
              <a:rPr lang="en-US" sz="2400" dirty="0"/>
              <a:t> floor: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6606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076" y="1106905"/>
            <a:ext cx="8346496" cy="552386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Fire Fighting System: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 txBox="1">
            <a:spLocks/>
          </p:cNvSpPr>
          <p:nvPr/>
        </p:nvSpPr>
        <p:spPr>
          <a:xfrm>
            <a:off x="338390" y="1284971"/>
            <a:ext cx="2998368" cy="1666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Fire Fighting System in 1</a:t>
            </a:r>
            <a:r>
              <a:rPr lang="en-US" sz="2400" baseline="30000" dirty="0"/>
              <a:t>st</a:t>
            </a:r>
            <a:r>
              <a:rPr lang="en-US" sz="2400" dirty="0"/>
              <a:t> floor: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701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" y="553331"/>
            <a:ext cx="9110472" cy="701574"/>
          </a:xfrm>
        </p:spPr>
        <p:txBody>
          <a:bodyPr>
            <a:normAutofit fontScale="90000"/>
          </a:bodyPr>
          <a:lstStyle/>
          <a:p>
            <a:r>
              <a:rPr lang="en-US" dirty="0"/>
              <a:t>Site analyses: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" y="1605692"/>
            <a:ext cx="6969034" cy="363931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800" dirty="0"/>
              <a:t>The site is about 850 meters above sea level.</a:t>
            </a:r>
          </a:p>
          <a:p>
            <a:pPr>
              <a:lnSpc>
                <a:spcPct val="200000"/>
              </a:lnSpc>
            </a:pPr>
            <a:r>
              <a:rPr lang="en-US" sz="2800" dirty="0"/>
              <a:t>The site area is 1200 square meters.</a:t>
            </a:r>
          </a:p>
          <a:p>
            <a:pPr>
              <a:lnSpc>
                <a:spcPct val="200000"/>
              </a:lnSpc>
            </a:pP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3622" y="2515963"/>
            <a:ext cx="4636659" cy="323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984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6D28DC-7206-4D59-B977-9843DB932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013" y="1930400"/>
            <a:ext cx="3886537" cy="36426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5D50C3-7A07-4F00-8775-8934ABEF8C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749" y="1605349"/>
            <a:ext cx="3930618" cy="23675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00DBF2-891E-45F0-903D-8CAB38CCDF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0749" y="3995187"/>
            <a:ext cx="3930618" cy="242998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Water Supply System: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A7DF58-B133-4ADA-A4C5-4B193AD50754}"/>
              </a:ext>
            </a:extLst>
          </p:cNvPr>
          <p:cNvSpPr txBox="1"/>
          <p:nvPr/>
        </p:nvSpPr>
        <p:spPr>
          <a:xfrm>
            <a:off x="1111310" y="1561068"/>
            <a:ext cx="3427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Total fixtures unit for water supply.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A7DF58-B133-4ADA-A4C5-4B193AD50754}"/>
              </a:ext>
            </a:extLst>
          </p:cNvPr>
          <p:cNvSpPr txBox="1"/>
          <p:nvPr/>
        </p:nvSpPr>
        <p:spPr>
          <a:xfrm>
            <a:off x="6133426" y="1253854"/>
            <a:ext cx="3427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Size of pipes with total losses.</a:t>
            </a:r>
          </a:p>
        </p:txBody>
      </p:sp>
    </p:spTree>
    <p:extLst>
      <p:ext uri="{BB962C8B-B14F-4D97-AF65-F5344CB8AC3E}">
        <p14:creationId xmlns:p14="http://schemas.microsoft.com/office/powerpoint/2010/main" val="20529371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C27E328-6625-43A4-B7C3-3FD6A1435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832" y="856811"/>
            <a:ext cx="7464619" cy="580016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Water Supply System: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B4A10876-ECA9-48ED-B0C2-A49AA53AA3A1}"/>
              </a:ext>
            </a:extLst>
          </p:cNvPr>
          <p:cNvSpPr txBox="1">
            <a:spLocks/>
          </p:cNvSpPr>
          <p:nvPr/>
        </p:nvSpPr>
        <p:spPr>
          <a:xfrm>
            <a:off x="338390" y="1284971"/>
            <a:ext cx="4169442" cy="1666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Water supply network in G.F: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1860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60D823D-C1C2-4C8D-B560-6E1461CACA28}"/>
              </a:ext>
            </a:extLst>
          </p:cNvPr>
          <p:cNvSpPr txBox="1"/>
          <p:nvPr/>
        </p:nvSpPr>
        <p:spPr>
          <a:xfrm>
            <a:off x="677334" y="1342788"/>
            <a:ext cx="610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Drainage system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BCCCE4-9021-445C-8C55-C22623AFA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73" y="2369493"/>
            <a:ext cx="3852054" cy="42416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522368-2B96-46E6-A882-28636A2FA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4961" y="2360236"/>
            <a:ext cx="4680714" cy="2311463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38390" y="186612"/>
            <a:ext cx="9110472" cy="1215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z="2800" b="1" u="sng" dirty="0"/>
              <a:t>Electromechanical Aspects:</a:t>
            </a:r>
            <a:br>
              <a:rPr lang="en-US" sz="2800" dirty="0"/>
            </a:br>
            <a:r>
              <a:rPr lang="en-US" sz="2800" dirty="0"/>
              <a:t>Drainage System: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A7DF58-B133-4ADA-A4C5-4B193AD50754}"/>
              </a:ext>
            </a:extLst>
          </p:cNvPr>
          <p:cNvSpPr txBox="1"/>
          <p:nvPr/>
        </p:nvSpPr>
        <p:spPr>
          <a:xfrm>
            <a:off x="535805" y="2022796"/>
            <a:ext cx="36755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Drainage fixture unit in the bui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lding.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A7DF58-B133-4ADA-A4C5-4B193AD50754}"/>
              </a:ext>
            </a:extLst>
          </p:cNvPr>
          <p:cNvSpPr txBox="1"/>
          <p:nvPr/>
        </p:nvSpPr>
        <p:spPr>
          <a:xfrm>
            <a:off x="5494961" y="1990904"/>
            <a:ext cx="4402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Diameter &amp; slope for each type of fixture.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3629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1220" y="2433947"/>
            <a:ext cx="4833693" cy="1571996"/>
          </a:xfrm>
        </p:spPr>
        <p:txBody>
          <a:bodyPr/>
          <a:lstStyle/>
          <a:p>
            <a:pPr algn="ctr"/>
            <a:r>
              <a:rPr lang="en-US" dirty="0"/>
              <a:t>Structural Aspects </a:t>
            </a:r>
          </a:p>
        </p:txBody>
      </p:sp>
    </p:spTree>
    <p:extLst>
      <p:ext uri="{BB962C8B-B14F-4D97-AF65-F5344CB8AC3E}">
        <p14:creationId xmlns:p14="http://schemas.microsoft.com/office/powerpoint/2010/main" val="4835029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50966" y="509788"/>
            <a:ext cx="9110472" cy="1215404"/>
          </a:xfrm>
        </p:spPr>
        <p:txBody>
          <a:bodyPr>
            <a:normAutofit fontScale="90000"/>
          </a:bodyPr>
          <a:lstStyle/>
          <a:p>
            <a:r>
              <a:rPr lang="en-US" b="1" u="sng" dirty="0"/>
              <a:t>Structural Aspects: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50966" y="1197865"/>
                <a:ext cx="8580120" cy="4741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accent2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Brief scope of limitations :</a:t>
                </a:r>
              </a:p>
              <a:p>
                <a:pPr>
                  <a:lnSpc>
                    <a:spcPct val="150000"/>
                  </a:lnSpc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=28 MPa. For columns and shear wall and 24MPa for slabs and beams 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420MPa. For all structural element of project.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3- Number of floors are 6 with 2 basements.</a:t>
                </a:r>
              </a:p>
              <a:p>
                <a:pPr>
                  <a:lnSpc>
                    <a:spcPct val="150000"/>
                  </a:lnSpc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4- Live load = 5 𝐾𝑁/𝑚^2 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5-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SI.Dead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load = 4 𝐾𝑁/𝑚^2</a:t>
                </a:r>
              </a:p>
              <a:p>
                <a:pPr>
                  <a:lnSpc>
                    <a:spcPct val="150000"/>
                  </a:lnSpc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ar-SA" dirty="0">
                  <a:latin typeface="Arial Narrow" panose="020B0606020202030204" pitchFamily="34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966" y="1197865"/>
                <a:ext cx="8580120" cy="4741876"/>
              </a:xfrm>
              <a:prstGeom prst="rect">
                <a:avLst/>
              </a:prstGeom>
              <a:blipFill rotWithShape="0">
                <a:blip r:embed="rId3"/>
                <a:stretch>
                  <a:fillRect l="-640" t="-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90164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2746" y="508047"/>
            <a:ext cx="9110472" cy="121540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dirty="0"/>
            </a:b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3454" y="675634"/>
            <a:ext cx="4908985" cy="26330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321" y="1992135"/>
            <a:ext cx="5430008" cy="302937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0451" y="3593931"/>
            <a:ext cx="4721988" cy="283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5160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3018" y="90340"/>
            <a:ext cx="9110472" cy="273068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dirty="0"/>
              <a:t>Model checks:</a:t>
            </a:r>
            <a:br>
              <a:rPr lang="en-US" sz="2700" b="1" dirty="0"/>
            </a:br>
            <a:r>
              <a:rPr lang="en-US" sz="2700" b="1" dirty="0">
                <a:solidFill>
                  <a:srgbClr val="0070C0"/>
                </a:solidFill>
              </a:rPr>
              <a:t>Compatibility check:</a:t>
            </a:r>
            <a:br>
              <a:rPr lang="en-US" dirty="0"/>
            </a:b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887" y="1022880"/>
            <a:ext cx="4491436" cy="5599189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10958" y="1455680"/>
            <a:ext cx="9110472" cy="2730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rgbClr val="0070C0"/>
                </a:solidFill>
              </a:rPr>
              <a:t>OK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3492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3018" y="90340"/>
            <a:ext cx="9110472" cy="273068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dirty="0"/>
              <a:t>Model checks:</a:t>
            </a:r>
            <a:br>
              <a:rPr lang="en-US" sz="2700" b="1" dirty="0"/>
            </a:br>
            <a:r>
              <a:rPr lang="en-US" sz="2700" b="1" dirty="0">
                <a:solidFill>
                  <a:srgbClr val="0070C0"/>
                </a:solidFill>
              </a:rPr>
              <a:t>Equilibrium check:</a:t>
            </a:r>
            <a:br>
              <a:rPr lang="en-US" dirty="0"/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10958" y="1455680"/>
            <a:ext cx="9110472" cy="2730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rgbClr val="0070C0"/>
                </a:solidFill>
              </a:rPr>
              <a:t>OK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48528"/>
              </p:ext>
            </p:extLst>
          </p:nvPr>
        </p:nvGraphicFramePr>
        <p:xfrm>
          <a:off x="3064776" y="1847726"/>
          <a:ext cx="8037100" cy="3703975"/>
        </p:xfrm>
        <a:graphic>
          <a:graphicData uri="http://schemas.openxmlformats.org/drawingml/2006/table">
            <a:tbl>
              <a:tblPr/>
              <a:tblGrid>
                <a:gridCol w="1607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7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74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7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74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4079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Equilibrium Check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07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Load Case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Etab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Manually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Error 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7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Live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12631.44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12631.2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07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30354.84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30381.19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07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Dead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25226.83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25779.04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5681C75-F5C6-4EA3-A85E-F1CFD97E753F}"/>
              </a:ext>
            </a:extLst>
          </p:cNvPr>
          <p:cNvSpPr txBox="1"/>
          <p:nvPr/>
        </p:nvSpPr>
        <p:spPr>
          <a:xfrm>
            <a:off x="5566194" y="5759081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Error must be &lt; 5%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0683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3018" y="90340"/>
            <a:ext cx="9110472" cy="273068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dirty="0"/>
              <a:t>Model checks:</a:t>
            </a:r>
            <a:br>
              <a:rPr lang="en-US" sz="2700" b="1" dirty="0"/>
            </a:br>
            <a:r>
              <a:rPr lang="en-US" sz="2700" b="1" dirty="0">
                <a:solidFill>
                  <a:srgbClr val="0070C0"/>
                </a:solidFill>
              </a:rPr>
              <a:t>Stress-Strain check:</a:t>
            </a:r>
            <a:br>
              <a:rPr lang="en-US" dirty="0"/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10958" y="1455680"/>
            <a:ext cx="9110472" cy="2730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rgbClr val="0070C0"/>
                </a:solidFill>
              </a:rPr>
              <a:t>OK</a:t>
            </a:r>
            <a:br>
              <a:rPr lang="en-US" dirty="0"/>
            </a:b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81C75-F5C6-4EA3-A85E-F1CFD97E753F}"/>
              </a:ext>
            </a:extLst>
          </p:cNvPr>
          <p:cNvSpPr txBox="1"/>
          <p:nvPr/>
        </p:nvSpPr>
        <p:spPr>
          <a:xfrm>
            <a:off x="5149099" y="6144091"/>
            <a:ext cx="6105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Error must be &lt; 10%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753163"/>
              </p:ext>
            </p:extLst>
          </p:nvPr>
        </p:nvGraphicFramePr>
        <p:xfrm>
          <a:off x="4571998" y="866268"/>
          <a:ext cx="7010400" cy="4932672"/>
        </p:xfrm>
        <a:graphic>
          <a:graphicData uri="http://schemas.openxmlformats.org/drawingml/2006/table">
            <a:tbl>
              <a:tblPr/>
              <a:tblGrid>
                <a:gridCol w="1402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148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Columns Stress-Strain Check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Column #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Etab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Manually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Error 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9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C1 (corner)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2837.87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2742.13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5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C2 (internal)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4403.36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4502.98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C3 (edge)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3553.23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3676.88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48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Beams Stress-Strain Check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Beam #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Etab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Manually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Error 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Beam 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639.09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691.18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Beam 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286.67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Beam 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148.58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160.64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148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Slabs Stress-Strain Check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Slab #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Etab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Manually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Error 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Beam 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Beam 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73.94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1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Beam 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6388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3018" y="90340"/>
            <a:ext cx="9110472" cy="273068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dirty="0"/>
              <a:t>Model checks:</a:t>
            </a:r>
            <a:br>
              <a:rPr lang="en-US" sz="2700" b="1" dirty="0"/>
            </a:br>
            <a:r>
              <a:rPr lang="en-US" sz="2700" b="1" dirty="0">
                <a:solidFill>
                  <a:srgbClr val="0070C0"/>
                </a:solidFill>
              </a:rPr>
              <a:t>Deflection check:</a:t>
            </a:r>
            <a:br>
              <a:rPr lang="en-US" dirty="0"/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10958" y="1455680"/>
            <a:ext cx="9110472" cy="2730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rgbClr val="0070C0"/>
                </a:solidFill>
              </a:rPr>
              <a:t>OK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405662"/>
              </p:ext>
            </p:extLst>
          </p:nvPr>
        </p:nvGraphicFramePr>
        <p:xfrm>
          <a:off x="2598818" y="2311840"/>
          <a:ext cx="8999623" cy="2775285"/>
        </p:xfrm>
        <a:graphic>
          <a:graphicData uri="http://schemas.openxmlformats.org/drawingml/2006/table">
            <a:tbl>
              <a:tblPr/>
              <a:tblGrid>
                <a:gridCol w="1799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998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9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2506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Deflection Check on 5th floor Ceiling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2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Etab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Max. Allowed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From Sevice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48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From Live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24.86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1284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" y="553331"/>
            <a:ext cx="9110472" cy="701574"/>
          </a:xfrm>
        </p:spPr>
        <p:txBody>
          <a:bodyPr>
            <a:normAutofit fontScale="90000"/>
          </a:bodyPr>
          <a:lstStyle/>
          <a:p>
            <a:r>
              <a:rPr lang="en-US" dirty="0"/>
              <a:t>Site analyses: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" y="904118"/>
            <a:ext cx="6969034" cy="363931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800" dirty="0"/>
              <a:t>Orientation of the building:</a:t>
            </a:r>
          </a:p>
        </p:txBody>
      </p:sp>
      <p:pic>
        <p:nvPicPr>
          <p:cNvPr id="1026" name="Picture 2" descr="No description availabl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909" y="618644"/>
            <a:ext cx="6712648" cy="585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84207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3018" y="90340"/>
            <a:ext cx="9110472" cy="273068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dirty="0"/>
              <a:t>Seismic design:</a:t>
            </a:r>
            <a:br>
              <a:rPr lang="en-US" sz="2700" b="1" dirty="0"/>
            </a:b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75460" y="965080"/>
            <a:ext cx="4104000" cy="47515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37463" y="1691973"/>
                <a:ext cx="6812675" cy="32977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Seismic zone : 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(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 = 0.15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Soil profile : 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4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lvl="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Acceleration-dependent seismic coefficients 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Ca=0.15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lvl="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Velocity-dependent seismic coefficients </a:t>
                </a:r>
                <a:r>
                  <a:rPr lang="en-US" sz="20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Cv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0.15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</a:t>
                </a:r>
              </a:p>
              <a:p>
                <a:pPr marL="285750" lvl="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Importance factor  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I=1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lvl="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Force reduction factor 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R=5.5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lvl="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 all. = 3.5 Kg</a:t>
                </a:r>
                <a:r>
                  <a:rPr lang="ar-JO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𝒄𝒎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63" y="1691973"/>
                <a:ext cx="6812675" cy="3297762"/>
              </a:xfrm>
              <a:prstGeom prst="rect">
                <a:avLst/>
              </a:prstGeom>
              <a:blipFill rotWithShape="0">
                <a:blip r:embed="rId4"/>
                <a:stretch>
                  <a:fillRect l="-805" b="-1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09106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3018" y="90341"/>
            <a:ext cx="9110472" cy="199725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dirty="0"/>
              <a:t>Seismic design:</a:t>
            </a:r>
            <a:br>
              <a:rPr lang="en-US" sz="2700" b="1" dirty="0"/>
            </a:br>
            <a:r>
              <a:rPr lang="en-US" sz="2700" b="1" dirty="0">
                <a:solidFill>
                  <a:srgbClr val="0070C0"/>
                </a:solidFill>
              </a:rPr>
              <a:t>Period check: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7463" y="1691973"/>
            <a:ext cx="681267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80245" y="2087593"/>
                <a:ext cx="6812675" cy="29546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manual = 1.37seconds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𝑬𝒕𝒂𝒃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𝑿</m:t>
                        </m:r>
                      </m:sub>
                    </m:sSub>
                    <m:r>
                      <a:rPr lang="en-US" sz="28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𝟗𝟐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𝟑𝟕</m:t>
                    </m:r>
                  </m:oMath>
                </a14:m>
                <a:endPara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𝑬𝒕𝒂𝒃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𝒀</m:t>
                        </m:r>
                      </m:sub>
                    </m:sSub>
                    <m:r>
                      <a:rPr lang="en-US" sz="28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8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𝟒𝟏</m:t>
                    </m:r>
                    <m:r>
                      <a:rPr lang="en-US" sz="28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sz="28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28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8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𝟑𝟕</m:t>
                    </m:r>
                  </m:oMath>
                </a14:m>
                <a:endPara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245" y="2087593"/>
                <a:ext cx="6812675" cy="2954655"/>
              </a:xfrm>
              <a:prstGeom prst="rect">
                <a:avLst/>
              </a:prstGeom>
              <a:blipFill rotWithShape="0">
                <a:blip r:embed="rId3"/>
                <a:stretch>
                  <a:fillRect l="-1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1077549" y="4368250"/>
            <a:ext cx="6812675" cy="1237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OK.</a:t>
            </a:r>
          </a:p>
          <a:p>
            <a:pPr>
              <a:lnSpc>
                <a:spcPct val="150000"/>
              </a:lnSpc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0435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3018" y="90341"/>
            <a:ext cx="9110472" cy="199725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dirty="0"/>
              <a:t>Seismic design:</a:t>
            </a:r>
            <a:br>
              <a:rPr lang="en-US" sz="2700" b="1" dirty="0"/>
            </a:br>
            <a:r>
              <a:rPr lang="en-US" sz="2700" b="1" dirty="0">
                <a:solidFill>
                  <a:srgbClr val="0070C0"/>
                </a:solidFill>
              </a:rPr>
              <a:t>Drift check: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7463" y="1691973"/>
            <a:ext cx="681267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8581" y="5620674"/>
            <a:ext cx="6812675" cy="1237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OK.</a:t>
            </a:r>
          </a:p>
          <a:p>
            <a:pPr>
              <a:lnSpc>
                <a:spcPct val="150000"/>
              </a:lnSpc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362" y="2128770"/>
            <a:ext cx="10015284" cy="332699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410824" y="5496942"/>
            <a:ext cx="4027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Drift limitation = 2 %  times story height.</a:t>
            </a:r>
            <a:endParaRPr lang="ar-SA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7192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37463" y="330973"/>
            <a:ext cx="9110472" cy="199725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u="sng" dirty="0"/>
              <a:t>Design for structural elements</a:t>
            </a:r>
            <a:r>
              <a:rPr lang="en-US" sz="2000" b="1" dirty="0"/>
              <a:t>:</a:t>
            </a:r>
            <a:br>
              <a:rPr lang="en-US" sz="2000" b="1" dirty="0"/>
            </a:br>
            <a:r>
              <a:rPr lang="en-US" sz="2000" b="1" dirty="0"/>
              <a:t>G.F ceiling:</a:t>
            </a:r>
            <a:br>
              <a:rPr lang="en-US" sz="2700" b="1" dirty="0"/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7463" y="1691973"/>
            <a:ext cx="681267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113" y="1941304"/>
            <a:ext cx="5836357" cy="39165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48" y="1941304"/>
            <a:ext cx="5771651" cy="3881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3892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37463" y="330973"/>
            <a:ext cx="9110472" cy="199725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u="sng" dirty="0"/>
              <a:t>Design for structural elements</a:t>
            </a:r>
            <a:r>
              <a:rPr lang="en-US" sz="2000" b="1" dirty="0"/>
              <a:t>:</a:t>
            </a:r>
            <a:br>
              <a:rPr lang="en-US" sz="2000" b="1" dirty="0"/>
            </a:br>
            <a:r>
              <a:rPr lang="en-US" sz="2000" b="1" dirty="0"/>
              <a:t>Beams:</a:t>
            </a:r>
            <a:br>
              <a:rPr lang="en-US" sz="2700" b="1" dirty="0"/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7463" y="1691973"/>
            <a:ext cx="681267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568" y="1823643"/>
            <a:ext cx="7777390" cy="4367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13" y="1941304"/>
            <a:ext cx="3258005" cy="411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91014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37463" y="330973"/>
            <a:ext cx="9110472" cy="199725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u="sng" dirty="0"/>
              <a:t>Design for structural elements</a:t>
            </a:r>
            <a:r>
              <a:rPr lang="en-US" sz="2000" b="1" dirty="0"/>
              <a:t>:</a:t>
            </a:r>
            <a:br>
              <a:rPr lang="en-US" sz="2000" b="1" dirty="0"/>
            </a:br>
            <a:r>
              <a:rPr lang="en-US" sz="2000" b="1" dirty="0"/>
              <a:t>Columns:</a:t>
            </a:r>
            <a:br>
              <a:rPr lang="en-US" sz="2700" b="1" dirty="0"/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7463" y="1691973"/>
            <a:ext cx="681267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659" y="1941304"/>
            <a:ext cx="5752183" cy="39429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7334" y="1223561"/>
            <a:ext cx="3013736" cy="507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170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37463" y="330973"/>
            <a:ext cx="9110472" cy="199725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u="sng" dirty="0"/>
              <a:t>Design for structural elements</a:t>
            </a:r>
            <a:r>
              <a:rPr lang="en-US" sz="2000" b="1" dirty="0"/>
              <a:t>:</a:t>
            </a:r>
            <a:br>
              <a:rPr lang="en-US" sz="2000" b="1" dirty="0"/>
            </a:br>
            <a:r>
              <a:rPr lang="en-US" sz="2000" b="1" dirty="0"/>
              <a:t>Foundation:</a:t>
            </a:r>
            <a:br>
              <a:rPr lang="en-US" sz="2700" b="1" dirty="0"/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7463" y="1691973"/>
            <a:ext cx="681267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523" y="1941304"/>
            <a:ext cx="5302090" cy="4686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054" y="1941304"/>
            <a:ext cx="5734850" cy="467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82675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37463" y="330973"/>
            <a:ext cx="9110472" cy="199725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u="sng" dirty="0"/>
              <a:t>Design for structural elements</a:t>
            </a:r>
            <a:r>
              <a:rPr lang="en-US" sz="2000" b="1" dirty="0"/>
              <a:t>:</a:t>
            </a:r>
            <a:br>
              <a:rPr lang="en-US" sz="2000" b="1" dirty="0"/>
            </a:br>
            <a:r>
              <a:rPr lang="en-US" sz="2000" b="1" dirty="0"/>
              <a:t>Shear wall:</a:t>
            </a:r>
            <a:br>
              <a:rPr lang="en-US" sz="2700" b="1" dirty="0"/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7463" y="1691973"/>
            <a:ext cx="681267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768" y="1941304"/>
            <a:ext cx="9250066" cy="463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1471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37463" y="330973"/>
            <a:ext cx="9110472" cy="199725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Structural Aspects:</a:t>
            </a:r>
            <a:br>
              <a:rPr lang="en-US" sz="3600" b="1" u="sng" dirty="0"/>
            </a:br>
            <a:r>
              <a:rPr lang="en-US" sz="2700" b="1" u="sng" dirty="0"/>
              <a:t>Design for structural elements</a:t>
            </a:r>
            <a:r>
              <a:rPr lang="en-US" sz="2000" b="1" dirty="0"/>
              <a:t>:</a:t>
            </a:r>
            <a:br>
              <a:rPr lang="en-US" sz="2000" b="1" dirty="0"/>
            </a:br>
            <a:r>
              <a:rPr lang="en-US" sz="2000" b="1" dirty="0"/>
              <a:t>Stairs:</a:t>
            </a:r>
            <a:br>
              <a:rPr lang="en-US" sz="2700" b="1" dirty="0"/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7463" y="1691973"/>
            <a:ext cx="681267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4883"/>
          <a:stretch/>
        </p:blipFill>
        <p:spPr>
          <a:xfrm>
            <a:off x="2968451" y="1547594"/>
            <a:ext cx="7904423" cy="507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2420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6820" y="2417905"/>
            <a:ext cx="6757601" cy="1571996"/>
          </a:xfrm>
        </p:spPr>
        <p:txBody>
          <a:bodyPr/>
          <a:lstStyle/>
          <a:p>
            <a:pPr algn="ctr"/>
            <a:r>
              <a:rPr lang="en-US" dirty="0"/>
              <a:t>Cost Estimation Aspects</a:t>
            </a:r>
          </a:p>
        </p:txBody>
      </p:sp>
    </p:spTree>
    <p:extLst>
      <p:ext uri="{BB962C8B-B14F-4D97-AF65-F5344CB8AC3E}">
        <p14:creationId xmlns:p14="http://schemas.microsoft.com/office/powerpoint/2010/main" val="2643989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91" y="2433947"/>
            <a:ext cx="6444780" cy="1571996"/>
          </a:xfrm>
        </p:spPr>
        <p:txBody>
          <a:bodyPr/>
          <a:lstStyle/>
          <a:p>
            <a:pPr algn="ctr"/>
            <a:r>
              <a:rPr lang="en-US" dirty="0"/>
              <a:t>Architectural Aspects </a:t>
            </a:r>
          </a:p>
        </p:txBody>
      </p:sp>
    </p:spTree>
    <p:extLst>
      <p:ext uri="{BB962C8B-B14F-4D97-AF65-F5344CB8AC3E}">
        <p14:creationId xmlns:p14="http://schemas.microsoft.com/office/powerpoint/2010/main" val="377599119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37463" y="555563"/>
            <a:ext cx="9110472" cy="199725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u="sng" dirty="0"/>
              <a:t>Cost Estimation Aspects:</a:t>
            </a:r>
            <a:br>
              <a:rPr lang="en-US" sz="3600" b="1" u="sng" dirty="0"/>
            </a:br>
            <a:r>
              <a:rPr lang="en-US" sz="2700" b="1" u="sng" dirty="0"/>
              <a:t>General unit cost of the project</a:t>
            </a:r>
            <a:r>
              <a:rPr lang="en-US" sz="2000" b="1" dirty="0"/>
              <a:t>:</a:t>
            </a:r>
            <a:br>
              <a:rPr lang="en-US" sz="2000" b="1" dirty="0"/>
            </a:br>
            <a:br>
              <a:rPr lang="en-US" sz="2700" b="1" dirty="0"/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7463" y="1691973"/>
            <a:ext cx="6812675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68" y="1941304"/>
            <a:ext cx="9998466" cy="179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395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87615" y="2141315"/>
            <a:ext cx="10733590" cy="410901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9800" dirty="0">
                <a:latin typeface="Lucida Handwriting" panose="03010101010101010101" pitchFamily="66" charset="0"/>
              </a:rPr>
              <a:t>Thank You</a:t>
            </a:r>
            <a:br>
              <a:rPr lang="en-US" sz="3600" b="1" u="sng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115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966" y="509788"/>
            <a:ext cx="9110472" cy="701574"/>
          </a:xfrm>
        </p:spPr>
        <p:txBody>
          <a:bodyPr>
            <a:normAutofit fontScale="90000"/>
          </a:bodyPr>
          <a:lstStyle/>
          <a:p>
            <a:r>
              <a:rPr lang="en-US" dirty="0"/>
              <a:t>Architectural Aspects: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966" y="918051"/>
            <a:ext cx="10713720" cy="92223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800" dirty="0"/>
              <a:t>Ground Floor:</a:t>
            </a:r>
          </a:p>
          <a:p>
            <a:pPr>
              <a:lnSpc>
                <a:spcPct val="200000"/>
              </a:lnSpc>
            </a:pP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569" y="2357407"/>
            <a:ext cx="5198149" cy="40597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2513" y="2351310"/>
            <a:ext cx="5704621" cy="4059768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479764" y="1488999"/>
            <a:ext cx="2897778" cy="9222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2800" dirty="0">
                <a:solidFill>
                  <a:srgbClr val="FF0000"/>
                </a:solidFill>
              </a:rPr>
              <a:t>Before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12549" y="1488999"/>
            <a:ext cx="2897778" cy="9222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2800" dirty="0">
                <a:solidFill>
                  <a:srgbClr val="FF0000"/>
                </a:solidFill>
              </a:rPr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3409312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966" y="509788"/>
            <a:ext cx="9110472" cy="701574"/>
          </a:xfrm>
        </p:spPr>
        <p:txBody>
          <a:bodyPr>
            <a:normAutofit fontScale="90000"/>
          </a:bodyPr>
          <a:lstStyle/>
          <a:p>
            <a:r>
              <a:rPr lang="en-US" dirty="0"/>
              <a:t>Architectural Aspects: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966" y="918051"/>
            <a:ext cx="10713720" cy="92223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800" dirty="0"/>
              <a:t>First Floor:</a:t>
            </a:r>
          </a:p>
          <a:p>
            <a:pPr>
              <a:lnSpc>
                <a:spcPct val="200000"/>
              </a:lnSpc>
            </a:pPr>
            <a:endParaRPr lang="en-US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479764" y="1684938"/>
            <a:ext cx="2897778" cy="9222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2800" dirty="0">
                <a:solidFill>
                  <a:srgbClr val="FF0000"/>
                </a:solidFill>
              </a:rPr>
              <a:t>Before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12549" y="1706709"/>
            <a:ext cx="2897778" cy="9222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2800" dirty="0">
                <a:solidFill>
                  <a:srgbClr val="FF0000"/>
                </a:solidFill>
              </a:rPr>
              <a:t>After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569" y="2560360"/>
            <a:ext cx="5441626" cy="38504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4215" y="2560360"/>
            <a:ext cx="5470482" cy="385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91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966" y="509788"/>
            <a:ext cx="9110472" cy="701574"/>
          </a:xfrm>
        </p:spPr>
        <p:txBody>
          <a:bodyPr>
            <a:normAutofit fontScale="90000"/>
          </a:bodyPr>
          <a:lstStyle/>
          <a:p>
            <a:r>
              <a:rPr lang="en-US" dirty="0"/>
              <a:t>Architectural Aspects: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50966" y="918051"/>
            <a:ext cx="10713720" cy="9222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2800" dirty="0"/>
              <a:t>Car parking (B2):</a:t>
            </a:r>
          </a:p>
          <a:p>
            <a:pPr>
              <a:lnSpc>
                <a:spcPct val="200000"/>
              </a:lnSpc>
            </a:pP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581826-C51B-445C-9024-3AF0FFCAC7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5" b="2940"/>
          <a:stretch/>
        </p:blipFill>
        <p:spPr>
          <a:xfrm>
            <a:off x="3585895" y="1211362"/>
            <a:ext cx="6703325" cy="533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877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10356</TotalTime>
  <Words>1086</Words>
  <Application>Microsoft Office PowerPoint</Application>
  <PresentationFormat>Widescreen</PresentationFormat>
  <Paragraphs>295</Paragraphs>
  <Slides>61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71" baseType="lpstr">
      <vt:lpstr>Arial Narrow</vt:lpstr>
      <vt:lpstr>Calibri</vt:lpstr>
      <vt:lpstr>Calibri Light</vt:lpstr>
      <vt:lpstr>Cambria Math</vt:lpstr>
      <vt:lpstr>Garamond</vt:lpstr>
      <vt:lpstr>Lucida Handwriting</vt:lpstr>
      <vt:lpstr>Times New Roman</vt:lpstr>
      <vt:lpstr>Trebuchet MS</vt:lpstr>
      <vt:lpstr>Wingdings</vt:lpstr>
      <vt:lpstr>Savon</vt:lpstr>
      <vt:lpstr>PowerPoint Presentation</vt:lpstr>
      <vt:lpstr>Contents headlines:</vt:lpstr>
      <vt:lpstr>Introduction:</vt:lpstr>
      <vt:lpstr>Site analyses:</vt:lpstr>
      <vt:lpstr>Site analyses:</vt:lpstr>
      <vt:lpstr>Architectural Aspects </vt:lpstr>
      <vt:lpstr>Architectural Aspects:</vt:lpstr>
      <vt:lpstr>Architectural Aspects:</vt:lpstr>
      <vt:lpstr>Architectural Aspects:</vt:lpstr>
      <vt:lpstr>Environmental Aspects </vt:lpstr>
      <vt:lpstr>Environmental aspects:</vt:lpstr>
      <vt:lpstr>Environmental Aspects: Shading:</vt:lpstr>
      <vt:lpstr>Environmental Aspects: Shading:</vt:lpstr>
      <vt:lpstr>Environmental Aspects: Shading:</vt:lpstr>
      <vt:lpstr>Environmental Aspects: Daylight analysis:  Ground Floor:</vt:lpstr>
      <vt:lpstr>Environmental Aspects: Daylight analysis:  Fifth Floor:</vt:lpstr>
      <vt:lpstr>Environmental Aspects: Solutions:  </vt:lpstr>
      <vt:lpstr>Environmental Aspects: Solutions:  </vt:lpstr>
      <vt:lpstr>Environmental Aspects: Solutions:  </vt:lpstr>
      <vt:lpstr>Electromechanical Aspects</vt:lpstr>
      <vt:lpstr>Electromechanical aspects:</vt:lpstr>
      <vt:lpstr>Electromechanical Aspects: Artificial Lighting:</vt:lpstr>
      <vt:lpstr>Electromechanical Aspects: Artificial Lighting:</vt:lpstr>
      <vt:lpstr>Electromechanical Aspects: Artificial Lighting:</vt:lpstr>
      <vt:lpstr>Electromechanical Aspects: Artificial Lighting:</vt:lpstr>
      <vt:lpstr>Electromechanical Aspects: Artificial Lighting:</vt:lpstr>
      <vt:lpstr>Design Builder software analysis</vt:lpstr>
      <vt:lpstr>Design Builder software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Aspects </vt:lpstr>
      <vt:lpstr>Structural Aspects: </vt:lpstr>
      <vt:lpstr>Structural Aspects: </vt:lpstr>
      <vt:lpstr>Structural Aspects: Model checks: Compatibility check: </vt:lpstr>
      <vt:lpstr>Structural Aspects: Model checks: Equilibrium check: </vt:lpstr>
      <vt:lpstr>Structural Aspects: Model checks: Stress-Strain check: </vt:lpstr>
      <vt:lpstr>Structural Aspects: Model checks: Deflection check: </vt:lpstr>
      <vt:lpstr>Structural Aspects: Seismic design: </vt:lpstr>
      <vt:lpstr>Structural Aspects: Seismic design: Period check:</vt:lpstr>
      <vt:lpstr>Structural Aspects: Seismic design: Drift check:</vt:lpstr>
      <vt:lpstr>Structural Aspects: Design for structural elements: G.F ceiling: </vt:lpstr>
      <vt:lpstr>Structural Aspects: Design for structural elements: Beams: </vt:lpstr>
      <vt:lpstr>Structural Aspects: Design for structural elements: Columns: </vt:lpstr>
      <vt:lpstr>Structural Aspects: Design for structural elements: Foundation: </vt:lpstr>
      <vt:lpstr>Structural Aspects: Design for structural elements: Shear wall: </vt:lpstr>
      <vt:lpstr>Structural Aspects: Design for structural elements: Stairs: </vt:lpstr>
      <vt:lpstr>Cost Estimation Aspects</vt:lpstr>
      <vt:lpstr>Cost Estimation Aspects: General unit cost of the project:  </vt:lpstr>
      <vt:lpstr>Thank You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OMEN</dc:creator>
  <cp:lastModifiedBy>Aya</cp:lastModifiedBy>
  <cp:revision>173</cp:revision>
  <dcterms:created xsi:type="dcterms:W3CDTF">2020-06-29T15:46:21Z</dcterms:created>
  <dcterms:modified xsi:type="dcterms:W3CDTF">2022-06-12T23:23:35Z</dcterms:modified>
</cp:coreProperties>
</file>