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3.xml" ContentType="application/vnd.openxmlformats-officedocument.presentationml.slide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22.png" ContentType="image/png"/>
  <Override PartName="/ppt/media/image21.png" ContentType="image/png"/>
  <Override PartName="/ppt/media/image19.png" ContentType="image/png"/>
  <Override PartName="/ppt/media/image20.png" ContentType="image/png"/>
  <Override PartName="/ppt/media/image18.png" ContentType="image/png"/>
  <Override PartName="/ppt/media/image14.png" ContentType="image/png"/>
  <Override PartName="/ppt/media/image13.png" ContentType="image/png"/>
  <Override PartName="/ppt/media/image12.png" ContentType="image/png"/>
  <Override PartName="/ppt/media/image3.png" ContentType="image/png"/>
  <Override PartName="/ppt/media/image17.jpeg" ContentType="image/jpeg"/>
  <Override PartName="/ppt/media/image11.png" ContentType="image/png"/>
  <Override PartName="/ppt/media/image10.png" ContentType="image/png"/>
  <Override PartName="/ppt/media/image9.png" ContentType="image/png"/>
  <Override PartName="/ppt/media/image8.png" ContentType="image/png"/>
  <Override PartName="/ppt/media/image7.png" ContentType="image/png"/>
  <Override PartName="/ppt/media/image6.png" ContentType="image/png"/>
  <Override PartName="/ppt/media/image5.png" ContentType="image/png"/>
  <Override PartName="/ppt/media/image4.png" ContentType="image/png"/>
  <Override PartName="/ppt/media/image16.png" ContentType="image/png"/>
  <Override PartName="/ppt/media/image2.png" ContentType="image/png"/>
  <Override PartName="/ppt/media/image15.png" ContentType="image/png"/>
  <Override PartName="/ppt/media/image1.png" ContentType="image/png"/>
  <Override PartName="/ppt/slideLayouts/slideLayout96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96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7.xml.rels" ContentType="application/vnd.openxmlformats-package.relationships+xml"/>
  <Override PartName="/ppt/slideLayouts/slideLayout5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8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png"/><Relationship Id="rId3" Type="http://schemas.openxmlformats.org/officeDocument/2006/relationships/image" Target="../media/image10.png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5.png"/><Relationship Id="rId3" Type="http://schemas.openxmlformats.org/officeDocument/2006/relationships/image" Target="../media/image16.png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8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12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5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16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9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20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23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24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27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28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1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32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9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5938200" y="3377520"/>
            <a:ext cx="717480" cy="98640"/>
          </a:xfrm>
          <a:prstGeom prst="rect">
            <a:avLst/>
          </a:prstGeom>
          <a:solidFill>
            <a:srgbClr val="ff9715"/>
          </a:solidFill>
          <a:ln>
            <a:noFill/>
          </a:ln>
        </p:spPr>
      </p:sp>
      <p:sp>
        <p:nvSpPr>
          <p:cNvPr id="1" name="CustomShape 2"/>
          <p:cNvSpPr/>
          <p:nvPr/>
        </p:nvSpPr>
        <p:spPr>
          <a:xfrm>
            <a:off x="6660000" y="3377520"/>
            <a:ext cx="717480" cy="98640"/>
          </a:xfrm>
          <a:prstGeom prst="rect">
            <a:avLst/>
          </a:prstGeom>
          <a:solidFill>
            <a:srgbClr val="f20253"/>
          </a:solidFill>
          <a:ln>
            <a:noFill/>
          </a:ln>
        </p:spPr>
      </p:sp>
      <p:sp>
        <p:nvSpPr>
          <p:cNvPr id="2" name="CustomShape 3"/>
          <p:cNvSpPr/>
          <p:nvPr/>
        </p:nvSpPr>
        <p:spPr>
          <a:xfrm>
            <a:off x="0" y="3377520"/>
            <a:ext cx="717480" cy="98640"/>
          </a:xfrm>
          <a:prstGeom prst="rect">
            <a:avLst/>
          </a:prstGeom>
          <a:solidFill>
            <a:srgbClr val="7ecefd"/>
          </a:solidFill>
          <a:ln>
            <a:noFill/>
          </a:ln>
        </p:spPr>
      </p:sp>
      <p:sp>
        <p:nvSpPr>
          <p:cNvPr id="3" name="CustomShape 4"/>
          <p:cNvSpPr/>
          <p:nvPr/>
        </p:nvSpPr>
        <p:spPr>
          <a:xfrm>
            <a:off x="721440" y="3377520"/>
            <a:ext cx="5212440" cy="98640"/>
          </a:xfrm>
          <a:prstGeom prst="rect">
            <a:avLst/>
          </a:prstGeom>
          <a:solidFill>
            <a:srgbClr val="2185c5"/>
          </a:solidFill>
          <a:ln>
            <a:noFill/>
          </a:ln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4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Seventh Outline Level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4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7356240" y="6755040"/>
            <a:ext cx="889560" cy="98640"/>
          </a:xfrm>
          <a:prstGeom prst="rect">
            <a:avLst/>
          </a:prstGeom>
          <a:solidFill>
            <a:srgbClr val="ff9715"/>
          </a:solidFill>
          <a:ln>
            <a:noFill/>
          </a:ln>
        </p:spPr>
      </p:sp>
      <p:sp>
        <p:nvSpPr>
          <p:cNvPr id="42" name="CustomShape 2"/>
          <p:cNvSpPr/>
          <p:nvPr/>
        </p:nvSpPr>
        <p:spPr>
          <a:xfrm>
            <a:off x="8250480" y="6755040"/>
            <a:ext cx="889560" cy="98640"/>
          </a:xfrm>
          <a:prstGeom prst="rect">
            <a:avLst/>
          </a:prstGeom>
          <a:solidFill>
            <a:srgbClr val="f20253"/>
          </a:solidFill>
          <a:ln>
            <a:noFill/>
          </a:ln>
        </p:spPr>
      </p:sp>
      <p:sp>
        <p:nvSpPr>
          <p:cNvPr id="43" name="CustomShape 3"/>
          <p:cNvSpPr/>
          <p:nvPr/>
        </p:nvSpPr>
        <p:spPr>
          <a:xfrm>
            <a:off x="0" y="6755040"/>
            <a:ext cx="889560" cy="98640"/>
          </a:xfrm>
          <a:prstGeom prst="rect">
            <a:avLst/>
          </a:prstGeom>
          <a:solidFill>
            <a:srgbClr val="7ecefd"/>
          </a:solidFill>
          <a:ln>
            <a:noFill/>
          </a:ln>
        </p:spPr>
      </p:sp>
      <p:sp>
        <p:nvSpPr>
          <p:cNvPr id="44" name="CustomShape 4"/>
          <p:cNvSpPr/>
          <p:nvPr/>
        </p:nvSpPr>
        <p:spPr>
          <a:xfrm>
            <a:off x="893880" y="6755040"/>
            <a:ext cx="6458400" cy="98640"/>
          </a:xfrm>
          <a:prstGeom prst="rect">
            <a:avLst/>
          </a:prstGeom>
          <a:solidFill>
            <a:srgbClr val="2185c5"/>
          </a:solidFill>
          <a:ln>
            <a:noFill/>
          </a:ln>
        </p:spPr>
      </p:sp>
      <p:sp>
        <p:nvSpPr>
          <p:cNvPr id="4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0" y="0"/>
            <a:ext cx="9139680" cy="5319360"/>
          </a:xfrm>
          <a:prstGeom prst="rect">
            <a:avLst/>
          </a:prstGeom>
          <a:solidFill>
            <a:srgbClr val="2185c5"/>
          </a:solidFill>
          <a:ln>
            <a:noFill/>
          </a:ln>
        </p:spPr>
      </p:sp>
      <p:sp>
        <p:nvSpPr>
          <p:cNvPr id="82" name="CustomShape 2"/>
          <p:cNvSpPr/>
          <p:nvPr/>
        </p:nvSpPr>
        <p:spPr>
          <a:xfrm>
            <a:off x="3047760" y="5323680"/>
            <a:ext cx="3043440" cy="98640"/>
          </a:xfrm>
          <a:prstGeom prst="rect">
            <a:avLst/>
          </a:prstGeom>
          <a:solidFill>
            <a:srgbClr val="ff9715"/>
          </a:solidFill>
          <a:ln>
            <a:noFill/>
          </a:ln>
        </p:spPr>
      </p:sp>
      <p:sp>
        <p:nvSpPr>
          <p:cNvPr id="83" name="CustomShape 3"/>
          <p:cNvSpPr/>
          <p:nvPr/>
        </p:nvSpPr>
        <p:spPr>
          <a:xfrm>
            <a:off x="6096240" y="5323680"/>
            <a:ext cx="3043440" cy="98640"/>
          </a:xfrm>
          <a:prstGeom prst="rect">
            <a:avLst/>
          </a:prstGeom>
          <a:solidFill>
            <a:srgbClr val="f20253"/>
          </a:solidFill>
          <a:ln>
            <a:noFill/>
          </a:ln>
        </p:spPr>
      </p:sp>
      <p:sp>
        <p:nvSpPr>
          <p:cNvPr id="84" name="CustomShape 4"/>
          <p:cNvSpPr/>
          <p:nvPr/>
        </p:nvSpPr>
        <p:spPr>
          <a:xfrm>
            <a:off x="0" y="5323680"/>
            <a:ext cx="3043440" cy="98640"/>
          </a:xfrm>
          <a:prstGeom prst="rect">
            <a:avLst/>
          </a:prstGeom>
          <a:solidFill>
            <a:srgbClr val="7ecefd"/>
          </a:solidFill>
          <a:ln>
            <a:noFill/>
          </a:ln>
        </p:spPr>
      </p:sp>
      <p:sp>
        <p:nvSpPr>
          <p:cNvPr id="8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7356240" y="6755040"/>
            <a:ext cx="889560" cy="98640"/>
          </a:xfrm>
          <a:prstGeom prst="rect">
            <a:avLst/>
          </a:prstGeom>
          <a:solidFill>
            <a:srgbClr val="ff9715"/>
          </a:solidFill>
          <a:ln>
            <a:noFill/>
          </a:ln>
        </p:spPr>
      </p:sp>
      <p:sp>
        <p:nvSpPr>
          <p:cNvPr id="122" name="CustomShape 2"/>
          <p:cNvSpPr/>
          <p:nvPr/>
        </p:nvSpPr>
        <p:spPr>
          <a:xfrm>
            <a:off x="8250480" y="6755040"/>
            <a:ext cx="889560" cy="98640"/>
          </a:xfrm>
          <a:prstGeom prst="rect">
            <a:avLst/>
          </a:prstGeom>
          <a:solidFill>
            <a:srgbClr val="f20253"/>
          </a:solidFill>
          <a:ln>
            <a:noFill/>
          </a:ln>
        </p:spPr>
      </p:sp>
      <p:sp>
        <p:nvSpPr>
          <p:cNvPr id="123" name="CustomShape 3"/>
          <p:cNvSpPr/>
          <p:nvPr/>
        </p:nvSpPr>
        <p:spPr>
          <a:xfrm>
            <a:off x="0" y="6755040"/>
            <a:ext cx="889560" cy="98640"/>
          </a:xfrm>
          <a:prstGeom prst="rect">
            <a:avLst/>
          </a:prstGeom>
          <a:solidFill>
            <a:srgbClr val="7ecefd"/>
          </a:solidFill>
          <a:ln>
            <a:noFill/>
          </a:ln>
        </p:spPr>
      </p:sp>
      <p:sp>
        <p:nvSpPr>
          <p:cNvPr id="124" name="CustomShape 4"/>
          <p:cNvSpPr/>
          <p:nvPr/>
        </p:nvSpPr>
        <p:spPr>
          <a:xfrm>
            <a:off x="893880" y="6755040"/>
            <a:ext cx="6458400" cy="98640"/>
          </a:xfrm>
          <a:prstGeom prst="rect">
            <a:avLst/>
          </a:prstGeom>
          <a:solidFill>
            <a:srgbClr val="2185c5"/>
          </a:solidFill>
          <a:ln>
            <a:noFill/>
          </a:ln>
        </p:spPr>
      </p:sp>
      <p:sp>
        <p:nvSpPr>
          <p:cNvPr id="12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2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7356240" y="6755040"/>
            <a:ext cx="889560" cy="98640"/>
          </a:xfrm>
          <a:prstGeom prst="rect">
            <a:avLst/>
          </a:prstGeom>
          <a:solidFill>
            <a:srgbClr val="ff9715"/>
          </a:solidFill>
          <a:ln>
            <a:noFill/>
          </a:ln>
        </p:spPr>
      </p:sp>
      <p:sp>
        <p:nvSpPr>
          <p:cNvPr id="162" name="CustomShape 2"/>
          <p:cNvSpPr/>
          <p:nvPr/>
        </p:nvSpPr>
        <p:spPr>
          <a:xfrm>
            <a:off x="8250480" y="6755040"/>
            <a:ext cx="889560" cy="98640"/>
          </a:xfrm>
          <a:prstGeom prst="rect">
            <a:avLst/>
          </a:prstGeom>
          <a:solidFill>
            <a:srgbClr val="f20253"/>
          </a:solidFill>
          <a:ln>
            <a:noFill/>
          </a:ln>
        </p:spPr>
      </p:sp>
      <p:sp>
        <p:nvSpPr>
          <p:cNvPr id="163" name="CustomShape 3"/>
          <p:cNvSpPr/>
          <p:nvPr/>
        </p:nvSpPr>
        <p:spPr>
          <a:xfrm>
            <a:off x="0" y="6755040"/>
            <a:ext cx="889560" cy="98640"/>
          </a:xfrm>
          <a:prstGeom prst="rect">
            <a:avLst/>
          </a:prstGeom>
          <a:solidFill>
            <a:srgbClr val="7ecefd"/>
          </a:solidFill>
          <a:ln>
            <a:noFill/>
          </a:ln>
        </p:spPr>
      </p:sp>
      <p:sp>
        <p:nvSpPr>
          <p:cNvPr id="164" name="CustomShape 4"/>
          <p:cNvSpPr/>
          <p:nvPr/>
        </p:nvSpPr>
        <p:spPr>
          <a:xfrm>
            <a:off x="893880" y="6755040"/>
            <a:ext cx="6458400" cy="98640"/>
          </a:xfrm>
          <a:prstGeom prst="rect">
            <a:avLst/>
          </a:prstGeom>
          <a:solidFill>
            <a:srgbClr val="2185c5"/>
          </a:solidFill>
          <a:ln>
            <a:noFill/>
          </a:ln>
        </p:spPr>
      </p:sp>
      <p:sp>
        <p:nvSpPr>
          <p:cNvPr id="16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6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7356240" y="6755040"/>
            <a:ext cx="889560" cy="98640"/>
          </a:xfrm>
          <a:prstGeom prst="rect">
            <a:avLst/>
          </a:prstGeom>
          <a:solidFill>
            <a:srgbClr val="ff9715"/>
          </a:solidFill>
          <a:ln>
            <a:noFill/>
          </a:ln>
        </p:spPr>
      </p:sp>
      <p:sp>
        <p:nvSpPr>
          <p:cNvPr id="202" name="CustomShape 2"/>
          <p:cNvSpPr/>
          <p:nvPr/>
        </p:nvSpPr>
        <p:spPr>
          <a:xfrm>
            <a:off x="8250480" y="6755040"/>
            <a:ext cx="889560" cy="98640"/>
          </a:xfrm>
          <a:prstGeom prst="rect">
            <a:avLst/>
          </a:prstGeom>
          <a:solidFill>
            <a:srgbClr val="f20253"/>
          </a:solidFill>
          <a:ln>
            <a:noFill/>
          </a:ln>
        </p:spPr>
      </p:sp>
      <p:sp>
        <p:nvSpPr>
          <p:cNvPr id="203" name="CustomShape 3"/>
          <p:cNvSpPr/>
          <p:nvPr/>
        </p:nvSpPr>
        <p:spPr>
          <a:xfrm>
            <a:off x="0" y="6755040"/>
            <a:ext cx="889560" cy="98640"/>
          </a:xfrm>
          <a:prstGeom prst="rect">
            <a:avLst/>
          </a:prstGeom>
          <a:solidFill>
            <a:srgbClr val="7ecefd"/>
          </a:solidFill>
          <a:ln>
            <a:noFill/>
          </a:ln>
        </p:spPr>
      </p:sp>
      <p:sp>
        <p:nvSpPr>
          <p:cNvPr id="204" name="CustomShape 4"/>
          <p:cNvSpPr/>
          <p:nvPr/>
        </p:nvSpPr>
        <p:spPr>
          <a:xfrm>
            <a:off x="893880" y="6755040"/>
            <a:ext cx="6458400" cy="98640"/>
          </a:xfrm>
          <a:prstGeom prst="rect">
            <a:avLst/>
          </a:prstGeom>
          <a:solidFill>
            <a:srgbClr val="2185c5"/>
          </a:solidFill>
          <a:ln>
            <a:noFill/>
          </a:ln>
        </p:spPr>
      </p:sp>
      <p:sp>
        <p:nvSpPr>
          <p:cNvPr id="20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0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7356240" y="6755040"/>
            <a:ext cx="889560" cy="98640"/>
          </a:xfrm>
          <a:prstGeom prst="rect">
            <a:avLst/>
          </a:prstGeom>
          <a:solidFill>
            <a:srgbClr val="ff9715"/>
          </a:solidFill>
          <a:ln>
            <a:noFill/>
          </a:ln>
        </p:spPr>
      </p:sp>
      <p:sp>
        <p:nvSpPr>
          <p:cNvPr id="242" name="CustomShape 2"/>
          <p:cNvSpPr/>
          <p:nvPr/>
        </p:nvSpPr>
        <p:spPr>
          <a:xfrm>
            <a:off x="8250480" y="6755040"/>
            <a:ext cx="889560" cy="98640"/>
          </a:xfrm>
          <a:prstGeom prst="rect">
            <a:avLst/>
          </a:prstGeom>
          <a:solidFill>
            <a:srgbClr val="f20253"/>
          </a:solidFill>
          <a:ln>
            <a:noFill/>
          </a:ln>
        </p:spPr>
      </p:sp>
      <p:sp>
        <p:nvSpPr>
          <p:cNvPr id="243" name="CustomShape 3"/>
          <p:cNvSpPr/>
          <p:nvPr/>
        </p:nvSpPr>
        <p:spPr>
          <a:xfrm>
            <a:off x="0" y="6755040"/>
            <a:ext cx="889560" cy="98640"/>
          </a:xfrm>
          <a:prstGeom prst="rect">
            <a:avLst/>
          </a:prstGeom>
          <a:solidFill>
            <a:srgbClr val="7ecefd"/>
          </a:solidFill>
          <a:ln>
            <a:noFill/>
          </a:ln>
        </p:spPr>
      </p:sp>
      <p:sp>
        <p:nvSpPr>
          <p:cNvPr id="244" name="CustomShape 4"/>
          <p:cNvSpPr/>
          <p:nvPr/>
        </p:nvSpPr>
        <p:spPr>
          <a:xfrm>
            <a:off x="893880" y="6755040"/>
            <a:ext cx="6458400" cy="98640"/>
          </a:xfrm>
          <a:prstGeom prst="rect">
            <a:avLst/>
          </a:prstGeom>
          <a:solidFill>
            <a:srgbClr val="2185c5"/>
          </a:solidFill>
          <a:ln>
            <a:noFill/>
          </a:ln>
        </p:spPr>
      </p:sp>
      <p:sp>
        <p:nvSpPr>
          <p:cNvPr id="24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4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2185c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7356240" y="6755040"/>
            <a:ext cx="889560" cy="98640"/>
          </a:xfrm>
          <a:prstGeom prst="rect">
            <a:avLst/>
          </a:prstGeom>
          <a:solidFill>
            <a:srgbClr val="ff9715"/>
          </a:solidFill>
          <a:ln>
            <a:noFill/>
          </a:ln>
        </p:spPr>
      </p:sp>
      <p:sp>
        <p:nvSpPr>
          <p:cNvPr id="282" name="CustomShape 2"/>
          <p:cNvSpPr/>
          <p:nvPr/>
        </p:nvSpPr>
        <p:spPr>
          <a:xfrm>
            <a:off x="8250480" y="6755040"/>
            <a:ext cx="889560" cy="98640"/>
          </a:xfrm>
          <a:prstGeom prst="rect">
            <a:avLst/>
          </a:prstGeom>
          <a:solidFill>
            <a:srgbClr val="f20253"/>
          </a:solidFill>
          <a:ln>
            <a:noFill/>
          </a:ln>
        </p:spPr>
      </p:sp>
      <p:sp>
        <p:nvSpPr>
          <p:cNvPr id="283" name="CustomShape 3"/>
          <p:cNvSpPr/>
          <p:nvPr/>
        </p:nvSpPr>
        <p:spPr>
          <a:xfrm>
            <a:off x="0" y="6755040"/>
            <a:ext cx="889560" cy="9864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284" name="CustomShape 4"/>
          <p:cNvSpPr/>
          <p:nvPr/>
        </p:nvSpPr>
        <p:spPr>
          <a:xfrm>
            <a:off x="893880" y="6755040"/>
            <a:ext cx="6458400" cy="98640"/>
          </a:xfrm>
          <a:prstGeom prst="rect">
            <a:avLst/>
          </a:prstGeom>
          <a:solidFill>
            <a:srgbClr val="7ecefd"/>
          </a:solidFill>
          <a:ln>
            <a:noFill/>
          </a:ln>
        </p:spPr>
      </p:sp>
      <p:sp>
        <p:nvSpPr>
          <p:cNvPr id="28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8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7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6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CustomShape 1"/>
          <p:cNvSpPr/>
          <p:nvPr/>
        </p:nvSpPr>
        <p:spPr>
          <a:xfrm>
            <a:off x="182880" y="3757320"/>
            <a:ext cx="6579720" cy="300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lang="en-US" sz="4800">
                <a:solidFill>
                  <a:srgbClr val="0084d1"/>
                </a:solidFill>
                <a:latin typeface="Raleway"/>
                <a:ea typeface="Raleway"/>
              </a:rPr>
              <a:t>Active Virtual Circuit</a:t>
            </a:r>
            <a:endParaRPr/>
          </a:p>
        </p:txBody>
      </p:sp>
      <p:sp>
        <p:nvSpPr>
          <p:cNvPr id="322" name="CustomShape 2"/>
          <p:cNvSpPr/>
          <p:nvPr/>
        </p:nvSpPr>
        <p:spPr>
          <a:xfrm>
            <a:off x="6035040" y="5303520"/>
            <a:ext cx="281664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b="1" lang="en-US" sz="2400">
                <a:solidFill>
                  <a:srgbClr val="2185c5"/>
                </a:solidFill>
                <a:latin typeface="Raleway"/>
                <a:ea typeface="Raleway"/>
              </a:rPr>
              <a:t> </a:t>
            </a:r>
            <a:r>
              <a:rPr b="1" lang="en-US" sz="2800">
                <a:solidFill>
                  <a:srgbClr val="2185c5"/>
                </a:solidFill>
                <a:latin typeface="Raleway"/>
                <a:ea typeface="Raleway"/>
              </a:rPr>
              <a:t>Tariq</a:t>
            </a:r>
            <a:r>
              <a:rPr b="1" lang="en-US" sz="2400">
                <a:solidFill>
                  <a:srgbClr val="2185c5"/>
                </a:solidFill>
                <a:latin typeface="Raleway"/>
                <a:ea typeface="Raleway"/>
              </a:rPr>
              <a:t> Issa    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2400">
                <a:solidFill>
                  <a:srgbClr val="2185c5"/>
                </a:solidFill>
                <a:latin typeface="Raleway"/>
                <a:ea typeface="Raleway"/>
              </a:rPr>
              <a:t>Husam Omar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2400">
                <a:solidFill>
                  <a:srgbClr val="2185c5"/>
                </a:solidFill>
                <a:latin typeface="Raleway"/>
                <a:ea typeface="Raleway"/>
              </a:rPr>
              <a:t>   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CustomShape 1"/>
          <p:cNvSpPr/>
          <p:nvPr/>
        </p:nvSpPr>
        <p:spPr>
          <a:xfrm>
            <a:off x="274320" y="182880"/>
            <a:ext cx="3655800" cy="821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1600">
                <a:solidFill>
                  <a:srgbClr val="6666ff"/>
                </a:solidFill>
                <a:latin typeface="Arial"/>
                <a:ea typeface="DejaVu Sans"/>
              </a:rPr>
              <a:t>Flows Process </a:t>
            </a:r>
            <a:r>
              <a:rPr b="1" lang="en-US" sz="2000">
                <a:solidFill>
                  <a:srgbClr val="6666ff"/>
                </a:solidFill>
                <a:latin typeface="Arial"/>
                <a:ea typeface="DejaVu Sans"/>
              </a:rPr>
              <a:t>Example</a:t>
            </a:r>
            <a:r>
              <a:rPr lang="en-US" sz="2000">
                <a:solidFill>
                  <a:srgbClr val="6666ff"/>
                </a:solidFill>
                <a:latin typeface="Arial"/>
                <a:ea typeface="DejaVu Sans"/>
              </a:rPr>
              <a:t> :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solidFill>
                  <a:srgbClr val="6666ff"/>
                </a:solidFill>
                <a:latin typeface="Arial"/>
                <a:ea typeface="DejaVu Sans"/>
              </a:rPr>
              <a:t>-----------------------------------------</a:t>
            </a:r>
            <a:endParaRPr/>
          </a:p>
        </p:txBody>
      </p:sp>
      <p:pic>
        <p:nvPicPr>
          <p:cNvPr id="346" name="Picture 40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2880" y="731520"/>
            <a:ext cx="8685000" cy="5850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365760" y="2936880"/>
            <a:ext cx="7768080" cy="15422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lang="en-US" sz="7200">
                <a:solidFill>
                  <a:srgbClr val="7ecefd"/>
                </a:solidFill>
                <a:latin typeface="Raleway"/>
                <a:ea typeface="Raleway"/>
              </a:rPr>
              <a:t>Results 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CustomShape 1"/>
          <p:cNvSpPr/>
          <p:nvPr/>
        </p:nvSpPr>
        <p:spPr>
          <a:xfrm>
            <a:off x="365760" y="182880"/>
            <a:ext cx="6854040" cy="637560"/>
          </a:xfrm>
          <a:prstGeom prst="rect">
            <a:avLst/>
          </a:prstGeom>
          <a:noFill/>
          <a:ln>
            <a:noFill/>
          </a:ln>
        </p:spPr>
      </p:sp>
      <p:pic>
        <p:nvPicPr>
          <p:cNvPr id="349" name="Picture 40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737360" y="914400"/>
            <a:ext cx="7313400" cy="4636800"/>
          </a:xfrm>
          <a:prstGeom prst="rect">
            <a:avLst/>
          </a:prstGeom>
          <a:ln>
            <a:noFill/>
          </a:ln>
        </p:spPr>
      </p:pic>
      <p:sp>
        <p:nvSpPr>
          <p:cNvPr id="350" name="TextShape 2"/>
          <p:cNvSpPr txBox="1"/>
          <p:nvPr/>
        </p:nvSpPr>
        <p:spPr>
          <a:xfrm>
            <a:off x="182880" y="2194560"/>
            <a:ext cx="1645920" cy="410220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2000">
                <a:solidFill>
                  <a:srgbClr val="000000"/>
                </a:solidFill>
                <a:latin typeface="Arial"/>
                <a:ea typeface="DejaVu Sans"/>
              </a:rPr>
              <a:t>No traffic</a:t>
            </a:r>
            <a:endParaRPr/>
          </a:p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2000">
                <a:solidFill>
                  <a:srgbClr val="000000"/>
                </a:solidFill>
                <a:latin typeface="Arial"/>
                <a:ea typeface="DejaVu Sans"/>
              </a:rPr>
              <a:t>No Flows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2000">
                <a:solidFill>
                  <a:srgbClr val="000000"/>
                </a:solidFill>
                <a:latin typeface="Arial"/>
                <a:ea typeface="DejaVu Sans"/>
              </a:rPr>
              <a:t>With Traffic   No Flows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Arial"/>
                <a:ea typeface="DejaVu Sans"/>
              </a:rPr>
              <a:t>Traffic with Flows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Arial"/>
                <a:ea typeface="DejaVu Sans"/>
              </a:rPr>
              <a:t>Traffic with Flows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CustomShape 1"/>
          <p:cNvSpPr/>
          <p:nvPr/>
        </p:nvSpPr>
        <p:spPr>
          <a:xfrm>
            <a:off x="916200" y="968040"/>
            <a:ext cx="5556960" cy="15422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lang="en-US" sz="6000">
                <a:solidFill>
                  <a:srgbClr val="7ecefd"/>
                </a:solidFill>
                <a:latin typeface="Raleway"/>
                <a:ea typeface="Raleway"/>
              </a:rPr>
              <a:t>Thanks!</a:t>
            </a:r>
            <a:endParaRPr/>
          </a:p>
        </p:txBody>
      </p:sp>
      <p:sp>
        <p:nvSpPr>
          <p:cNvPr id="352" name="CustomShape 2"/>
          <p:cNvSpPr/>
          <p:nvPr/>
        </p:nvSpPr>
        <p:spPr>
          <a:xfrm>
            <a:off x="916200" y="2338920"/>
            <a:ext cx="5556960" cy="1042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Raleway"/>
                <a:ea typeface="Raleway"/>
              </a:rPr>
              <a:t>Any questions?</a:t>
            </a:r>
            <a:endParaRPr/>
          </a:p>
        </p:txBody>
      </p:sp>
      <p:sp>
        <p:nvSpPr>
          <p:cNvPr id="353" name="CustomShape 3"/>
          <p:cNvSpPr/>
          <p:nvPr/>
        </p:nvSpPr>
        <p:spPr>
          <a:xfrm>
            <a:off x="916200" y="3678840"/>
            <a:ext cx="5556960" cy="265644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548640" y="1097280"/>
            <a:ext cx="6582600" cy="41137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r>
              <a:rPr lang="en-US" sz="3000">
                <a:solidFill>
                  <a:srgbClr val="000000"/>
                </a:solidFill>
                <a:latin typeface="Arial"/>
                <a:ea typeface="DejaVu Sans"/>
              </a:rPr>
              <a:t>Introduction</a:t>
            </a:r>
            <a:endParaRPr/>
          </a:p>
          <a:p>
            <a:r>
              <a:rPr lang="en-US" sz="3000">
                <a:solidFill>
                  <a:srgbClr val="000000"/>
                </a:solidFill>
                <a:latin typeface="Arial"/>
                <a:ea typeface="DejaVu Sans"/>
              </a:rPr>
              <a:t>- SDN</a:t>
            </a:r>
            <a:endParaRPr/>
          </a:p>
          <a:p>
            <a:r>
              <a:rPr lang="en-US" sz="3000">
                <a:solidFill>
                  <a:srgbClr val="000000"/>
                </a:solidFill>
                <a:latin typeface="Arial"/>
                <a:ea typeface="DejaVu Sans"/>
              </a:rPr>
              <a:t>- OpenFlow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DejaVu Sans"/>
              </a:rPr>
              <a:t>- Floodlight, Mininet, REST APIs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DejaVu Sans"/>
              </a:rPr>
              <a:t>Working principle.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000">
                <a:solidFill>
                  <a:srgbClr val="000000"/>
                </a:solidFill>
                <a:latin typeface="Arial"/>
                <a:ea typeface="DejaVu Sans"/>
              </a:rPr>
              <a:t>Results.</a:t>
            </a:r>
            <a:endParaRPr/>
          </a:p>
        </p:txBody>
      </p:sp>
      <p:sp>
        <p:nvSpPr>
          <p:cNvPr id="324" name="CustomShape 2"/>
          <p:cNvSpPr/>
          <p:nvPr/>
        </p:nvSpPr>
        <p:spPr>
          <a:xfrm>
            <a:off x="365760" y="182880"/>
            <a:ext cx="6854040" cy="6375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lang="en-US" sz="3600">
                <a:solidFill>
                  <a:srgbClr val="669999"/>
                </a:solidFill>
                <a:latin typeface="Raleway"/>
                <a:ea typeface="Raleway"/>
              </a:rPr>
              <a:t>Outline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CustomShape 1"/>
          <p:cNvSpPr/>
          <p:nvPr/>
        </p:nvSpPr>
        <p:spPr>
          <a:xfrm>
            <a:off x="365760" y="2651760"/>
            <a:ext cx="7768080" cy="15422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lang="en-US" sz="7200">
                <a:solidFill>
                  <a:srgbClr val="7ecefd"/>
                </a:solidFill>
                <a:latin typeface="Raleway"/>
                <a:ea typeface="Raleway"/>
              </a:rPr>
              <a:t>Introduction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CustomShape 1"/>
          <p:cNvSpPr/>
          <p:nvPr/>
        </p:nvSpPr>
        <p:spPr>
          <a:xfrm>
            <a:off x="893880" y="1305000"/>
            <a:ext cx="3090600" cy="870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lang="en-US" sz="2400">
                <a:solidFill>
                  <a:srgbClr val="97abbc"/>
                </a:solidFill>
                <a:latin typeface="Raleway"/>
                <a:ea typeface="Raleway"/>
              </a:rPr>
              <a:t>Software Defined Network (SDN)</a:t>
            </a:r>
            <a:endParaRPr/>
          </a:p>
        </p:txBody>
      </p:sp>
      <p:sp>
        <p:nvSpPr>
          <p:cNvPr id="327" name="CustomShape 2"/>
          <p:cNvSpPr/>
          <p:nvPr/>
        </p:nvSpPr>
        <p:spPr>
          <a:xfrm>
            <a:off x="182880" y="2386800"/>
            <a:ext cx="4110840" cy="21812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en-US" sz="1600">
                <a:solidFill>
                  <a:srgbClr val="000000"/>
                </a:solidFill>
                <a:latin typeface="Times New Roman"/>
                <a:ea typeface="Arial"/>
              </a:rPr>
              <a:t>Separation of traffic forwarding from control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en-US" sz="1600">
                <a:solidFill>
                  <a:srgbClr val="000000"/>
                </a:solidFill>
                <a:latin typeface="Times New Roman"/>
                <a:ea typeface="Arial"/>
              </a:rPr>
              <a:t>Logically centralized control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en-US" sz="1600">
                <a:solidFill>
                  <a:srgbClr val="000000"/>
                </a:solidFill>
                <a:latin typeface="Times New Roman"/>
                <a:ea typeface="Arial"/>
              </a:rPr>
              <a:t>Programmability of network services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en-US" sz="1600">
                <a:solidFill>
                  <a:srgbClr val="000000"/>
                </a:solidFill>
                <a:latin typeface="Times New Roman"/>
                <a:ea typeface="Arial"/>
              </a:rPr>
              <a:t>SDN controller work as network an operating system </a:t>
            </a:r>
            <a:endParaRPr/>
          </a:p>
        </p:txBody>
      </p:sp>
      <p:pic>
        <p:nvPicPr>
          <p:cNvPr id="328" name="Picture 2" descr=""/>
          <p:cNvPicPr/>
          <p:nvPr/>
        </p:nvPicPr>
        <p:blipFill>
          <a:blip r:embed="rId1"/>
          <a:stretch>
            <a:fillRect/>
          </a:stretch>
        </p:blipFill>
        <p:spPr>
          <a:xfrm rot="36600">
            <a:off x="4259160" y="185400"/>
            <a:ext cx="4842720" cy="6428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CustomShape 1"/>
          <p:cNvSpPr/>
          <p:nvPr/>
        </p:nvSpPr>
        <p:spPr>
          <a:xfrm>
            <a:off x="105840" y="131760"/>
            <a:ext cx="3090600" cy="870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lang="en-US" sz="3200">
                <a:solidFill>
                  <a:srgbClr val="97abbc"/>
                </a:solidFill>
                <a:latin typeface="Raleway"/>
                <a:ea typeface="Raleway"/>
              </a:rPr>
              <a:t>OpenFlow</a:t>
            </a:r>
            <a:r>
              <a:rPr lang="en-US" sz="2800">
                <a:solidFill>
                  <a:srgbClr val="97abbc"/>
                </a:solidFill>
                <a:latin typeface="Raleway"/>
                <a:ea typeface="Raleway"/>
              </a:rPr>
              <a:t>  </a:t>
            </a:r>
            <a:endParaRPr/>
          </a:p>
        </p:txBody>
      </p:sp>
      <p:sp>
        <p:nvSpPr>
          <p:cNvPr id="330" name="CustomShape 2"/>
          <p:cNvSpPr/>
          <p:nvPr/>
        </p:nvSpPr>
        <p:spPr>
          <a:xfrm>
            <a:off x="91440" y="914400"/>
            <a:ext cx="4385160" cy="1824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DejaVu Sans"/>
              </a:rPr>
              <a:t>Is a communication protocol.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DejaVu Sans"/>
              </a:rPr>
              <a:t>Introduced OpenFlow Switch.</a:t>
            </a:r>
            <a:endParaRPr/>
          </a:p>
        </p:txBody>
      </p:sp>
      <p:pic>
        <p:nvPicPr>
          <p:cNvPr id="331" name="Picture 38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572000" y="182880"/>
            <a:ext cx="4476600" cy="5208120"/>
          </a:xfrm>
          <a:prstGeom prst="rect">
            <a:avLst/>
          </a:prstGeom>
          <a:ln>
            <a:noFill/>
          </a:ln>
        </p:spPr>
      </p:pic>
      <p:sp>
        <p:nvSpPr>
          <p:cNvPr id="332" name="CustomShape 3"/>
          <p:cNvSpPr/>
          <p:nvPr/>
        </p:nvSpPr>
        <p:spPr>
          <a:xfrm>
            <a:off x="4297680" y="4389120"/>
            <a:ext cx="4385160" cy="1824840"/>
          </a:xfrm>
          <a:prstGeom prst="rect">
            <a:avLst/>
          </a:prstGeom>
          <a:noFill/>
          <a:ln>
            <a:noFill/>
          </a:ln>
        </p:spPr>
      </p:sp>
      <p:pic>
        <p:nvPicPr>
          <p:cNvPr id="333" name="Picture 390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149120" y="5591520"/>
            <a:ext cx="6710760" cy="805320"/>
          </a:xfrm>
          <a:prstGeom prst="rect">
            <a:avLst/>
          </a:prstGeom>
          <a:ln>
            <a:noFill/>
          </a:ln>
        </p:spPr>
      </p:pic>
      <p:sp>
        <p:nvSpPr>
          <p:cNvPr id="334" name="CustomShape 4"/>
          <p:cNvSpPr/>
          <p:nvPr/>
        </p:nvSpPr>
        <p:spPr>
          <a:xfrm>
            <a:off x="91440" y="914400"/>
            <a:ext cx="4385160" cy="182484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893880" y="579600"/>
            <a:ext cx="6458400" cy="1138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lang="en-US" sz="3600">
                <a:solidFill>
                  <a:srgbClr val="97abbc"/>
                </a:solidFill>
                <a:latin typeface="Raleway"/>
                <a:ea typeface="Raleway"/>
              </a:rPr>
              <a:t>Floodlight, Mininet and </a:t>
            </a:r>
            <a:endParaRPr/>
          </a:p>
          <a:p>
            <a:pPr>
              <a:lnSpc>
                <a:spcPct val="100000"/>
              </a:lnSpc>
            </a:pPr>
            <a:r>
              <a:rPr lang="en-US" sz="3600">
                <a:solidFill>
                  <a:srgbClr val="97abbc"/>
                </a:solidFill>
                <a:latin typeface="Raleway"/>
                <a:ea typeface="Raleway"/>
              </a:rPr>
              <a:t>REST APIs</a:t>
            </a:r>
            <a:endParaRPr/>
          </a:p>
        </p:txBody>
      </p:sp>
      <p:sp>
        <p:nvSpPr>
          <p:cNvPr id="336" name="CustomShape 2"/>
          <p:cNvSpPr/>
          <p:nvPr/>
        </p:nvSpPr>
        <p:spPr>
          <a:xfrm>
            <a:off x="274320" y="2782440"/>
            <a:ext cx="2895120" cy="18795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b="1" lang="en-US" sz="1400">
                <a:solidFill>
                  <a:srgbClr val="677480"/>
                </a:solidFill>
                <a:latin typeface="Lato"/>
                <a:ea typeface="Lato"/>
              </a:rPr>
              <a:t>FloodLight controller 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677480"/>
                </a:solidFill>
                <a:latin typeface="Lato"/>
                <a:ea typeface="Lato"/>
              </a:rPr>
              <a:t>Is a software that acts as networks OS, it controls multiple OF switches.</a:t>
            </a:r>
            <a:endParaRPr/>
          </a:p>
        </p:txBody>
      </p:sp>
      <p:sp>
        <p:nvSpPr>
          <p:cNvPr id="337" name="CustomShape 3"/>
          <p:cNvSpPr/>
          <p:nvPr/>
        </p:nvSpPr>
        <p:spPr>
          <a:xfrm>
            <a:off x="3386520" y="2133720"/>
            <a:ext cx="2367000" cy="1848960"/>
          </a:xfrm>
          <a:prstGeom prst="rect">
            <a:avLst/>
          </a:prstGeom>
          <a:noFill/>
          <a:ln>
            <a:noFill/>
          </a:ln>
        </p:spPr>
      </p:sp>
      <p:sp>
        <p:nvSpPr>
          <p:cNvPr id="338" name="CustomShape 4"/>
          <p:cNvSpPr/>
          <p:nvPr/>
        </p:nvSpPr>
        <p:spPr>
          <a:xfrm>
            <a:off x="5943600" y="2744640"/>
            <a:ext cx="2740320" cy="10029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</a:pPr>
            <a:r>
              <a:rPr b="1" lang="en-US" sz="1400">
                <a:solidFill>
                  <a:srgbClr val="677480"/>
                </a:solidFill>
                <a:latin typeface="Lato"/>
                <a:ea typeface="Lato"/>
              </a:rPr>
              <a:t>REST API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677480"/>
                </a:solidFill>
                <a:latin typeface="Lato"/>
                <a:ea typeface="Lato"/>
              </a:rPr>
              <a:t>Is the northbound API of the controller 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39" name="CustomShape 5"/>
          <p:cNvSpPr/>
          <p:nvPr/>
        </p:nvSpPr>
        <p:spPr>
          <a:xfrm>
            <a:off x="3018960" y="2837160"/>
            <a:ext cx="2648880" cy="1917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400">
                <a:solidFill>
                  <a:srgbClr val="677480"/>
                </a:solidFill>
                <a:latin typeface="Lato"/>
                <a:ea typeface="Lato"/>
              </a:rPr>
              <a:t>Mininet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677480"/>
                </a:solidFill>
                <a:latin typeface="Lato"/>
                <a:ea typeface="Lato"/>
              </a:rPr>
              <a:t>Is a network emulator that creates virtual network topology .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CustomShape 1"/>
          <p:cNvSpPr/>
          <p:nvPr/>
        </p:nvSpPr>
        <p:spPr>
          <a:xfrm>
            <a:off x="365760" y="2936880"/>
            <a:ext cx="7768080" cy="15422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lang="en-US" sz="7200">
                <a:solidFill>
                  <a:srgbClr val="7ecefd"/>
                </a:solidFill>
                <a:latin typeface="Raleway"/>
                <a:ea typeface="Raleway"/>
              </a:rPr>
              <a:t>Working principle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CustomShape 1"/>
          <p:cNvSpPr/>
          <p:nvPr/>
        </p:nvSpPr>
        <p:spPr>
          <a:xfrm>
            <a:off x="121320" y="91440"/>
            <a:ext cx="6458400" cy="11386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lang="en-US" sz="3600">
                <a:solidFill>
                  <a:srgbClr val="666666"/>
                </a:solidFill>
                <a:latin typeface="Raleway"/>
                <a:ea typeface="Raleway"/>
              </a:rPr>
              <a:t>Network Topology</a:t>
            </a:r>
            <a:endParaRPr/>
          </a:p>
        </p:txBody>
      </p:sp>
      <p:pic>
        <p:nvPicPr>
          <p:cNvPr id="342" name="Picture 399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65760" y="1371600"/>
            <a:ext cx="7953120" cy="5027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274320" y="1189800"/>
            <a:ext cx="8683920" cy="4020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DejaVu Sans"/>
              </a:rPr>
              <a:t>Represent the topology as a graph.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DejaVu Sans"/>
              </a:rPr>
              <a:t>Use Dijkstra shortest path algorithm where   the chosen edges is equal or greater than the bandwidth desired.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rial"/>
                <a:ea typeface="DejaVu Sans"/>
              </a:rPr>
              <a:t>Install flow entries on the switches got from Dijkstra algorithm .</a:t>
            </a:r>
            <a:endParaRPr/>
          </a:p>
        </p:txBody>
      </p:sp>
      <p:sp>
        <p:nvSpPr>
          <p:cNvPr id="344" name="CustomShape 2"/>
          <p:cNvSpPr/>
          <p:nvPr/>
        </p:nvSpPr>
        <p:spPr>
          <a:xfrm>
            <a:off x="365760" y="182880"/>
            <a:ext cx="6854040" cy="6375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lang="en-US" sz="3600">
                <a:solidFill>
                  <a:srgbClr val="669999"/>
                </a:solidFill>
                <a:latin typeface="Raleway"/>
                <a:ea typeface="Raleway"/>
              </a:rPr>
              <a:t>The alogrithm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