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4140" r:id="rId1"/>
  </p:sldMasterIdLst>
  <p:notesMasterIdLst>
    <p:notesMasterId r:id="rId44"/>
  </p:notesMasterIdLst>
  <p:sldIdLst>
    <p:sldId id="256" r:id="rId2"/>
    <p:sldId id="257" r:id="rId3"/>
    <p:sldId id="258" r:id="rId4"/>
    <p:sldId id="259" r:id="rId5"/>
    <p:sldId id="294" r:id="rId6"/>
    <p:sldId id="278" r:id="rId7"/>
    <p:sldId id="260" r:id="rId8"/>
    <p:sldId id="279" r:id="rId9"/>
    <p:sldId id="281" r:id="rId10"/>
    <p:sldId id="283" r:id="rId11"/>
    <p:sldId id="285" r:id="rId12"/>
    <p:sldId id="295" r:id="rId13"/>
    <p:sldId id="284" r:id="rId14"/>
    <p:sldId id="286"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4" r:id="rId33"/>
    <p:sldId id="313" r:id="rId34"/>
    <p:sldId id="315" r:id="rId35"/>
    <p:sldId id="316" r:id="rId36"/>
    <p:sldId id="317" r:id="rId37"/>
    <p:sldId id="318" r:id="rId38"/>
    <p:sldId id="319" r:id="rId39"/>
    <p:sldId id="320" r:id="rId40"/>
    <p:sldId id="321" r:id="rId41"/>
    <p:sldId id="322" r:id="rId42"/>
    <p:sldId id="323"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00"/>
    <a:srgbClr val="006600"/>
    <a:srgbClr val="EF561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6" d="100"/>
          <a:sy n="66" d="100"/>
        </p:scale>
        <p:origin x="-1284"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0622A4-8A91-43B0-8502-73C8EFDD93D4}"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347B123F-3133-4FB6-9B84-1D2EBA9E9743}">
      <dgm:prSet phldrT="[Text]"/>
      <dgm:spPr/>
      <dgm:t>
        <a:bodyPr/>
        <a:lstStyle/>
        <a:p>
          <a:r>
            <a:rPr lang="en-US" b="1" dirty="0" smtClean="0"/>
            <a:t>Max</a:t>
          </a:r>
          <a:endParaRPr lang="en-US" b="1" dirty="0"/>
        </a:p>
      </dgm:t>
    </dgm:pt>
    <dgm:pt modelId="{DB2C8179-A24D-44AE-B260-F78AD5D97BD4}" type="parTrans" cxnId="{DF102139-06FD-42DB-AB6D-2101E2CCF0FD}">
      <dgm:prSet/>
      <dgm:spPr/>
      <dgm:t>
        <a:bodyPr/>
        <a:lstStyle/>
        <a:p>
          <a:endParaRPr lang="en-US"/>
        </a:p>
      </dgm:t>
    </dgm:pt>
    <dgm:pt modelId="{CE4D6521-21FD-4ED6-806B-332C3F5A4A3C}" type="sibTrans" cxnId="{DF102139-06FD-42DB-AB6D-2101E2CCF0FD}">
      <dgm:prSet/>
      <dgm:spPr/>
      <dgm:t>
        <a:bodyPr/>
        <a:lstStyle/>
        <a:p>
          <a:endParaRPr lang="en-US"/>
        </a:p>
      </dgm:t>
    </dgm:pt>
    <dgm:pt modelId="{5BC97109-7527-4465-B04E-18950DA024CC}">
      <dgm:prSet phldrT="[Text]"/>
      <dgm:spPr/>
      <dgm:t>
        <a:bodyPr/>
        <a:lstStyle/>
        <a:p>
          <a:r>
            <a:rPr lang="en-US" b="1" dirty="0" smtClean="0">
              <a:latin typeface="Times New Roman" pitchFamily="18" charset="0"/>
              <a:cs typeface="Times New Roman" pitchFamily="18" charset="0"/>
            </a:rPr>
            <a:t>Before improved   </a:t>
          </a:r>
          <a:endParaRPr lang="en-US" b="1" dirty="0">
            <a:latin typeface="Times New Roman" pitchFamily="18" charset="0"/>
            <a:cs typeface="Times New Roman" pitchFamily="18" charset="0"/>
          </a:endParaRPr>
        </a:p>
      </dgm:t>
    </dgm:pt>
    <dgm:pt modelId="{686F18BE-0521-4FE4-B15E-D4E50941D7C7}" type="parTrans" cxnId="{4766B202-A512-465A-A033-EEF4DDC4CC2E}">
      <dgm:prSet/>
      <dgm:spPr/>
      <dgm:t>
        <a:bodyPr/>
        <a:lstStyle/>
        <a:p>
          <a:endParaRPr lang="en-US"/>
        </a:p>
      </dgm:t>
    </dgm:pt>
    <dgm:pt modelId="{473B3E5A-1BC3-4EB1-8446-C28F7C4B2270}" type="sibTrans" cxnId="{4766B202-A512-465A-A033-EEF4DDC4CC2E}">
      <dgm:prSet/>
      <dgm:spPr/>
      <dgm:t>
        <a:bodyPr/>
        <a:lstStyle/>
        <a:p>
          <a:endParaRPr lang="en-US"/>
        </a:p>
      </dgm:t>
    </dgm:pt>
    <dgm:pt modelId="{8CE28932-3B58-4645-B68E-D7494B95B5EE}">
      <dgm:prSet phldrT="[Text]"/>
      <dgm:spPr/>
      <dgm:t>
        <a:bodyPr/>
        <a:lstStyle/>
        <a:p>
          <a:r>
            <a:rPr lang="en-US" b="1" dirty="0" smtClean="0">
              <a:latin typeface="Times New Roman" pitchFamily="18" charset="0"/>
              <a:cs typeface="Times New Roman" pitchFamily="18" charset="0"/>
            </a:rPr>
            <a:t>After improved </a:t>
          </a:r>
          <a:endParaRPr lang="en-US" b="1" dirty="0">
            <a:latin typeface="Times New Roman" pitchFamily="18" charset="0"/>
            <a:cs typeface="Times New Roman" pitchFamily="18" charset="0"/>
          </a:endParaRPr>
        </a:p>
      </dgm:t>
    </dgm:pt>
    <dgm:pt modelId="{F518CD49-6930-4A0A-9413-CAD452C62516}" type="parTrans" cxnId="{FE41D4A3-D144-4151-807F-453159D4DF46}">
      <dgm:prSet/>
      <dgm:spPr/>
      <dgm:t>
        <a:bodyPr/>
        <a:lstStyle/>
        <a:p>
          <a:endParaRPr lang="en-US"/>
        </a:p>
      </dgm:t>
    </dgm:pt>
    <dgm:pt modelId="{A9FA0D7F-D0FD-4690-A787-35B321EBB4F3}" type="sibTrans" cxnId="{FE41D4A3-D144-4151-807F-453159D4DF46}">
      <dgm:prSet/>
      <dgm:spPr/>
      <dgm:t>
        <a:bodyPr/>
        <a:lstStyle/>
        <a:p>
          <a:endParaRPr lang="en-US"/>
        </a:p>
      </dgm:t>
    </dgm:pt>
    <dgm:pt modelId="{C3C563B2-1505-41B5-8F92-D33F41D6AA83}">
      <dgm:prSet phldrT="[Text]"/>
      <dgm:spPr/>
      <dgm:t>
        <a:bodyPr/>
        <a:lstStyle/>
        <a:p>
          <a:r>
            <a:rPr lang="en-US" b="1" dirty="0" smtClean="0"/>
            <a:t>Min</a:t>
          </a:r>
          <a:endParaRPr lang="en-US" b="1" dirty="0"/>
        </a:p>
      </dgm:t>
    </dgm:pt>
    <dgm:pt modelId="{DBF3429C-4329-44B5-9872-31F18C65E2CB}" type="parTrans" cxnId="{B9342E72-2ECD-43C8-8F06-E3A842AD0930}">
      <dgm:prSet/>
      <dgm:spPr/>
      <dgm:t>
        <a:bodyPr/>
        <a:lstStyle/>
        <a:p>
          <a:endParaRPr lang="en-US"/>
        </a:p>
      </dgm:t>
    </dgm:pt>
    <dgm:pt modelId="{C81978FE-D339-48E8-B6E7-E7931041D7C0}" type="sibTrans" cxnId="{B9342E72-2ECD-43C8-8F06-E3A842AD0930}">
      <dgm:prSet/>
      <dgm:spPr/>
      <dgm:t>
        <a:bodyPr/>
        <a:lstStyle/>
        <a:p>
          <a:endParaRPr lang="en-US"/>
        </a:p>
      </dgm:t>
    </dgm:pt>
    <dgm:pt modelId="{C7F57EA3-505C-4652-AF3A-973E97FBC428}">
      <dgm:prSet phldrT="[Text]"/>
      <dgm:spPr/>
      <dgm:t>
        <a:bodyPr/>
        <a:lstStyle/>
        <a:p>
          <a:r>
            <a:rPr lang="en-US" b="1" dirty="0" smtClean="0">
              <a:latin typeface="Times New Roman" pitchFamily="18" charset="0"/>
              <a:cs typeface="Times New Roman" pitchFamily="18" charset="0"/>
            </a:rPr>
            <a:t>Before improved</a:t>
          </a:r>
          <a:endParaRPr lang="en-US" b="1" dirty="0">
            <a:latin typeface="Times New Roman" pitchFamily="18" charset="0"/>
            <a:cs typeface="Times New Roman" pitchFamily="18" charset="0"/>
          </a:endParaRPr>
        </a:p>
      </dgm:t>
    </dgm:pt>
    <dgm:pt modelId="{1824F044-9516-4B4C-83D8-5C7D8C37D417}" type="parTrans" cxnId="{D8CF33E9-BF26-458B-95E0-EFE7072FF614}">
      <dgm:prSet/>
      <dgm:spPr/>
      <dgm:t>
        <a:bodyPr/>
        <a:lstStyle/>
        <a:p>
          <a:endParaRPr lang="en-US"/>
        </a:p>
      </dgm:t>
    </dgm:pt>
    <dgm:pt modelId="{F73C31A6-00E4-40BF-8A2C-1421C53B6739}" type="sibTrans" cxnId="{D8CF33E9-BF26-458B-95E0-EFE7072FF614}">
      <dgm:prSet/>
      <dgm:spPr/>
      <dgm:t>
        <a:bodyPr/>
        <a:lstStyle/>
        <a:p>
          <a:endParaRPr lang="en-US"/>
        </a:p>
      </dgm:t>
    </dgm:pt>
    <dgm:pt modelId="{1A0C7400-8335-475B-BE41-E18506BC821B}">
      <dgm:prSet phldrT="[Text]"/>
      <dgm:spPr/>
      <dgm:t>
        <a:bodyPr/>
        <a:lstStyle/>
        <a:p>
          <a:r>
            <a:rPr lang="en-US" b="1" dirty="0" smtClean="0">
              <a:latin typeface="Times New Roman" pitchFamily="18" charset="0"/>
              <a:cs typeface="Times New Roman" pitchFamily="18" charset="0"/>
            </a:rPr>
            <a:t>After improved </a:t>
          </a:r>
          <a:endParaRPr lang="en-US" b="1" dirty="0">
            <a:latin typeface="Times New Roman" pitchFamily="18" charset="0"/>
            <a:cs typeface="Times New Roman" pitchFamily="18" charset="0"/>
          </a:endParaRPr>
        </a:p>
      </dgm:t>
    </dgm:pt>
    <dgm:pt modelId="{85FE7124-4E9A-4E69-A63D-1726E97D18C5}" type="parTrans" cxnId="{E21591CF-A193-4252-A278-C3433D354D79}">
      <dgm:prSet/>
      <dgm:spPr/>
      <dgm:t>
        <a:bodyPr/>
        <a:lstStyle/>
        <a:p>
          <a:endParaRPr lang="en-US"/>
        </a:p>
      </dgm:t>
    </dgm:pt>
    <dgm:pt modelId="{D66537EC-57E7-4034-8162-866CC18DD5C8}" type="sibTrans" cxnId="{E21591CF-A193-4252-A278-C3433D354D79}">
      <dgm:prSet/>
      <dgm:spPr/>
      <dgm:t>
        <a:bodyPr/>
        <a:lstStyle/>
        <a:p>
          <a:endParaRPr lang="en-US"/>
        </a:p>
      </dgm:t>
    </dgm:pt>
    <dgm:pt modelId="{D6CC484E-7E6C-437B-A7E0-ED1DEE7FD168}">
      <dgm:prSet phldrT="[Text]"/>
      <dgm:spPr/>
      <dgm:t>
        <a:bodyPr/>
        <a:lstStyle/>
        <a:p>
          <a:r>
            <a:rPr lang="en-US" b="1" dirty="0" smtClean="0"/>
            <a:t>Econ</a:t>
          </a:r>
          <a:endParaRPr lang="en-US" b="1" dirty="0"/>
        </a:p>
      </dgm:t>
    </dgm:pt>
    <dgm:pt modelId="{826C84AF-B753-40F9-BA27-5D8AE5A70A4E}" type="parTrans" cxnId="{A2AF4E52-62B8-4378-BE1F-3561A7D3E74B}">
      <dgm:prSet/>
      <dgm:spPr/>
      <dgm:t>
        <a:bodyPr/>
        <a:lstStyle/>
        <a:p>
          <a:endParaRPr lang="en-US"/>
        </a:p>
      </dgm:t>
    </dgm:pt>
    <dgm:pt modelId="{06944FA7-AFBF-40CF-9D53-84E45C46B404}" type="sibTrans" cxnId="{A2AF4E52-62B8-4378-BE1F-3561A7D3E74B}">
      <dgm:prSet/>
      <dgm:spPr/>
      <dgm:t>
        <a:bodyPr/>
        <a:lstStyle/>
        <a:p>
          <a:endParaRPr lang="en-US"/>
        </a:p>
      </dgm:t>
    </dgm:pt>
    <dgm:pt modelId="{AED91C29-55AA-49A5-8ACE-7BC3D070F494}">
      <dgm:prSet phldrT="[Text]"/>
      <dgm:spPr/>
      <dgm:t>
        <a:bodyPr/>
        <a:lstStyle/>
        <a:p>
          <a:r>
            <a:rPr lang="en-US" b="1" dirty="0" smtClean="0">
              <a:latin typeface="Times New Roman" pitchFamily="18" charset="0"/>
              <a:cs typeface="Times New Roman" pitchFamily="18" charset="0"/>
            </a:rPr>
            <a:t>Then we have done an economical study </a:t>
          </a:r>
          <a:endParaRPr lang="en-US" b="1" dirty="0">
            <a:latin typeface="Times New Roman" pitchFamily="18" charset="0"/>
            <a:cs typeface="Times New Roman" pitchFamily="18" charset="0"/>
          </a:endParaRPr>
        </a:p>
      </dgm:t>
    </dgm:pt>
    <dgm:pt modelId="{51ED972F-BECB-4BF3-90CF-0D94D1BAEC72}" type="parTrans" cxnId="{DF719266-61C2-4833-AC93-10AAEB53844B}">
      <dgm:prSet/>
      <dgm:spPr/>
      <dgm:t>
        <a:bodyPr/>
        <a:lstStyle/>
        <a:p>
          <a:endParaRPr lang="en-US"/>
        </a:p>
      </dgm:t>
    </dgm:pt>
    <dgm:pt modelId="{313FCB2E-93A1-4CAD-B6D1-F61EE4E136B0}" type="sibTrans" cxnId="{DF719266-61C2-4833-AC93-10AAEB53844B}">
      <dgm:prSet/>
      <dgm:spPr/>
      <dgm:t>
        <a:bodyPr/>
        <a:lstStyle/>
        <a:p>
          <a:endParaRPr lang="en-US"/>
        </a:p>
      </dgm:t>
    </dgm:pt>
    <dgm:pt modelId="{C3E35723-49C5-44E7-BB4B-D057D955675C}" type="pres">
      <dgm:prSet presAssocID="{500622A4-8A91-43B0-8502-73C8EFDD93D4}" presName="linearFlow" presStyleCnt="0">
        <dgm:presLayoutVars>
          <dgm:dir/>
          <dgm:animLvl val="lvl"/>
          <dgm:resizeHandles val="exact"/>
        </dgm:presLayoutVars>
      </dgm:prSet>
      <dgm:spPr/>
      <dgm:t>
        <a:bodyPr/>
        <a:lstStyle/>
        <a:p>
          <a:endParaRPr lang="en-US"/>
        </a:p>
      </dgm:t>
    </dgm:pt>
    <dgm:pt modelId="{FA61FC73-BCA1-4461-9D92-84AEBAFED652}" type="pres">
      <dgm:prSet presAssocID="{347B123F-3133-4FB6-9B84-1D2EBA9E9743}" presName="composite" presStyleCnt="0"/>
      <dgm:spPr/>
    </dgm:pt>
    <dgm:pt modelId="{426D38B7-4BA3-4EED-9557-293C408CA91E}" type="pres">
      <dgm:prSet presAssocID="{347B123F-3133-4FB6-9B84-1D2EBA9E9743}" presName="parentText" presStyleLbl="alignNode1" presStyleIdx="0" presStyleCnt="3">
        <dgm:presLayoutVars>
          <dgm:chMax val="1"/>
          <dgm:bulletEnabled val="1"/>
        </dgm:presLayoutVars>
      </dgm:prSet>
      <dgm:spPr/>
      <dgm:t>
        <a:bodyPr/>
        <a:lstStyle/>
        <a:p>
          <a:endParaRPr lang="en-US"/>
        </a:p>
      </dgm:t>
    </dgm:pt>
    <dgm:pt modelId="{96B05B1D-BAD9-4ADE-8001-EE1347F9CAB6}" type="pres">
      <dgm:prSet presAssocID="{347B123F-3133-4FB6-9B84-1D2EBA9E9743}" presName="descendantText" presStyleLbl="alignAcc1" presStyleIdx="0" presStyleCnt="3">
        <dgm:presLayoutVars>
          <dgm:bulletEnabled val="1"/>
        </dgm:presLayoutVars>
      </dgm:prSet>
      <dgm:spPr/>
      <dgm:t>
        <a:bodyPr/>
        <a:lstStyle/>
        <a:p>
          <a:endParaRPr lang="en-US"/>
        </a:p>
      </dgm:t>
    </dgm:pt>
    <dgm:pt modelId="{F87D776B-6F12-4C60-AA32-52CCA0D6580B}" type="pres">
      <dgm:prSet presAssocID="{CE4D6521-21FD-4ED6-806B-332C3F5A4A3C}" presName="sp" presStyleCnt="0"/>
      <dgm:spPr/>
    </dgm:pt>
    <dgm:pt modelId="{11AA2967-DD93-4BB5-872F-78678512AEB9}" type="pres">
      <dgm:prSet presAssocID="{C3C563B2-1505-41B5-8F92-D33F41D6AA83}" presName="composite" presStyleCnt="0"/>
      <dgm:spPr/>
    </dgm:pt>
    <dgm:pt modelId="{124595C5-7621-4960-9986-13C2CD194489}" type="pres">
      <dgm:prSet presAssocID="{C3C563B2-1505-41B5-8F92-D33F41D6AA83}" presName="parentText" presStyleLbl="alignNode1" presStyleIdx="1" presStyleCnt="3">
        <dgm:presLayoutVars>
          <dgm:chMax val="1"/>
          <dgm:bulletEnabled val="1"/>
        </dgm:presLayoutVars>
      </dgm:prSet>
      <dgm:spPr/>
      <dgm:t>
        <a:bodyPr/>
        <a:lstStyle/>
        <a:p>
          <a:endParaRPr lang="en-US"/>
        </a:p>
      </dgm:t>
    </dgm:pt>
    <dgm:pt modelId="{A5B17EEA-7CA9-4246-A600-6DB3A20B6618}" type="pres">
      <dgm:prSet presAssocID="{C3C563B2-1505-41B5-8F92-D33F41D6AA83}" presName="descendantText" presStyleLbl="alignAcc1" presStyleIdx="1" presStyleCnt="3" custLinFactNeighborX="64" custLinFactNeighborY="103">
        <dgm:presLayoutVars>
          <dgm:bulletEnabled val="1"/>
        </dgm:presLayoutVars>
      </dgm:prSet>
      <dgm:spPr/>
      <dgm:t>
        <a:bodyPr/>
        <a:lstStyle/>
        <a:p>
          <a:endParaRPr lang="en-US"/>
        </a:p>
      </dgm:t>
    </dgm:pt>
    <dgm:pt modelId="{0198B66E-766C-4D91-BDB0-829C805F4EF1}" type="pres">
      <dgm:prSet presAssocID="{C81978FE-D339-48E8-B6E7-E7931041D7C0}" presName="sp" presStyleCnt="0"/>
      <dgm:spPr/>
    </dgm:pt>
    <dgm:pt modelId="{47DDDE8B-AE14-4C9F-9755-5B884433B06A}" type="pres">
      <dgm:prSet presAssocID="{D6CC484E-7E6C-437B-A7E0-ED1DEE7FD168}" presName="composite" presStyleCnt="0"/>
      <dgm:spPr/>
    </dgm:pt>
    <dgm:pt modelId="{9D70A869-BFFC-4512-AC3B-CEABBEC3DFBA}" type="pres">
      <dgm:prSet presAssocID="{D6CC484E-7E6C-437B-A7E0-ED1DEE7FD168}" presName="parentText" presStyleLbl="alignNode1" presStyleIdx="2" presStyleCnt="3">
        <dgm:presLayoutVars>
          <dgm:chMax val="1"/>
          <dgm:bulletEnabled val="1"/>
        </dgm:presLayoutVars>
      </dgm:prSet>
      <dgm:spPr/>
      <dgm:t>
        <a:bodyPr/>
        <a:lstStyle/>
        <a:p>
          <a:endParaRPr lang="en-US"/>
        </a:p>
      </dgm:t>
    </dgm:pt>
    <dgm:pt modelId="{2CD2F837-6A28-410F-AB4A-BA3607EB7B9A}" type="pres">
      <dgm:prSet presAssocID="{D6CC484E-7E6C-437B-A7E0-ED1DEE7FD168}" presName="descendantText" presStyleLbl="alignAcc1" presStyleIdx="2" presStyleCnt="3">
        <dgm:presLayoutVars>
          <dgm:bulletEnabled val="1"/>
        </dgm:presLayoutVars>
      </dgm:prSet>
      <dgm:spPr/>
      <dgm:t>
        <a:bodyPr/>
        <a:lstStyle/>
        <a:p>
          <a:endParaRPr lang="en-US"/>
        </a:p>
      </dgm:t>
    </dgm:pt>
  </dgm:ptLst>
  <dgm:cxnLst>
    <dgm:cxn modelId="{DCA76909-701D-46FC-A576-EFB2D7CF3C50}" type="presOf" srcId="{C3C563B2-1505-41B5-8F92-D33F41D6AA83}" destId="{124595C5-7621-4960-9986-13C2CD194489}" srcOrd="0" destOrd="0" presId="urn:microsoft.com/office/officeart/2005/8/layout/chevron2"/>
    <dgm:cxn modelId="{B9342E72-2ECD-43C8-8F06-E3A842AD0930}" srcId="{500622A4-8A91-43B0-8502-73C8EFDD93D4}" destId="{C3C563B2-1505-41B5-8F92-D33F41D6AA83}" srcOrd="1" destOrd="0" parTransId="{DBF3429C-4329-44B5-9872-31F18C65E2CB}" sibTransId="{C81978FE-D339-48E8-B6E7-E7931041D7C0}"/>
    <dgm:cxn modelId="{28B4D779-C815-4218-9DDC-618908675D5E}" type="presOf" srcId="{500622A4-8A91-43B0-8502-73C8EFDD93D4}" destId="{C3E35723-49C5-44E7-BB4B-D057D955675C}" srcOrd="0" destOrd="0" presId="urn:microsoft.com/office/officeart/2005/8/layout/chevron2"/>
    <dgm:cxn modelId="{A2AF4E52-62B8-4378-BE1F-3561A7D3E74B}" srcId="{500622A4-8A91-43B0-8502-73C8EFDD93D4}" destId="{D6CC484E-7E6C-437B-A7E0-ED1DEE7FD168}" srcOrd="2" destOrd="0" parTransId="{826C84AF-B753-40F9-BA27-5D8AE5A70A4E}" sibTransId="{06944FA7-AFBF-40CF-9D53-84E45C46B404}"/>
    <dgm:cxn modelId="{6214F81C-E81A-43F3-808A-8381479DC895}" type="presOf" srcId="{C7F57EA3-505C-4652-AF3A-973E97FBC428}" destId="{A5B17EEA-7CA9-4246-A600-6DB3A20B6618}" srcOrd="0" destOrd="0" presId="urn:microsoft.com/office/officeart/2005/8/layout/chevron2"/>
    <dgm:cxn modelId="{3A425BDE-D2C7-41AE-9315-76991CFCA22C}" type="presOf" srcId="{8CE28932-3B58-4645-B68E-D7494B95B5EE}" destId="{96B05B1D-BAD9-4ADE-8001-EE1347F9CAB6}" srcOrd="0" destOrd="1" presId="urn:microsoft.com/office/officeart/2005/8/layout/chevron2"/>
    <dgm:cxn modelId="{D8CF33E9-BF26-458B-95E0-EFE7072FF614}" srcId="{C3C563B2-1505-41B5-8F92-D33F41D6AA83}" destId="{C7F57EA3-505C-4652-AF3A-973E97FBC428}" srcOrd="0" destOrd="0" parTransId="{1824F044-9516-4B4C-83D8-5C7D8C37D417}" sibTransId="{F73C31A6-00E4-40BF-8A2C-1421C53B6739}"/>
    <dgm:cxn modelId="{FE41D4A3-D144-4151-807F-453159D4DF46}" srcId="{347B123F-3133-4FB6-9B84-1D2EBA9E9743}" destId="{8CE28932-3B58-4645-B68E-D7494B95B5EE}" srcOrd="1" destOrd="0" parTransId="{F518CD49-6930-4A0A-9413-CAD452C62516}" sibTransId="{A9FA0D7F-D0FD-4690-A787-35B321EBB4F3}"/>
    <dgm:cxn modelId="{DF102139-06FD-42DB-AB6D-2101E2CCF0FD}" srcId="{500622A4-8A91-43B0-8502-73C8EFDD93D4}" destId="{347B123F-3133-4FB6-9B84-1D2EBA9E9743}" srcOrd="0" destOrd="0" parTransId="{DB2C8179-A24D-44AE-B260-F78AD5D97BD4}" sibTransId="{CE4D6521-21FD-4ED6-806B-332C3F5A4A3C}"/>
    <dgm:cxn modelId="{C0A518DA-26FD-4E25-8F05-C9B228A7E911}" type="presOf" srcId="{5BC97109-7527-4465-B04E-18950DA024CC}" destId="{96B05B1D-BAD9-4ADE-8001-EE1347F9CAB6}" srcOrd="0" destOrd="0" presId="urn:microsoft.com/office/officeart/2005/8/layout/chevron2"/>
    <dgm:cxn modelId="{D9650D89-0137-4E1D-946B-CA21990C63AA}" type="presOf" srcId="{D6CC484E-7E6C-437B-A7E0-ED1DEE7FD168}" destId="{9D70A869-BFFC-4512-AC3B-CEABBEC3DFBA}" srcOrd="0" destOrd="0" presId="urn:microsoft.com/office/officeart/2005/8/layout/chevron2"/>
    <dgm:cxn modelId="{AF563E62-8153-4DB4-BBFE-E940E4625CB6}" type="presOf" srcId="{347B123F-3133-4FB6-9B84-1D2EBA9E9743}" destId="{426D38B7-4BA3-4EED-9557-293C408CA91E}" srcOrd="0" destOrd="0" presId="urn:microsoft.com/office/officeart/2005/8/layout/chevron2"/>
    <dgm:cxn modelId="{CCCA4E89-6B19-4245-8F2D-FB4713113972}" type="presOf" srcId="{AED91C29-55AA-49A5-8ACE-7BC3D070F494}" destId="{2CD2F837-6A28-410F-AB4A-BA3607EB7B9A}" srcOrd="0" destOrd="0" presId="urn:microsoft.com/office/officeart/2005/8/layout/chevron2"/>
    <dgm:cxn modelId="{EAD4866D-DD25-4FF0-AE2A-5CC922BB9964}" type="presOf" srcId="{1A0C7400-8335-475B-BE41-E18506BC821B}" destId="{A5B17EEA-7CA9-4246-A600-6DB3A20B6618}" srcOrd="0" destOrd="1" presId="urn:microsoft.com/office/officeart/2005/8/layout/chevron2"/>
    <dgm:cxn modelId="{DF719266-61C2-4833-AC93-10AAEB53844B}" srcId="{D6CC484E-7E6C-437B-A7E0-ED1DEE7FD168}" destId="{AED91C29-55AA-49A5-8ACE-7BC3D070F494}" srcOrd="0" destOrd="0" parTransId="{51ED972F-BECB-4BF3-90CF-0D94D1BAEC72}" sibTransId="{313FCB2E-93A1-4CAD-B6D1-F61EE4E136B0}"/>
    <dgm:cxn modelId="{E21591CF-A193-4252-A278-C3433D354D79}" srcId="{C3C563B2-1505-41B5-8F92-D33F41D6AA83}" destId="{1A0C7400-8335-475B-BE41-E18506BC821B}" srcOrd="1" destOrd="0" parTransId="{85FE7124-4E9A-4E69-A63D-1726E97D18C5}" sibTransId="{D66537EC-57E7-4034-8162-866CC18DD5C8}"/>
    <dgm:cxn modelId="{4766B202-A512-465A-A033-EEF4DDC4CC2E}" srcId="{347B123F-3133-4FB6-9B84-1D2EBA9E9743}" destId="{5BC97109-7527-4465-B04E-18950DA024CC}" srcOrd="0" destOrd="0" parTransId="{686F18BE-0521-4FE4-B15E-D4E50941D7C7}" sibTransId="{473B3E5A-1BC3-4EB1-8446-C28F7C4B2270}"/>
    <dgm:cxn modelId="{6B1E85B3-621E-463D-879A-EEA5139D1E15}" type="presParOf" srcId="{C3E35723-49C5-44E7-BB4B-D057D955675C}" destId="{FA61FC73-BCA1-4461-9D92-84AEBAFED652}" srcOrd="0" destOrd="0" presId="urn:microsoft.com/office/officeart/2005/8/layout/chevron2"/>
    <dgm:cxn modelId="{90158A1D-DBB8-4860-9064-860AE7DB9390}" type="presParOf" srcId="{FA61FC73-BCA1-4461-9D92-84AEBAFED652}" destId="{426D38B7-4BA3-4EED-9557-293C408CA91E}" srcOrd="0" destOrd="0" presId="urn:microsoft.com/office/officeart/2005/8/layout/chevron2"/>
    <dgm:cxn modelId="{67C44940-223E-47BD-8A9B-11F1B935C5D0}" type="presParOf" srcId="{FA61FC73-BCA1-4461-9D92-84AEBAFED652}" destId="{96B05B1D-BAD9-4ADE-8001-EE1347F9CAB6}" srcOrd="1" destOrd="0" presId="urn:microsoft.com/office/officeart/2005/8/layout/chevron2"/>
    <dgm:cxn modelId="{884531FA-0649-4C5E-A06D-ABF1B2A3D281}" type="presParOf" srcId="{C3E35723-49C5-44E7-BB4B-D057D955675C}" destId="{F87D776B-6F12-4C60-AA32-52CCA0D6580B}" srcOrd="1" destOrd="0" presId="urn:microsoft.com/office/officeart/2005/8/layout/chevron2"/>
    <dgm:cxn modelId="{2283B6D5-D9AA-48E1-8F45-B09C04083D9C}" type="presParOf" srcId="{C3E35723-49C5-44E7-BB4B-D057D955675C}" destId="{11AA2967-DD93-4BB5-872F-78678512AEB9}" srcOrd="2" destOrd="0" presId="urn:microsoft.com/office/officeart/2005/8/layout/chevron2"/>
    <dgm:cxn modelId="{C58BEA47-9AE0-4F0E-95F3-45E6E3090786}" type="presParOf" srcId="{11AA2967-DD93-4BB5-872F-78678512AEB9}" destId="{124595C5-7621-4960-9986-13C2CD194489}" srcOrd="0" destOrd="0" presId="urn:microsoft.com/office/officeart/2005/8/layout/chevron2"/>
    <dgm:cxn modelId="{68184A33-C07D-46EF-81A8-77F5E60E9971}" type="presParOf" srcId="{11AA2967-DD93-4BB5-872F-78678512AEB9}" destId="{A5B17EEA-7CA9-4246-A600-6DB3A20B6618}" srcOrd="1" destOrd="0" presId="urn:microsoft.com/office/officeart/2005/8/layout/chevron2"/>
    <dgm:cxn modelId="{78ED65A3-2AA3-4AF6-86A7-3DA33240B497}" type="presParOf" srcId="{C3E35723-49C5-44E7-BB4B-D057D955675C}" destId="{0198B66E-766C-4D91-BDB0-829C805F4EF1}" srcOrd="3" destOrd="0" presId="urn:microsoft.com/office/officeart/2005/8/layout/chevron2"/>
    <dgm:cxn modelId="{6D71110D-82DE-4352-B221-E91F5E92D796}" type="presParOf" srcId="{C3E35723-49C5-44E7-BB4B-D057D955675C}" destId="{47DDDE8B-AE14-4C9F-9755-5B884433B06A}" srcOrd="4" destOrd="0" presId="urn:microsoft.com/office/officeart/2005/8/layout/chevron2"/>
    <dgm:cxn modelId="{AB5806DE-99CD-4A28-A560-8F402BC28926}" type="presParOf" srcId="{47DDDE8B-AE14-4C9F-9755-5B884433B06A}" destId="{9D70A869-BFFC-4512-AC3B-CEABBEC3DFBA}" srcOrd="0" destOrd="0" presId="urn:microsoft.com/office/officeart/2005/8/layout/chevron2"/>
    <dgm:cxn modelId="{91D753B9-EF24-4ADB-85F0-3B836BE9A2F9}" type="presParOf" srcId="{47DDDE8B-AE14-4C9F-9755-5B884433B06A}" destId="{2CD2F837-6A28-410F-AB4A-BA3607EB7B9A}"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6D38B7-4BA3-4EED-9557-293C408CA91E}">
      <dsp:nvSpPr>
        <dsp:cNvPr id="0" name=""/>
        <dsp:cNvSpPr/>
      </dsp:nvSpPr>
      <dsp:spPr>
        <a:xfrm rot="5400000">
          <a:off x="-225128" y="226629"/>
          <a:ext cx="1500857" cy="1050600"/>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b="1" kern="1200" dirty="0" smtClean="0"/>
            <a:t>Max</a:t>
          </a:r>
          <a:endParaRPr lang="en-US" sz="2900" b="1" kern="1200" dirty="0"/>
        </a:p>
      </dsp:txBody>
      <dsp:txXfrm rot="5400000">
        <a:off x="-225128" y="226629"/>
        <a:ext cx="1500857" cy="1050600"/>
      </dsp:txXfrm>
    </dsp:sp>
    <dsp:sp modelId="{96B05B1D-BAD9-4ADE-8001-EE1347F9CAB6}">
      <dsp:nvSpPr>
        <dsp:cNvPr id="0" name=""/>
        <dsp:cNvSpPr/>
      </dsp:nvSpPr>
      <dsp:spPr>
        <a:xfrm rot="5400000">
          <a:off x="3464139" y="-2412038"/>
          <a:ext cx="975557" cy="5802636"/>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b="1" kern="1200" dirty="0" smtClean="0">
              <a:latin typeface="Times New Roman" pitchFamily="18" charset="0"/>
              <a:cs typeface="Times New Roman" pitchFamily="18" charset="0"/>
            </a:rPr>
            <a:t>Before improved   </a:t>
          </a:r>
          <a:endParaRPr lang="en-US" sz="2900" b="1" kern="1200" dirty="0">
            <a:latin typeface="Times New Roman" pitchFamily="18" charset="0"/>
            <a:cs typeface="Times New Roman" pitchFamily="18" charset="0"/>
          </a:endParaRPr>
        </a:p>
        <a:p>
          <a:pPr marL="285750" lvl="1" indent="-285750" algn="l" defTabSz="1289050">
            <a:lnSpc>
              <a:spcPct val="90000"/>
            </a:lnSpc>
            <a:spcBef>
              <a:spcPct val="0"/>
            </a:spcBef>
            <a:spcAft>
              <a:spcPct val="15000"/>
            </a:spcAft>
            <a:buChar char="••"/>
          </a:pPr>
          <a:r>
            <a:rPr lang="en-US" sz="2900" b="1" kern="1200" dirty="0" smtClean="0">
              <a:latin typeface="Times New Roman" pitchFamily="18" charset="0"/>
              <a:cs typeface="Times New Roman" pitchFamily="18" charset="0"/>
            </a:rPr>
            <a:t>After improved </a:t>
          </a:r>
          <a:endParaRPr lang="en-US" sz="2900" b="1" kern="1200" dirty="0">
            <a:latin typeface="Times New Roman" pitchFamily="18" charset="0"/>
            <a:cs typeface="Times New Roman" pitchFamily="18" charset="0"/>
          </a:endParaRPr>
        </a:p>
      </dsp:txBody>
      <dsp:txXfrm rot="5400000">
        <a:off x="3464139" y="-2412038"/>
        <a:ext cx="975557" cy="5802636"/>
      </dsp:txXfrm>
    </dsp:sp>
    <dsp:sp modelId="{124595C5-7621-4960-9986-13C2CD194489}">
      <dsp:nvSpPr>
        <dsp:cNvPr id="0" name=""/>
        <dsp:cNvSpPr/>
      </dsp:nvSpPr>
      <dsp:spPr>
        <a:xfrm rot="5400000">
          <a:off x="-225128" y="1532099"/>
          <a:ext cx="1500857" cy="1050600"/>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b="1" kern="1200" dirty="0" smtClean="0"/>
            <a:t>Min</a:t>
          </a:r>
          <a:endParaRPr lang="en-US" sz="2900" b="1" kern="1200" dirty="0"/>
        </a:p>
      </dsp:txBody>
      <dsp:txXfrm rot="5400000">
        <a:off x="-225128" y="1532099"/>
        <a:ext cx="1500857" cy="1050600"/>
      </dsp:txXfrm>
    </dsp:sp>
    <dsp:sp modelId="{A5B17EEA-7CA9-4246-A600-6DB3A20B6618}">
      <dsp:nvSpPr>
        <dsp:cNvPr id="0" name=""/>
        <dsp:cNvSpPr/>
      </dsp:nvSpPr>
      <dsp:spPr>
        <a:xfrm rot="5400000">
          <a:off x="3464139" y="-1105563"/>
          <a:ext cx="975557" cy="5802636"/>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b="1" kern="1200" dirty="0" smtClean="0">
              <a:latin typeface="Times New Roman" pitchFamily="18" charset="0"/>
              <a:cs typeface="Times New Roman" pitchFamily="18" charset="0"/>
            </a:rPr>
            <a:t>Before improved</a:t>
          </a:r>
          <a:endParaRPr lang="en-US" sz="2900" b="1" kern="1200" dirty="0">
            <a:latin typeface="Times New Roman" pitchFamily="18" charset="0"/>
            <a:cs typeface="Times New Roman" pitchFamily="18" charset="0"/>
          </a:endParaRPr>
        </a:p>
        <a:p>
          <a:pPr marL="285750" lvl="1" indent="-285750" algn="l" defTabSz="1289050">
            <a:lnSpc>
              <a:spcPct val="90000"/>
            </a:lnSpc>
            <a:spcBef>
              <a:spcPct val="0"/>
            </a:spcBef>
            <a:spcAft>
              <a:spcPct val="15000"/>
            </a:spcAft>
            <a:buChar char="••"/>
          </a:pPr>
          <a:r>
            <a:rPr lang="en-US" sz="2900" b="1" kern="1200" dirty="0" smtClean="0">
              <a:latin typeface="Times New Roman" pitchFamily="18" charset="0"/>
              <a:cs typeface="Times New Roman" pitchFamily="18" charset="0"/>
            </a:rPr>
            <a:t>After improved </a:t>
          </a:r>
          <a:endParaRPr lang="en-US" sz="2900" b="1" kern="1200" dirty="0">
            <a:latin typeface="Times New Roman" pitchFamily="18" charset="0"/>
            <a:cs typeface="Times New Roman" pitchFamily="18" charset="0"/>
          </a:endParaRPr>
        </a:p>
      </dsp:txBody>
      <dsp:txXfrm rot="5400000">
        <a:off x="3464139" y="-1105563"/>
        <a:ext cx="975557" cy="5802636"/>
      </dsp:txXfrm>
    </dsp:sp>
    <dsp:sp modelId="{9D70A869-BFFC-4512-AC3B-CEABBEC3DFBA}">
      <dsp:nvSpPr>
        <dsp:cNvPr id="0" name=""/>
        <dsp:cNvSpPr/>
      </dsp:nvSpPr>
      <dsp:spPr>
        <a:xfrm rot="5400000">
          <a:off x="-225128" y="2837570"/>
          <a:ext cx="1500857" cy="1050600"/>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b="1" kern="1200" dirty="0" smtClean="0"/>
            <a:t>Econ</a:t>
          </a:r>
          <a:endParaRPr lang="en-US" sz="2900" b="1" kern="1200" dirty="0"/>
        </a:p>
      </dsp:txBody>
      <dsp:txXfrm rot="5400000">
        <a:off x="-225128" y="2837570"/>
        <a:ext cx="1500857" cy="1050600"/>
      </dsp:txXfrm>
    </dsp:sp>
    <dsp:sp modelId="{2CD2F837-6A28-410F-AB4A-BA3607EB7B9A}">
      <dsp:nvSpPr>
        <dsp:cNvPr id="0" name=""/>
        <dsp:cNvSpPr/>
      </dsp:nvSpPr>
      <dsp:spPr>
        <a:xfrm rot="5400000">
          <a:off x="3464139" y="198901"/>
          <a:ext cx="975557" cy="5802636"/>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b="1" kern="1200" dirty="0" smtClean="0">
              <a:latin typeface="Times New Roman" pitchFamily="18" charset="0"/>
              <a:cs typeface="Times New Roman" pitchFamily="18" charset="0"/>
            </a:rPr>
            <a:t>Then we have done an economical study </a:t>
          </a:r>
          <a:endParaRPr lang="en-US" sz="2900" b="1" kern="1200" dirty="0">
            <a:latin typeface="Times New Roman" pitchFamily="18" charset="0"/>
            <a:cs typeface="Times New Roman" pitchFamily="18" charset="0"/>
          </a:endParaRPr>
        </a:p>
      </dsp:txBody>
      <dsp:txXfrm rot="5400000">
        <a:off x="3464139" y="198901"/>
        <a:ext cx="975557" cy="58026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2F41D21-B45D-4AD0-8A71-A825A0019C39}" type="datetimeFigureOut">
              <a:rPr lang="ar-JO" smtClean="0"/>
              <a:pPr/>
              <a:t>14/07/1435</a:t>
            </a:fld>
            <a:endParaRPr lang="ar-JO"/>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A41CC53-B1EE-4B29-8321-DACA0F6CEA69}" type="slidenum">
              <a:rPr lang="ar-JO" smtClean="0"/>
              <a:pPr/>
              <a:t>‹#›</a:t>
            </a:fld>
            <a:endParaRPr lang="ar-JO"/>
          </a:p>
        </p:txBody>
      </p:sp>
    </p:spTree>
    <p:extLst>
      <p:ext uri="{BB962C8B-B14F-4D97-AF65-F5344CB8AC3E}">
        <p14:creationId xmlns:p14="http://schemas.microsoft.com/office/powerpoint/2010/main" xmlns="" val="666120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i="1" dirty="0"/>
          </a:p>
        </p:txBody>
      </p:sp>
      <p:sp>
        <p:nvSpPr>
          <p:cNvPr id="4" name="عنصر نائب لرقم الشريحة 3"/>
          <p:cNvSpPr>
            <a:spLocks noGrp="1"/>
          </p:cNvSpPr>
          <p:nvPr>
            <p:ph type="sldNum" sz="quarter" idx="10"/>
          </p:nvPr>
        </p:nvSpPr>
        <p:spPr/>
        <p:txBody>
          <a:bodyPr/>
          <a:lstStyle/>
          <a:p>
            <a:fld id="{BA41CC53-B1EE-4B29-8321-DACA0F6CEA69}" type="slidenum">
              <a:rPr lang="ar-JO" smtClean="0"/>
              <a:pPr/>
              <a:t>1</a:t>
            </a:fld>
            <a:endParaRPr lang="ar-J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41CC53-B1EE-4B29-8321-DACA0F6CEA69}" type="slidenum">
              <a:rPr lang="ar-JO" smtClean="0"/>
              <a:pPr/>
              <a:t>9</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9118" y="1828800"/>
            <a:ext cx="6173808" cy="2895600"/>
          </a:xfrm>
        </p:spPr>
        <p:txBody>
          <a:bodyPr anchor="b">
            <a:normAutofit/>
          </a:bodyPr>
          <a:lstStyle>
            <a:lvl1pPr>
              <a:lnSpc>
                <a:spcPct val="80000"/>
              </a:lnSpc>
              <a:defRPr sz="6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99118" y="4800600"/>
            <a:ext cx="6173808"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949990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460095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596" y="381001"/>
            <a:ext cx="1143298"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42107" y="381001"/>
            <a:ext cx="5544993"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40790354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27382540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4918" y="2514600"/>
            <a:ext cx="6520997" cy="2819400"/>
          </a:xfrm>
        </p:spPr>
        <p:txBody>
          <a:bodyPr anchor="b">
            <a:normAutofit/>
          </a:bodyPr>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799118" y="5410201"/>
            <a:ext cx="6517197"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17618133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28880" y="1905001"/>
            <a:ext cx="3315563"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73104" y="1905001"/>
            <a:ext cx="3315563"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28253407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2106" y="1905000"/>
            <a:ext cx="3313277"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2106" y="2743201"/>
            <a:ext cx="3313277"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88617" y="2743201"/>
            <a:ext cx="3313277"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42084195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1626631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36075401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910" y="1905000"/>
            <a:ext cx="2698158" cy="2667000"/>
          </a:xfrm>
        </p:spPr>
        <p:txBody>
          <a:bodyPr anchor="b">
            <a:noAutofit/>
          </a:bodyPr>
          <a:lstStyle>
            <a:lvl1pPr algn="l">
              <a:lnSpc>
                <a:spcPct val="90000"/>
              </a:lnSpc>
              <a:defRPr sz="3600"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3714528" y="685800"/>
            <a:ext cx="480185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25449815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791910" y="1905000"/>
            <a:ext cx="2698158" cy="2667000"/>
          </a:xfrm>
        </p:spPr>
        <p:txBody>
          <a:bodyPr anchor="b">
            <a:normAutofit/>
          </a:bodyPr>
          <a:lstStyle>
            <a:lvl1pPr algn="l">
              <a:lnSpc>
                <a:spcPct val="90000"/>
              </a:lnSpc>
              <a:defRPr sz="3600"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799118" y="4648200"/>
            <a:ext cx="268674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22491721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1B8ABB09-4A1D-463E-8065-109CC2B7EFAA}" type="datetimeFigureOut">
              <a:rPr lang="ar-SA" smtClean="0"/>
              <a:pPr/>
              <a:t>14/07/1435</a:t>
            </a:fld>
            <a:endParaRPr lang="ar-SA"/>
          </a:p>
        </p:txBody>
      </p:sp>
      <p:sp>
        <p:nvSpPr>
          <p:cNvPr id="5" name="Footer Placeholder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xmlns="" val="1403059996"/>
      </p:ext>
    </p:extLst>
  </p:cSld>
  <p:clrMap bg1="dk1" tx1="lt1" bg2="dk2" tx2="lt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JO"/>
          </a:p>
        </p:txBody>
      </p:sp>
      <p:sp>
        <p:nvSpPr>
          <p:cNvPr id="3" name="عنوان فرعي 2"/>
          <p:cNvSpPr>
            <a:spLocks noGrp="1"/>
          </p:cNvSpPr>
          <p:nvPr>
            <p:ph type="subTitle" idx="1"/>
          </p:nvPr>
        </p:nvSpPr>
        <p:spPr/>
        <p:txBody>
          <a:bodyPr/>
          <a:lstStyle/>
          <a:p>
            <a:endParaRPr lang="ar-JO"/>
          </a:p>
        </p:txBody>
      </p:sp>
      <p:pic>
        <p:nvPicPr>
          <p:cNvPr id="5" name="صورة 4" descr="power-lines.jpg"/>
          <p:cNvPicPr>
            <a:picLocks noChangeAspect="1"/>
          </p:cNvPicPr>
          <p:nvPr/>
        </p:nvPicPr>
        <p:blipFill>
          <a:blip r:embed="rId3" cstate="print"/>
          <a:stretch>
            <a:fillRect/>
          </a:stretch>
        </p:blipFill>
        <p:spPr>
          <a:xfrm>
            <a:off x="0" y="0"/>
            <a:ext cx="9144000" cy="6858000"/>
          </a:xfrm>
          <a:prstGeom prst="rect">
            <a:avLst/>
          </a:prstGeom>
        </p:spPr>
      </p:pic>
      <p:pic>
        <p:nvPicPr>
          <p:cNvPr id="6" name="صورة 5" descr="logo.gif"/>
          <p:cNvPicPr>
            <a:picLocks noChangeAspect="1"/>
          </p:cNvPicPr>
          <p:nvPr/>
        </p:nvPicPr>
        <p:blipFill>
          <a:blip r:embed="rId4" cstate="print"/>
          <a:stretch>
            <a:fillRect/>
          </a:stretch>
        </p:blipFill>
        <p:spPr>
          <a:xfrm>
            <a:off x="4057646" y="0"/>
            <a:ext cx="1028707" cy="1143008"/>
          </a:xfrm>
          <a:prstGeom prst="ellipse">
            <a:avLst/>
          </a:prstGeom>
          <a:ln>
            <a:noFill/>
          </a:ln>
          <a:effectLst>
            <a:softEdge rad="112500"/>
          </a:effectLst>
        </p:spPr>
      </p:pic>
      <p:sp>
        <p:nvSpPr>
          <p:cNvPr id="7" name="مستطيل 6"/>
          <p:cNvSpPr/>
          <p:nvPr/>
        </p:nvSpPr>
        <p:spPr>
          <a:xfrm>
            <a:off x="1142976" y="1285860"/>
            <a:ext cx="6715171" cy="1384995"/>
          </a:xfrm>
          <a:prstGeom prst="rect">
            <a:avLst/>
          </a:prstGeom>
          <a:noFill/>
        </p:spPr>
        <p:txBody>
          <a:bodyPr wrap="square" lIns="91440" tIns="45720" rIns="91440" bIns="45720">
            <a:spAutoFit/>
          </a:bodyPr>
          <a:lstStyle/>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An-</a:t>
            </a:r>
            <a:r>
              <a:rPr lang="en-US"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Najah</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National University</a:t>
            </a:r>
          </a:p>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Faculty of Engineering</a:t>
            </a:r>
          </a:p>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Electrical Engineering Department</a:t>
            </a:r>
            <a:endParaRPr lang="ar-SA"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8" name="مستطيل 7"/>
          <p:cNvSpPr/>
          <p:nvPr/>
        </p:nvSpPr>
        <p:spPr>
          <a:xfrm>
            <a:off x="0" y="2786058"/>
            <a:ext cx="8604448" cy="954107"/>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r>
              <a:rPr lang="en-US" sz="2800" b="1" dirty="0" smtClean="0">
                <a:ln w="50800"/>
                <a:solidFill>
                  <a:schemeClr val="accent5"/>
                </a:solidFill>
                <a:effectLst>
                  <a:outerShdw blurRad="38100" dist="38100" dir="2700000" algn="tl">
                    <a:srgbClr val="000000">
                      <a:alpha val="43137"/>
                    </a:srgbClr>
                  </a:outerShdw>
                </a:effectLst>
                <a:latin typeface="Times New Roman" pitchFamily="18" charset="0"/>
                <a:cs typeface="Times New Roman" pitchFamily="18" charset="0"/>
              </a:rPr>
              <a:t>Optimum Performances of Ramallah &amp; Al-</a:t>
            </a:r>
            <a:r>
              <a:rPr lang="en-US" sz="2800" b="1" dirty="0" err="1" smtClean="0">
                <a:ln w="50800"/>
                <a:solidFill>
                  <a:schemeClr val="accent5"/>
                </a:solidFill>
                <a:effectLst>
                  <a:outerShdw blurRad="38100" dist="38100" dir="2700000" algn="tl">
                    <a:srgbClr val="000000">
                      <a:alpha val="43137"/>
                    </a:srgbClr>
                  </a:outerShdw>
                </a:effectLst>
                <a:latin typeface="Times New Roman" pitchFamily="18" charset="0"/>
                <a:cs typeface="Times New Roman" pitchFamily="18" charset="0"/>
              </a:rPr>
              <a:t>Birah</a:t>
            </a:r>
            <a:r>
              <a:rPr lang="en-US" sz="2800" b="1" dirty="0" smtClean="0">
                <a:ln w="50800"/>
                <a:solidFill>
                  <a:schemeClr val="accent5"/>
                </a:solidFill>
                <a:effectLst>
                  <a:outerShdw blurRad="38100" dist="38100" dir="2700000" algn="tl">
                    <a:srgbClr val="000000">
                      <a:alpha val="43137"/>
                    </a:srgbClr>
                  </a:outerShdw>
                </a:effectLst>
                <a:latin typeface="Times New Roman" pitchFamily="18" charset="0"/>
                <a:cs typeface="Times New Roman" pitchFamily="18" charset="0"/>
              </a:rPr>
              <a:t> Governorate Network</a:t>
            </a:r>
            <a:r>
              <a:rPr lang="en-US" sz="2800" b="1" dirty="0" smtClean="0">
                <a:ln w="50800"/>
                <a:solidFill>
                  <a:schemeClr val="accent5"/>
                </a:solidFill>
                <a:latin typeface="Times New Roman" pitchFamily="18" charset="0"/>
                <a:cs typeface="Times New Roman" pitchFamily="18" charset="0"/>
              </a:rPr>
              <a:t>                        </a:t>
            </a:r>
            <a:endParaRPr lang="en-US" sz="2800" b="1" dirty="0">
              <a:ln w="50800"/>
              <a:solidFill>
                <a:schemeClr val="accent5"/>
              </a:solidFill>
              <a:latin typeface="Times New Roman" pitchFamily="18" charset="0"/>
              <a:cs typeface="Times New Roman" pitchFamily="18" charset="0"/>
            </a:endParaRPr>
          </a:p>
        </p:txBody>
      </p:sp>
      <p:sp>
        <p:nvSpPr>
          <p:cNvPr id="9" name="مربع نص 8"/>
          <p:cNvSpPr txBox="1"/>
          <p:nvPr/>
        </p:nvSpPr>
        <p:spPr>
          <a:xfrm>
            <a:off x="1115616" y="4005064"/>
            <a:ext cx="1911156" cy="461665"/>
          </a:xfrm>
          <a:prstGeom prst="rect">
            <a:avLst/>
          </a:prstGeom>
          <a:noFill/>
        </p:spPr>
        <p:txBody>
          <a:bodyPr wrap="square" rtlCol="1">
            <a:spAutoFit/>
          </a:bodyPr>
          <a:lstStyle/>
          <a:p>
            <a:r>
              <a:rPr lang="en-US" sz="2400" b="1" dirty="0" smtClean="0">
                <a:solidFill>
                  <a:srgbClr val="FF0000"/>
                </a:solidFill>
                <a:effectLst>
                  <a:outerShdw blurRad="38100" dist="38100" dir="2700000" algn="tl">
                    <a:srgbClr val="000000">
                      <a:alpha val="43137"/>
                    </a:srgbClr>
                  </a:outerShdw>
                </a:effectLst>
                <a:latin typeface="Times New Roman" pitchFamily="18" charset="0"/>
                <a:ea typeface="Gungsuh" pitchFamily="18" charset="-127"/>
                <a:cs typeface="Times New Roman" pitchFamily="18" charset="0"/>
              </a:rPr>
              <a:t>Prepared By</a:t>
            </a:r>
            <a:r>
              <a:rPr lang="en-US" b="1" dirty="0" smtClean="0">
                <a:solidFill>
                  <a:srgbClr val="FF0000"/>
                </a:solidFill>
                <a:effectLst>
                  <a:outerShdw blurRad="38100" dist="38100" dir="2700000" algn="tl">
                    <a:srgbClr val="000000">
                      <a:alpha val="43137"/>
                    </a:srgbClr>
                  </a:outerShdw>
                </a:effectLst>
                <a:latin typeface="Times New Roman" pitchFamily="18" charset="0"/>
                <a:ea typeface="Gungsuh" pitchFamily="18" charset="-127"/>
                <a:cs typeface="Times New Roman" pitchFamily="18" charset="0"/>
              </a:rPr>
              <a:t>:</a:t>
            </a:r>
            <a:endParaRPr lang="ar-JO" b="1" dirty="0">
              <a:solidFill>
                <a:srgbClr val="FF0000"/>
              </a:solidFill>
              <a:effectLst>
                <a:outerShdw blurRad="38100" dist="38100" dir="2700000" algn="tl">
                  <a:srgbClr val="000000">
                    <a:alpha val="43137"/>
                  </a:srgbClr>
                </a:outerShdw>
              </a:effectLst>
              <a:latin typeface="Times New Roman" pitchFamily="18" charset="0"/>
              <a:ea typeface="Gungsuh" pitchFamily="18" charset="-127"/>
              <a:cs typeface="Times New Roman" pitchFamily="18" charset="0"/>
            </a:endParaRPr>
          </a:p>
        </p:txBody>
      </p:sp>
      <p:sp>
        <p:nvSpPr>
          <p:cNvPr id="10" name="مربع نص 9"/>
          <p:cNvSpPr txBox="1"/>
          <p:nvPr/>
        </p:nvSpPr>
        <p:spPr>
          <a:xfrm>
            <a:off x="971600" y="5805264"/>
            <a:ext cx="2199758" cy="461665"/>
          </a:xfrm>
          <a:prstGeom prst="rect">
            <a:avLst/>
          </a:prstGeom>
          <a:noFill/>
        </p:spPr>
        <p:txBody>
          <a:bodyPr wrap="square" rtlCol="1">
            <a:spAutoFit/>
          </a:bodyPr>
          <a:lstStyle/>
          <a:p>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Gungsuh" pitchFamily="18" charset="-127"/>
                <a:cs typeface="Times New Roman" pitchFamily="18" charset="0"/>
              </a:rPr>
              <a:t>Supervisor</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itchFamily="18" charset="-127"/>
                <a:ea typeface="Gungsuh" pitchFamily="18" charset="-127"/>
              </a:rPr>
              <a:t>: </a:t>
            </a:r>
            <a:endParaRPr lang="ar-JO"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ungsuh" pitchFamily="18" charset="-127"/>
              <a:ea typeface="Gungsuh" pitchFamily="18" charset="-127"/>
            </a:endParaRPr>
          </a:p>
        </p:txBody>
      </p:sp>
      <p:sp>
        <p:nvSpPr>
          <p:cNvPr id="11" name="مربع نص 10"/>
          <p:cNvSpPr txBox="1"/>
          <p:nvPr/>
        </p:nvSpPr>
        <p:spPr>
          <a:xfrm>
            <a:off x="3203848" y="3933056"/>
            <a:ext cx="3214710" cy="830997"/>
          </a:xfrm>
          <a:prstGeom prst="rect">
            <a:avLst/>
          </a:prstGeom>
        </p:spPr>
        <p:style>
          <a:lnRef idx="1">
            <a:schemeClr val="dk1"/>
          </a:lnRef>
          <a:fillRef idx="1003">
            <a:schemeClr val="dk1"/>
          </a:fillRef>
          <a:effectRef idx="1">
            <a:schemeClr val="dk1"/>
          </a:effectRef>
          <a:fontRef idx="minor">
            <a:schemeClr val="dk1"/>
          </a:fontRef>
        </p:style>
        <p:txBody>
          <a:bodyPr wrap="square" rtlCol="1">
            <a:spAutoFit/>
          </a:bodyPr>
          <a:lstStyle/>
          <a:p>
            <a:pPr algn="ctr"/>
            <a:r>
              <a:rPr lang="en-US" sz="2400" dirty="0" smtClean="0">
                <a:solidFill>
                  <a:srgbClr val="FF000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Ahmad Joma’a</a:t>
            </a:r>
          </a:p>
          <a:p>
            <a:pPr algn="ctr"/>
            <a:r>
              <a:rPr lang="en-US" sz="2400" dirty="0" smtClean="0">
                <a:solidFill>
                  <a:srgbClr val="FF000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Osama Bani-Nimra</a:t>
            </a:r>
            <a:endParaRPr lang="ar-JO" sz="2400" dirty="0">
              <a:solidFill>
                <a:srgbClr val="FF000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
        <p:nvSpPr>
          <p:cNvPr id="12" name="مربع نص 11"/>
          <p:cNvSpPr txBox="1"/>
          <p:nvPr/>
        </p:nvSpPr>
        <p:spPr>
          <a:xfrm>
            <a:off x="2214546" y="5786454"/>
            <a:ext cx="3941630" cy="830997"/>
          </a:xfrm>
          <a:prstGeom prst="rect">
            <a:avLst/>
          </a:prstGeom>
          <a:noFill/>
        </p:spPr>
        <p:txBody>
          <a:bodyPr wrap="square" rtlCol="1">
            <a:spAutoFit/>
          </a:bodyPr>
          <a:lstStyle/>
          <a:p>
            <a:r>
              <a:rPr lang="en-US" sz="24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Dr. Maher Khammash</a:t>
            </a:r>
          </a:p>
          <a:p>
            <a:endParaRPr lang="ar-JO" sz="2400" dirty="0">
              <a:effectLst>
                <a:glow rad="228600">
                  <a:schemeClr val="accent5">
                    <a:satMod val="175000"/>
                    <a:alpha val="40000"/>
                  </a:schemeClr>
                </a:glow>
              </a:effectLst>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One-Line Diagram</a:t>
            </a:r>
            <a:r>
              <a:rPr lang="en-US" dirty="0" smtClean="0"/>
              <a:t/>
            </a:r>
            <a:br>
              <a:rPr lang="en-US" dirty="0" smtClean="0"/>
            </a:br>
            <a:endParaRPr lang="en-US" dirty="0"/>
          </a:p>
        </p:txBody>
      </p:sp>
      <p:pic>
        <p:nvPicPr>
          <p:cNvPr id="6" name="Content Placeholder 5" descr="ramallah orginal f r.jpg"/>
          <p:cNvPicPr>
            <a:picLocks noGrp="1" noChangeAspect="1"/>
          </p:cNvPicPr>
          <p:nvPr>
            <p:ph idx="1"/>
          </p:nvPr>
        </p:nvPicPr>
        <p:blipFill>
          <a:blip r:embed="rId2" cstate="print"/>
          <a:stretch>
            <a:fillRect/>
          </a:stretch>
        </p:blipFill>
        <p:spPr>
          <a:xfrm rot="5400000">
            <a:off x="2591781" y="-711459"/>
            <a:ext cx="3960437" cy="8784976"/>
          </a:xfrm>
        </p:spPr>
      </p:pic>
    </p:spTree>
    <p:extLst>
      <p:ext uri="{BB962C8B-B14F-4D97-AF65-F5344CB8AC3E}">
        <p14:creationId xmlns:p14="http://schemas.microsoft.com/office/powerpoint/2010/main" xmlns="" val="15945765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Load factor</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a:latin typeface="Times New Roman" pitchFamily="18" charset="0"/>
                <a:cs typeface="Times New Roman" pitchFamily="18" charset="0"/>
              </a:rPr>
              <a:t>We have the average value of loads by using the load factor of each load which we got from the real data of network and real daily load curves from SCADA system</a:t>
            </a:r>
          </a:p>
          <a:p>
            <a:pPr>
              <a:buNone/>
            </a:pPr>
            <a:r>
              <a:rPr lang="en-US" dirty="0">
                <a:latin typeface="Times New Roman" pitchFamily="18" charset="0"/>
                <a:cs typeface="Times New Roman" pitchFamily="18" charset="0"/>
              </a:rPr>
              <a:t> </a:t>
            </a:r>
          </a:p>
          <a:p>
            <a:r>
              <a:rPr lang="en-US" dirty="0">
                <a:latin typeface="Times New Roman" pitchFamily="18" charset="0"/>
                <a:cs typeface="Times New Roman" pitchFamily="18" charset="0"/>
              </a:rPr>
              <a:t>The average demand load factor in our network is 65% that means the average load to the maximum load ratio is 65% which considered as a very good operating load factor.</a:t>
            </a:r>
          </a:p>
          <a:p>
            <a:pPr algn="l"/>
            <a:endParaRPr lang="en-US" dirty="0"/>
          </a:p>
        </p:txBody>
      </p:sp>
    </p:spTree>
    <p:extLst>
      <p:ext uri="{BB962C8B-B14F-4D97-AF65-F5344CB8AC3E}">
        <p14:creationId xmlns:p14="http://schemas.microsoft.com/office/powerpoint/2010/main" xmlns="" val="37759632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Analysis</a:t>
            </a:r>
            <a:br>
              <a:rPr lang="en-US" b="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141413" y="1905000"/>
          <a:ext cx="6853237"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Max. Analysis</a:t>
            </a:r>
            <a:br>
              <a:rPr lang="en-US" b="1" dirty="0" smtClean="0">
                <a:latin typeface="Times New Roman" pitchFamily="18" charset="0"/>
                <a:cs typeface="Times New Roman" pitchFamily="18" charset="0"/>
              </a:rPr>
            </a:br>
            <a:r>
              <a:rPr lang="en-US" sz="3100" b="1" dirty="0" smtClean="0">
                <a:latin typeface="Times New Roman" pitchFamily="18" charset="0"/>
                <a:cs typeface="Times New Roman" pitchFamily="18" charset="0"/>
              </a:rPr>
              <a:t>Parts of the Network before improved </a:t>
            </a:r>
            <a:r>
              <a:rPr lang="en-US" dirty="0" smtClean="0"/>
              <a:t/>
            </a:r>
            <a:br>
              <a:rPr lang="en-US" dirty="0" smtClean="0"/>
            </a:br>
            <a:endParaRPr lang="en-US" dirty="0"/>
          </a:p>
        </p:txBody>
      </p:sp>
      <p:pic>
        <p:nvPicPr>
          <p:cNvPr id="7" name="Content Placeholder 6" descr="pic1.png"/>
          <p:cNvPicPr>
            <a:picLocks noGrp="1" noChangeAspect="1"/>
          </p:cNvPicPr>
          <p:nvPr>
            <p:ph idx="1"/>
          </p:nvPr>
        </p:nvPicPr>
        <p:blipFill>
          <a:blip r:embed="rId2" cstate="print"/>
          <a:stretch>
            <a:fillRect/>
          </a:stretch>
        </p:blipFill>
        <p:spPr>
          <a:xfrm>
            <a:off x="1835696" y="1556792"/>
            <a:ext cx="5832648" cy="4680520"/>
          </a:xfrm>
        </p:spPr>
      </p:pic>
    </p:spTree>
    <p:extLst>
      <p:ext uri="{BB962C8B-B14F-4D97-AF65-F5344CB8AC3E}">
        <p14:creationId xmlns:p14="http://schemas.microsoft.com/office/powerpoint/2010/main" xmlns="" val="19717490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latin typeface="Times New Roman" pitchFamily="18" charset="0"/>
                <a:cs typeface="Times New Roman" pitchFamily="18" charset="0"/>
              </a:rPr>
              <a:t>Cont…</a:t>
            </a:r>
            <a:r>
              <a:rPr lang="en-US" dirty="0" smtClean="0"/>
              <a:t/>
            </a:r>
            <a:br>
              <a:rPr lang="en-US" dirty="0" smtClean="0"/>
            </a:br>
            <a:endParaRPr lang="en-US" dirty="0"/>
          </a:p>
        </p:txBody>
      </p:sp>
      <p:pic>
        <p:nvPicPr>
          <p:cNvPr id="6" name="Content Placeholder 5" descr="pic6.png"/>
          <p:cNvPicPr>
            <a:picLocks noGrp="1" noChangeAspect="1"/>
          </p:cNvPicPr>
          <p:nvPr>
            <p:ph idx="1"/>
          </p:nvPr>
        </p:nvPicPr>
        <p:blipFill>
          <a:blip r:embed="rId2" cstate="print"/>
          <a:stretch>
            <a:fillRect/>
          </a:stretch>
        </p:blipFill>
        <p:spPr>
          <a:xfrm>
            <a:off x="899592" y="2132856"/>
            <a:ext cx="7200799" cy="3187046"/>
          </a:xfrm>
        </p:spPr>
      </p:pic>
    </p:spTree>
    <p:extLst>
      <p:ext uri="{BB962C8B-B14F-4D97-AF65-F5344CB8AC3E}">
        <p14:creationId xmlns:p14="http://schemas.microsoft.com/office/powerpoint/2010/main" xmlns="" val="19134488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r>
              <a:rPr lang="en-US" sz="3200" b="1" dirty="0" smtClean="0">
                <a:latin typeface="Times New Roman" pitchFamily="18" charset="0"/>
                <a:cs typeface="Times New Roman" pitchFamily="18"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pic>
        <p:nvPicPr>
          <p:cNvPr id="4" name="Content Placeholder 3" descr="pic4.png"/>
          <p:cNvPicPr>
            <a:picLocks noGrp="1" noChangeAspect="1"/>
          </p:cNvPicPr>
          <p:nvPr>
            <p:ph idx="1"/>
          </p:nvPr>
        </p:nvPicPr>
        <p:blipFill>
          <a:blip r:embed="rId2" cstate="print"/>
          <a:stretch>
            <a:fillRect/>
          </a:stretch>
        </p:blipFill>
        <p:spPr>
          <a:xfrm>
            <a:off x="899593" y="1905000"/>
            <a:ext cx="7416824" cy="4114800"/>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Max. Analysis </a:t>
            </a:r>
            <a:r>
              <a:rPr lang="en-US" dirty="0" smtClean="0"/>
              <a:t/>
            </a:r>
            <a:br>
              <a:rPr lang="en-US" dirty="0" smtClean="0"/>
            </a:br>
            <a:r>
              <a:rPr lang="en-US" dirty="0" smtClean="0"/>
              <a:t> </a:t>
            </a:r>
            <a:r>
              <a:rPr lang="en-US" sz="3100" b="1" dirty="0" smtClean="0">
                <a:latin typeface="Times New Roman" pitchFamily="18" charset="0"/>
                <a:cs typeface="Times New Roman" pitchFamily="18" charset="0"/>
              </a:rPr>
              <a:t>Parts of the Network after improved </a:t>
            </a:r>
            <a:endParaRPr lang="en-US" sz="3100" dirty="0"/>
          </a:p>
        </p:txBody>
      </p:sp>
      <p:pic>
        <p:nvPicPr>
          <p:cNvPr id="6" name="Content Placeholder 5" descr="pic11.png"/>
          <p:cNvPicPr>
            <a:picLocks noGrp="1" noChangeAspect="1"/>
          </p:cNvPicPr>
          <p:nvPr>
            <p:ph idx="1"/>
          </p:nvPr>
        </p:nvPicPr>
        <p:blipFill>
          <a:blip r:embed="rId2" cstate="print"/>
          <a:stretch>
            <a:fillRect/>
          </a:stretch>
        </p:blipFill>
        <p:spPr>
          <a:xfrm>
            <a:off x="1979712" y="1905000"/>
            <a:ext cx="5112568" cy="4114800"/>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r>
              <a:rPr lang="en-US" sz="3200" b="1" dirty="0" smtClean="0">
                <a:latin typeface="Times New Roman" pitchFamily="18" charset="0"/>
                <a:cs typeface="Times New Roman" pitchFamily="18" charset="0"/>
              </a:rPr>
              <a:t>…</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8" name="Content Placeholder 7" descr="pic663.png"/>
          <p:cNvPicPr>
            <a:picLocks noGrp="1" noChangeAspect="1"/>
          </p:cNvPicPr>
          <p:nvPr>
            <p:ph idx="1"/>
          </p:nvPr>
        </p:nvPicPr>
        <p:blipFill>
          <a:blip r:embed="rId2" cstate="print"/>
          <a:stretch>
            <a:fillRect/>
          </a:stretch>
        </p:blipFill>
        <p:spPr>
          <a:xfrm>
            <a:off x="1475656" y="2420888"/>
            <a:ext cx="6602081" cy="3421153"/>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r>
              <a:rPr lang="en-US" sz="3200" b="1" dirty="0" smtClean="0">
                <a:latin typeface="Times New Roman" pitchFamily="18" charset="0"/>
                <a:cs typeface="Times New Roman" pitchFamily="18" charset="0"/>
              </a:rPr>
              <a:t>…</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4" name="Content Placeholder 3" descr="pic44.png"/>
          <p:cNvPicPr>
            <a:picLocks noGrp="1" noChangeAspect="1"/>
          </p:cNvPicPr>
          <p:nvPr>
            <p:ph idx="1"/>
          </p:nvPr>
        </p:nvPicPr>
        <p:blipFill>
          <a:blip r:embed="rId2" cstate="print"/>
          <a:stretch>
            <a:fillRect/>
          </a:stretch>
        </p:blipFill>
        <p:spPr>
          <a:xfrm>
            <a:off x="1475656" y="1988840"/>
            <a:ext cx="6120680" cy="4122460"/>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Some Results Of Voltage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971599" y="1905001"/>
          <a:ext cx="7344816" cy="4720951"/>
        </p:xfrm>
        <a:graphic>
          <a:graphicData uri="http://schemas.openxmlformats.org/drawingml/2006/table">
            <a:tbl>
              <a:tblPr firstRow="1" bandRow="1">
                <a:tableStyleId>{74C1A8A3-306A-4EB7-A6B1-4F7E0EB9C5D6}</a:tableStyleId>
              </a:tblPr>
              <a:tblGrid>
                <a:gridCol w="1836204"/>
                <a:gridCol w="1836204"/>
                <a:gridCol w="1836204"/>
                <a:gridCol w="1836204"/>
              </a:tblGrid>
              <a:tr h="613094">
                <a:tc>
                  <a:txBody>
                    <a:bodyPr/>
                    <a:lstStyle/>
                    <a:p>
                      <a:r>
                        <a:rPr lang="en-US" dirty="0" smtClean="0">
                          <a:latin typeface="Times New Roman" pitchFamily="18" charset="0"/>
                          <a:cs typeface="Times New Roman" pitchFamily="18" charset="0"/>
                        </a:rPr>
                        <a:t>Bus name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Rated </a:t>
                      </a:r>
                      <a:r>
                        <a:rPr lang="en-US" dirty="0" smtClean="0">
                          <a:latin typeface="Times New Roman" pitchFamily="18" charset="0"/>
                          <a:cs typeface="Times New Roman" pitchFamily="18" charset="0"/>
                        </a:rPr>
                        <a:t>voltage KV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Before imp</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KV</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After</a:t>
                      </a:r>
                      <a:r>
                        <a:rPr lang="en-US" baseline="0" dirty="0" smtClean="0">
                          <a:latin typeface="Times New Roman" pitchFamily="18" charset="0"/>
                          <a:cs typeface="Times New Roman" pitchFamily="18" charset="0"/>
                        </a:rPr>
                        <a:t> </a:t>
                      </a:r>
                      <a:r>
                        <a:rPr lang="en-US" baseline="0" dirty="0" smtClean="0">
                          <a:latin typeface="Times New Roman" pitchFamily="18" charset="0"/>
                          <a:cs typeface="Times New Roman" pitchFamily="18" charset="0"/>
                        </a:rPr>
                        <a:t>Imp.</a:t>
                      </a:r>
                    </a:p>
                    <a:p>
                      <a:r>
                        <a:rPr lang="en-US" baseline="0" dirty="0" smtClean="0">
                          <a:latin typeface="Times New Roman" pitchFamily="18" charset="0"/>
                          <a:cs typeface="Times New Roman" pitchFamily="18" charset="0"/>
                        </a:rPr>
                        <a:t>KV</a:t>
                      </a:r>
                      <a:endParaRPr lang="en-US"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Al-Moalmeen</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31.42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33.18</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Al-Ram</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32.61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34.22</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Al-Terah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31.99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33.64</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Al-Tahounah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31.55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33.46</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30.77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32.59</a:t>
                      </a:r>
                      <a:endParaRPr lang="en-US" b="1" dirty="0">
                        <a:latin typeface="Times New Roman" pitchFamily="18" charset="0"/>
                        <a:cs typeface="Times New Roman" pitchFamily="18" charset="0"/>
                      </a:endParaRPr>
                    </a:p>
                  </a:txBody>
                  <a:tcPr/>
                </a:tc>
              </a:tr>
              <a:tr h="423271">
                <a:tc>
                  <a:txBody>
                    <a:bodyPr/>
                    <a:lstStyle/>
                    <a:p>
                      <a:r>
                        <a:rPr lang="en-US" b="1" dirty="0" smtClean="0">
                          <a:latin typeface="Times New Roman" pitchFamily="18" charset="0"/>
                          <a:cs typeface="Times New Roman" pitchFamily="18" charset="0"/>
                        </a:rPr>
                        <a:t>Kharbatha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10.51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11.21</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Silvana</a:t>
                      </a:r>
                      <a:r>
                        <a:rPr lang="en-US" b="1" baseline="0" dirty="0" smtClean="0">
                          <a:latin typeface="Times New Roman" pitchFamily="18" charset="0"/>
                          <a:cs typeface="Times New Roman" pitchFamily="18" charset="0"/>
                        </a:rPr>
                        <a:t>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10.53</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11.19</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r>
                        <a:rPr lang="en-US" b="1" baseline="0" dirty="0" smtClean="0">
                          <a:latin typeface="Times New Roman" pitchFamily="18" charset="0"/>
                          <a:cs typeface="Times New Roman" pitchFamily="18" charset="0"/>
                        </a:rPr>
                        <a:t>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9.980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10.73</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Tahounah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10.25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11.08</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Rehan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10.25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10.89</a:t>
                      </a:r>
                      <a:endParaRPr lang="en-US" b="1" dirty="0">
                        <a:latin typeface="Times New Roman" pitchFamily="18" charset="0"/>
                        <a:cs typeface="Times New Roman" pitchFamily="18" charset="0"/>
                      </a:endParaRPr>
                    </a:p>
                  </a:txBody>
                  <a:tcPr/>
                </a:tc>
              </a:tr>
              <a:tr h="350340">
                <a:tc>
                  <a:txBody>
                    <a:bodyPr/>
                    <a:lstStyle/>
                    <a:p>
                      <a:r>
                        <a:rPr lang="en-US" b="1" dirty="0" smtClean="0">
                          <a:latin typeface="Times New Roman" pitchFamily="18" charset="0"/>
                          <a:cs typeface="Times New Roman" pitchFamily="18" charset="0"/>
                        </a:rPr>
                        <a:t>Biteen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6.60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6.51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6.90</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latin typeface="Times New Roman" pitchFamily="18" charset="0"/>
                <a:cs typeface="Times New Roman" pitchFamily="18" charset="0"/>
              </a:rPr>
              <a:t>Objective</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p>
        </p:txBody>
      </p:sp>
      <p:sp>
        <p:nvSpPr>
          <p:cNvPr id="5" name="Content Placeholder 4"/>
          <p:cNvSpPr>
            <a:spLocks noGrp="1"/>
          </p:cNvSpPr>
          <p:nvPr>
            <p:ph idx="1"/>
          </p:nvPr>
        </p:nvSpPr>
        <p:spPr>
          <a:xfrm>
            <a:off x="899592" y="1556792"/>
            <a:ext cx="7560840" cy="4752528"/>
          </a:xfrm>
        </p:spPr>
        <p:txBody>
          <a:bodyPr>
            <a:normAutofit fontScale="92500" lnSpcReduction="10000"/>
          </a:bodyPr>
          <a:lstStyle/>
          <a:p>
            <a:pPr lvl="0"/>
            <a:endParaRPr lang="en-US" dirty="0" smtClean="0">
              <a:latin typeface="Times New Roman" pitchFamily="18" charset="0"/>
              <a:cs typeface="Times New Roman" pitchFamily="18" charset="0"/>
            </a:endParaRPr>
          </a:p>
          <a:p>
            <a:pPr marL="457200" lvl="0" indent="-457200"/>
            <a:r>
              <a:rPr lang="en-US" dirty="0" smtClean="0">
                <a:latin typeface="Times New Roman" pitchFamily="18" charset="0"/>
                <a:cs typeface="Times New Roman" pitchFamily="18" charset="0"/>
              </a:rPr>
              <a:t>1-  Collect all data about Ramallah network including all parameters (transformers, transmission lines , load  ).</a:t>
            </a:r>
          </a:p>
          <a:p>
            <a:pPr marL="457200" lvl="0" indent="-457200"/>
            <a:r>
              <a:rPr lang="en-US" dirty="0" smtClean="0">
                <a:latin typeface="Times New Roman" pitchFamily="18" charset="0"/>
                <a:cs typeface="Times New Roman" pitchFamily="18" charset="0"/>
              </a:rPr>
              <a:t>2-  Design Unified Electrical Network for Ramallah district.</a:t>
            </a:r>
          </a:p>
          <a:p>
            <a:pPr marL="457200" lvl="0" indent="-457200"/>
            <a:r>
              <a:rPr lang="en-US" dirty="0" smtClean="0">
                <a:latin typeface="Times New Roman" pitchFamily="18" charset="0"/>
                <a:cs typeface="Times New Roman" pitchFamily="18" charset="0"/>
              </a:rPr>
              <a:t>3-  Improve the voltage level and decrease the losses in the network.</a:t>
            </a:r>
          </a:p>
          <a:p>
            <a:pPr marL="457200" lvl="0" indent="-457200"/>
            <a:r>
              <a:rPr lang="en-US" dirty="0" smtClean="0">
                <a:latin typeface="Times New Roman" pitchFamily="18" charset="0"/>
                <a:cs typeface="Times New Roman" pitchFamily="18" charset="0"/>
              </a:rPr>
              <a:t>4-  To get economical benefit when improving the performance of Ramallah network.  </a:t>
            </a:r>
          </a:p>
          <a:p>
            <a:pPr marL="457200" lvl="0" indent="-457200"/>
            <a:r>
              <a:rPr lang="en-US" dirty="0" smtClean="0">
                <a:latin typeface="Times New Roman" pitchFamily="18" charset="0"/>
                <a:cs typeface="Times New Roman" pitchFamily="18" charset="0"/>
              </a:rPr>
              <a:t>5-  Analyze the network under  maximum condition  using load flow analyses.</a:t>
            </a:r>
          </a:p>
          <a:p>
            <a:pPr marL="457200" indent="-457200"/>
            <a:r>
              <a:rPr lang="en-US" dirty="0" smtClean="0">
                <a:latin typeface="Times New Roman" pitchFamily="18" charset="0"/>
                <a:cs typeface="Times New Roman" pitchFamily="18" charset="0"/>
              </a:rPr>
              <a:t>6-  Giving  recommendations for the best system to be used in Ramallah and Improve the network to be unified.</a:t>
            </a:r>
          </a:p>
          <a:p>
            <a:pPr marL="457200" lvl="0" indent="-457200"/>
            <a:endParaRPr lang="ar-JO" dirty="0" smtClean="0">
              <a:latin typeface="Times New Roman" pitchFamily="18" charset="0"/>
              <a:cs typeface="Times New Roman" pitchFamily="18" charset="0"/>
            </a:endParaRPr>
          </a:p>
          <a:p>
            <a:endParaRPr lang="en-US" dirty="0"/>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Some Results Of Power Factor</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141413" y="1905000"/>
          <a:ext cx="6853236" cy="3708400"/>
        </p:xfrm>
        <a:graphic>
          <a:graphicData uri="http://schemas.openxmlformats.org/drawingml/2006/table">
            <a:tbl>
              <a:tblPr firstRow="1" bandRow="1">
                <a:tableStyleId>{74C1A8A3-306A-4EB7-A6B1-4F7E0EB9C5D6}</a:tableStyleId>
              </a:tblPr>
              <a:tblGrid>
                <a:gridCol w="2284412"/>
                <a:gridCol w="2284412"/>
                <a:gridCol w="2284412"/>
              </a:tblGrid>
              <a:tr h="370840">
                <a:tc>
                  <a:txBody>
                    <a:bodyPr/>
                    <a:lstStyle/>
                    <a:p>
                      <a:r>
                        <a:rPr lang="en-US" b="1" dirty="0" smtClean="0">
                          <a:latin typeface="Times New Roman" pitchFamily="18" charset="0"/>
                          <a:cs typeface="Times New Roman" pitchFamily="18" charset="0"/>
                        </a:rPr>
                        <a:t>Bus name</a:t>
                      </a:r>
                      <a:r>
                        <a:rPr lang="en-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Before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After</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Moalmeen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83.4</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94.7</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Ramallah city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89.4</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93.0</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Qalandia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87.7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94.0</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Al-ram</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94.5</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Silvana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91.9</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Nabi-Saleh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92.1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Jreer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83.7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89.8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95.7</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Terah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92.3</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Maximum Stage Results</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141413" y="1905000"/>
          <a:ext cx="6853236" cy="2580640"/>
        </p:xfrm>
        <a:graphic>
          <a:graphicData uri="http://schemas.openxmlformats.org/drawingml/2006/table">
            <a:tbl>
              <a:tblPr firstRow="1" bandRow="1">
                <a:tableStyleId>{74C1A8A3-306A-4EB7-A6B1-4F7E0EB9C5D6}</a:tableStyleId>
              </a:tblPr>
              <a:tblGrid>
                <a:gridCol w="1713309"/>
                <a:gridCol w="1713309"/>
                <a:gridCol w="1713309"/>
                <a:gridCol w="1713309"/>
              </a:tblGrid>
              <a:tr h="370840">
                <a:tc>
                  <a:txBody>
                    <a:bodyPr/>
                    <a:lstStyle/>
                    <a:p>
                      <a:endParaRPr lang="en-US" dirty="0"/>
                    </a:p>
                  </a:txBody>
                  <a:tcPr/>
                </a:tc>
                <a:tc>
                  <a:txBody>
                    <a:bodyPr/>
                    <a:lstStyle/>
                    <a:p>
                      <a:r>
                        <a:rPr lang="en-US" sz="2400" dirty="0" smtClean="0">
                          <a:latin typeface="Times New Roman" pitchFamily="18" charset="0"/>
                          <a:cs typeface="Times New Roman" pitchFamily="18" charset="0"/>
                        </a:rPr>
                        <a:t>Unit </a:t>
                      </a:r>
                      <a:endParaRPr lang="en-US" sz="2400" dirty="0">
                        <a:latin typeface="Times New Roman" pitchFamily="18" charset="0"/>
                        <a:cs typeface="Times New Roman" pitchFamily="18" charset="0"/>
                      </a:endParaRPr>
                    </a:p>
                  </a:txBody>
                  <a:tcPr/>
                </a:tc>
                <a:tc>
                  <a:txBody>
                    <a:bodyPr/>
                    <a:lstStyle/>
                    <a:p>
                      <a:r>
                        <a:rPr lang="en-US" sz="2400" dirty="0" smtClean="0">
                          <a:latin typeface="Times New Roman" pitchFamily="18" charset="0"/>
                          <a:cs typeface="Times New Roman" pitchFamily="18" charset="0"/>
                        </a:rPr>
                        <a:t>Before</a:t>
                      </a:r>
                      <a:endParaRPr lang="en-US" sz="2400" dirty="0">
                        <a:latin typeface="Times New Roman" pitchFamily="18" charset="0"/>
                        <a:cs typeface="Times New Roman" pitchFamily="18" charset="0"/>
                      </a:endParaRPr>
                    </a:p>
                  </a:txBody>
                  <a:tcPr/>
                </a:tc>
                <a:tc>
                  <a:txBody>
                    <a:bodyPr/>
                    <a:lstStyle/>
                    <a:p>
                      <a:r>
                        <a:rPr lang="en-US" sz="2400" dirty="0" smtClean="0">
                          <a:latin typeface="Times New Roman" pitchFamily="18" charset="0"/>
                          <a:cs typeface="Times New Roman" pitchFamily="18" charset="0"/>
                        </a:rPr>
                        <a:t>After </a:t>
                      </a:r>
                      <a:endParaRPr lang="en-US" sz="2400"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Total demand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MW</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113.9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121.91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Total demand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MVAr</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62.01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45.76</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Total demand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MVA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129.68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130.21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P.F</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87.8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93.6</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Apparent</a:t>
                      </a:r>
                      <a:r>
                        <a:rPr lang="en-US" b="1" baseline="0" dirty="0" smtClean="0">
                          <a:latin typeface="Times New Roman" pitchFamily="18" charset="0"/>
                          <a:cs typeface="Times New Roman" pitchFamily="18" charset="0"/>
                        </a:rPr>
                        <a:t> losses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MW</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4.808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3.55</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Min. Analysis </a:t>
            </a:r>
            <a:r>
              <a:rPr lang="en-US" dirty="0" smtClean="0"/>
              <a:t/>
            </a:r>
            <a:br>
              <a:rPr lang="en-US" dirty="0" smtClean="0"/>
            </a:br>
            <a:r>
              <a:rPr lang="en-US" b="1" dirty="0" smtClean="0">
                <a:latin typeface="Times New Roman" pitchFamily="18" charset="0"/>
                <a:cs typeface="Times New Roman" pitchFamily="18" charset="0"/>
              </a:rPr>
              <a:t> </a:t>
            </a:r>
            <a:r>
              <a:rPr lang="en-US" sz="3100" b="1" dirty="0" smtClean="0">
                <a:latin typeface="Times New Roman" pitchFamily="18" charset="0"/>
                <a:cs typeface="Times New Roman" pitchFamily="18" charset="0"/>
              </a:rPr>
              <a:t>Parts of the Network </a:t>
            </a:r>
            <a:r>
              <a:rPr lang="en-US" sz="3100" b="1" dirty="0" smtClean="0">
                <a:latin typeface="Times New Roman" pitchFamily="18" charset="0"/>
                <a:cs typeface="Times New Roman" pitchFamily="18" charset="0"/>
              </a:rPr>
              <a:t>before improved </a:t>
            </a:r>
            <a:endParaRPr lang="en-US" sz="3100" dirty="0"/>
          </a:p>
        </p:txBody>
      </p:sp>
      <p:pic>
        <p:nvPicPr>
          <p:cNvPr id="6" name="Content Placeholder 5" descr="Untitled.png"/>
          <p:cNvPicPr>
            <a:picLocks noGrp="1" noChangeAspect="1"/>
          </p:cNvPicPr>
          <p:nvPr>
            <p:ph idx="1"/>
          </p:nvPr>
        </p:nvPicPr>
        <p:blipFill>
          <a:blip r:embed="rId2" cstate="print"/>
          <a:stretch>
            <a:fillRect/>
          </a:stretch>
        </p:blipFill>
        <p:spPr>
          <a:xfrm>
            <a:off x="1619673" y="1905000"/>
            <a:ext cx="6552728" cy="4188296"/>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endParaRPr lang="en-US" sz="3200" b="1" dirty="0">
              <a:latin typeface="Times New Roman" pitchFamily="18" charset="0"/>
              <a:cs typeface="Times New Roman" pitchFamily="18" charset="0"/>
            </a:endParaRPr>
          </a:p>
        </p:txBody>
      </p:sp>
      <p:pic>
        <p:nvPicPr>
          <p:cNvPr id="4" name="Content Placeholder 3" descr="ss.png"/>
          <p:cNvPicPr>
            <a:picLocks noGrp="1" noChangeAspect="1"/>
          </p:cNvPicPr>
          <p:nvPr>
            <p:ph idx="1"/>
          </p:nvPr>
        </p:nvPicPr>
        <p:blipFill>
          <a:blip r:embed="rId2" cstate="print"/>
          <a:stretch>
            <a:fillRect/>
          </a:stretch>
        </p:blipFill>
        <p:spPr>
          <a:xfrm>
            <a:off x="1187624" y="2348880"/>
            <a:ext cx="7200799" cy="3600399"/>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endParaRPr lang="en-US" sz="3200" b="1" dirty="0">
              <a:latin typeface="Times New Roman" pitchFamily="18" charset="0"/>
              <a:cs typeface="Times New Roman" pitchFamily="18" charset="0"/>
            </a:endParaRPr>
          </a:p>
        </p:txBody>
      </p:sp>
      <p:pic>
        <p:nvPicPr>
          <p:cNvPr id="4" name="Content Placeholder 3" descr="asa.png"/>
          <p:cNvPicPr>
            <a:picLocks noGrp="1" noChangeAspect="1"/>
          </p:cNvPicPr>
          <p:nvPr>
            <p:ph idx="1"/>
          </p:nvPr>
        </p:nvPicPr>
        <p:blipFill>
          <a:blip r:embed="rId2" cstate="print"/>
          <a:stretch>
            <a:fillRect/>
          </a:stretch>
        </p:blipFill>
        <p:spPr>
          <a:xfrm>
            <a:off x="899592" y="2142870"/>
            <a:ext cx="7200800" cy="4022433"/>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Min. Analysis </a:t>
            </a:r>
            <a:r>
              <a:rPr lang="en-US" dirty="0" smtClean="0"/>
              <a:t/>
            </a:r>
            <a:br>
              <a:rPr lang="en-US" dirty="0" smtClean="0"/>
            </a:br>
            <a:r>
              <a:rPr lang="en-US" b="1" dirty="0" smtClean="0">
                <a:latin typeface="Times New Roman" pitchFamily="18" charset="0"/>
                <a:cs typeface="Times New Roman" pitchFamily="18" charset="0"/>
              </a:rPr>
              <a:t> </a:t>
            </a:r>
            <a:r>
              <a:rPr lang="en-US" sz="3100" b="1" dirty="0" smtClean="0">
                <a:latin typeface="Times New Roman" pitchFamily="18" charset="0"/>
                <a:cs typeface="Times New Roman" pitchFamily="18" charset="0"/>
              </a:rPr>
              <a:t>Parts of the Network </a:t>
            </a:r>
            <a:r>
              <a:rPr lang="en-US" sz="3100" b="1" dirty="0" smtClean="0">
                <a:latin typeface="Times New Roman" pitchFamily="18" charset="0"/>
                <a:cs typeface="Times New Roman" pitchFamily="18" charset="0"/>
              </a:rPr>
              <a:t>After </a:t>
            </a:r>
            <a:r>
              <a:rPr lang="en-US" sz="3100" b="1" dirty="0" smtClean="0">
                <a:latin typeface="Times New Roman" pitchFamily="18" charset="0"/>
                <a:cs typeface="Times New Roman" pitchFamily="18" charset="0"/>
              </a:rPr>
              <a:t>improved </a:t>
            </a:r>
            <a:endParaRPr lang="en-US" sz="3100" dirty="0"/>
          </a:p>
        </p:txBody>
      </p:sp>
      <p:pic>
        <p:nvPicPr>
          <p:cNvPr id="4" name="Content Placeholder 3" descr="pic 11.png"/>
          <p:cNvPicPr>
            <a:picLocks noGrp="1" noChangeAspect="1"/>
          </p:cNvPicPr>
          <p:nvPr>
            <p:ph idx="1"/>
          </p:nvPr>
        </p:nvPicPr>
        <p:blipFill>
          <a:blip r:embed="rId2" cstate="print"/>
          <a:stretch>
            <a:fillRect/>
          </a:stretch>
        </p:blipFill>
        <p:spPr>
          <a:xfrm>
            <a:off x="827585" y="1905000"/>
            <a:ext cx="7560840" cy="4332312"/>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endParaRPr lang="en-US" sz="3200" b="1" dirty="0">
              <a:latin typeface="Times New Roman" pitchFamily="18" charset="0"/>
              <a:cs typeface="Times New Roman" pitchFamily="18" charset="0"/>
            </a:endParaRPr>
          </a:p>
        </p:txBody>
      </p:sp>
      <p:pic>
        <p:nvPicPr>
          <p:cNvPr id="4" name="Content Placeholder 3" descr="opop.png"/>
          <p:cNvPicPr>
            <a:picLocks noGrp="1"/>
          </p:cNvPicPr>
          <p:nvPr>
            <p:ph idx="1"/>
          </p:nvPr>
        </p:nvPicPr>
        <p:blipFill>
          <a:blip r:embed="rId2" cstate="print"/>
          <a:stretch>
            <a:fillRect/>
          </a:stretch>
        </p:blipFill>
        <p:spPr>
          <a:xfrm>
            <a:off x="899592" y="2466766"/>
            <a:ext cx="7488831" cy="3482514"/>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Cont…</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4" name="Content Placeholder 3" descr="pic444.png"/>
          <p:cNvPicPr>
            <a:picLocks noGrp="1"/>
          </p:cNvPicPr>
          <p:nvPr>
            <p:ph idx="1"/>
          </p:nvPr>
        </p:nvPicPr>
        <p:blipFill>
          <a:blip r:embed="rId2" cstate="print"/>
          <a:stretch>
            <a:fillRect/>
          </a:stretch>
        </p:blipFill>
        <p:spPr>
          <a:xfrm>
            <a:off x="899592" y="1905000"/>
            <a:ext cx="7344816" cy="4332312"/>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Some Results of Voltages</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141413" y="1905000"/>
          <a:ext cx="6853236" cy="4714240"/>
        </p:xfrm>
        <a:graphic>
          <a:graphicData uri="http://schemas.openxmlformats.org/drawingml/2006/table">
            <a:tbl>
              <a:tblPr firstRow="1" bandRow="1">
                <a:tableStyleId>{74C1A8A3-306A-4EB7-A6B1-4F7E0EB9C5D6}</a:tableStyleId>
              </a:tblPr>
              <a:tblGrid>
                <a:gridCol w="1918419"/>
                <a:gridCol w="1508199"/>
                <a:gridCol w="1713309"/>
                <a:gridCol w="1713309"/>
              </a:tblGrid>
              <a:tr h="370840">
                <a:tc>
                  <a:txBody>
                    <a:bodyPr/>
                    <a:lstStyle/>
                    <a:p>
                      <a:r>
                        <a:rPr lang="en-US" b="1" dirty="0" smtClean="0">
                          <a:latin typeface="Times New Roman" pitchFamily="18" charset="0"/>
                          <a:cs typeface="Times New Roman" pitchFamily="18" charset="0"/>
                        </a:rPr>
                        <a:t>Bus name</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Rated</a:t>
                      </a:r>
                    </a:p>
                    <a:p>
                      <a:r>
                        <a:rPr lang="en-US" b="1" dirty="0" smtClean="0">
                          <a:latin typeface="Times New Roman" pitchFamily="18" charset="0"/>
                          <a:cs typeface="Times New Roman" pitchFamily="18" charset="0"/>
                        </a:rPr>
                        <a:t>KV</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Before imp.</a:t>
                      </a:r>
                    </a:p>
                    <a:p>
                      <a:r>
                        <a:rPr lang="en-US" b="1" dirty="0" smtClean="0">
                          <a:latin typeface="Times New Roman" pitchFamily="18" charset="0"/>
                          <a:cs typeface="Times New Roman" pitchFamily="18" charset="0"/>
                        </a:rPr>
                        <a:t>KV</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After imp.</a:t>
                      </a:r>
                    </a:p>
                    <a:p>
                      <a:r>
                        <a:rPr lang="en-US" b="1" dirty="0" smtClean="0">
                          <a:latin typeface="Times New Roman" pitchFamily="18" charset="0"/>
                          <a:cs typeface="Times New Roman" pitchFamily="18" charset="0"/>
                        </a:rPr>
                        <a:t>KV</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Al-Moalmeen</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32.06</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33.72</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Al-Ram</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32.77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34.42</a:t>
                      </a:r>
                      <a:endParaRPr lang="en-US" b="1" dirty="0">
                        <a:latin typeface="Times New Roman" pitchFamily="18" charset="0"/>
                        <a:cs typeface="Times New Roman" pitchFamily="18" charset="0"/>
                      </a:endParaRPr>
                    </a:p>
                  </a:txBody>
                  <a:tcPr/>
                </a:tc>
              </a:tr>
              <a:tr h="339472">
                <a:tc>
                  <a:txBody>
                    <a:bodyPr/>
                    <a:lstStyle/>
                    <a:p>
                      <a:r>
                        <a:rPr lang="en-US" b="1" dirty="0" smtClean="0">
                          <a:latin typeface="Times New Roman" pitchFamily="18" charset="0"/>
                          <a:cs typeface="Times New Roman" pitchFamily="18" charset="0"/>
                        </a:rPr>
                        <a:t>Al-Terah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32.42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33.85</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Al-Tahounah</a:t>
                      </a:r>
                      <a:r>
                        <a:rPr lang="en-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32.14</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33.79</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31.49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33.10</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Kharbatha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10.73</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11.32</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Silvana load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10.72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11.32</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r>
                        <a:rPr lang="en-US" b="1" baseline="0" dirty="0" smtClean="0">
                          <a:latin typeface="Times New Roman" pitchFamily="18" charset="0"/>
                          <a:cs typeface="Times New Roman" pitchFamily="18" charset="0"/>
                        </a:rPr>
                        <a:t> load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10.31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10.93</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Rehan load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10.67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11.22</a:t>
                      </a:r>
                      <a:endParaRPr lang="en-US" b="1"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imes New Roman" pitchFamily="18" charset="0"/>
                          <a:cs typeface="Times New Roman" pitchFamily="18" charset="0"/>
                        </a:rPr>
                        <a:t>Tahounah</a:t>
                      </a:r>
                      <a:r>
                        <a:rPr lang="en-US" b="1" baseline="0" dirty="0" smtClean="0">
                          <a:latin typeface="Times New Roman" pitchFamily="18" charset="0"/>
                          <a:cs typeface="Times New Roman" pitchFamily="18" charset="0"/>
                        </a:rPr>
                        <a:t> load </a:t>
                      </a:r>
                      <a:endParaRPr lang="en-US" b="1" dirty="0" smtClean="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10.54</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11.18</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Biteen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6.60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6.59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6.88</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Some Results of Power Factor </a:t>
            </a: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141413" y="1905000"/>
          <a:ext cx="6853236" cy="3708400"/>
        </p:xfrm>
        <a:graphic>
          <a:graphicData uri="http://schemas.openxmlformats.org/drawingml/2006/table">
            <a:tbl>
              <a:tblPr firstRow="1" bandRow="1">
                <a:tableStyleId>{74C1A8A3-306A-4EB7-A6B1-4F7E0EB9C5D6}</a:tableStyleId>
              </a:tblPr>
              <a:tblGrid>
                <a:gridCol w="2284412"/>
                <a:gridCol w="2284412"/>
                <a:gridCol w="2284412"/>
              </a:tblGrid>
              <a:tr h="370840">
                <a:tc>
                  <a:txBody>
                    <a:bodyPr/>
                    <a:lstStyle/>
                    <a:p>
                      <a:r>
                        <a:rPr lang="en-US" b="1" dirty="0" smtClean="0">
                          <a:latin typeface="Times New Roman" pitchFamily="18" charset="0"/>
                          <a:cs typeface="Times New Roman" pitchFamily="18" charset="0"/>
                        </a:rPr>
                        <a:t>Bus name</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Before</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After</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Moalmeen</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74.3</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91.5</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Ramallah</a:t>
                      </a:r>
                      <a:r>
                        <a:rPr lang="en-US" b="1" baseline="0" dirty="0" smtClean="0">
                          <a:latin typeface="Times New Roman" pitchFamily="18" charset="0"/>
                          <a:cs typeface="Times New Roman" pitchFamily="18" charset="0"/>
                        </a:rPr>
                        <a:t> city</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89.1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93.4</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Qalandia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92.4</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Al-Ram</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93.0</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Silvana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91.0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92.3</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Nabi-Saleh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88.7</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Jreer</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84.1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94.4</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Tri-</a:t>
                      </a:r>
                      <a:r>
                        <a:rPr lang="en-US" b="1" dirty="0" err="1" smtClean="0">
                          <a:latin typeface="Times New Roman" pitchFamily="18" charset="0"/>
                          <a:cs typeface="Times New Roman" pitchFamily="18" charset="0"/>
                        </a:rPr>
                        <a:t>fitniss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89.8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94.1</a:t>
                      </a:r>
                      <a:endParaRPr lang="en-US" b="1" dirty="0">
                        <a:latin typeface="Times New Roman" pitchFamily="18" charset="0"/>
                        <a:cs typeface="Times New Roman" pitchFamily="18" charset="0"/>
                      </a:endParaRPr>
                    </a:p>
                  </a:txBody>
                  <a:tcPr/>
                </a:tc>
              </a:tr>
              <a:tr h="370840">
                <a:tc>
                  <a:txBody>
                    <a:bodyPr/>
                    <a:lstStyle/>
                    <a:p>
                      <a:r>
                        <a:rPr lang="en-US" b="1" dirty="0" smtClean="0">
                          <a:latin typeface="Times New Roman" pitchFamily="18" charset="0"/>
                          <a:cs typeface="Times New Roman" pitchFamily="18" charset="0"/>
                        </a:rPr>
                        <a:t>Terah</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89.1</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92.4</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282" y="428604"/>
            <a:ext cx="8286808" cy="1261884"/>
          </a:xfrm>
          <a:prstGeom prst="rect">
            <a:avLst/>
          </a:prstGeom>
          <a:noFill/>
        </p:spPr>
        <p:txBody>
          <a:bodyPr wrap="square" rtlCol="1">
            <a:spAutoFit/>
          </a:bodyPr>
          <a:lstStyle/>
          <a:p>
            <a:pPr marL="365760" indent="-283464" algn="l">
              <a:defRPr/>
            </a:pPr>
            <a:r>
              <a:rPr lang="en-US" sz="2800" dirty="0" smtClean="0">
                <a:latin typeface="Times New Roman" pitchFamily="18" charset="0"/>
                <a:cs typeface="Times New Roman" pitchFamily="18" charset="0"/>
              </a:rPr>
              <a:t> </a:t>
            </a:r>
          </a:p>
          <a:p>
            <a:pPr marL="365760" indent="-283464" algn="l">
              <a:buClr>
                <a:schemeClr val="tx1"/>
              </a:buClr>
              <a:defRPr/>
            </a:pPr>
            <a:endParaRPr lang="en-US" sz="2400" dirty="0" smtClean="0">
              <a:latin typeface="Times New Roman" pitchFamily="18" charset="0"/>
              <a:cs typeface="Times New Roman" pitchFamily="18" charset="0"/>
            </a:endParaRPr>
          </a:p>
          <a:p>
            <a:pPr algn="l"/>
            <a:endParaRPr lang="ar-JO" sz="24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Improvement the Electrical Distribution Network</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4" name="Content Placeholder 3"/>
          <p:cNvSpPr>
            <a:spLocks noGrp="1"/>
          </p:cNvSpPr>
          <p:nvPr>
            <p:ph idx="1"/>
          </p:nvPr>
        </p:nvSpPr>
        <p:spPr>
          <a:xfrm>
            <a:off x="755576" y="1700808"/>
            <a:ext cx="8136904" cy="5157192"/>
          </a:xfrm>
        </p:spPr>
        <p:txBody>
          <a:bodyPr>
            <a:normAutofit fontScale="25000" lnSpcReduction="20000"/>
          </a:bodyPr>
          <a:lstStyle/>
          <a:p>
            <a:pPr marL="365760" indent="-283464">
              <a:buClr>
                <a:schemeClr val="tx1"/>
              </a:buClr>
              <a:defRPr/>
            </a:pPr>
            <a:r>
              <a:rPr lang="en-US" sz="8000" dirty="0" smtClean="0">
                <a:latin typeface="Times New Roman" pitchFamily="18" charset="0"/>
                <a:cs typeface="Times New Roman" pitchFamily="18" charset="0"/>
              </a:rPr>
              <a:t>Benefits and advantages of improving the electrical distribution networks</a:t>
            </a:r>
          </a:p>
          <a:p>
            <a:pPr marL="365760" indent="-283464">
              <a:buNone/>
              <a:defRPr/>
            </a:pPr>
            <a:r>
              <a:rPr lang="en-US" sz="8000" dirty="0" smtClean="0">
                <a:latin typeface="Times New Roman" pitchFamily="18" charset="0"/>
                <a:cs typeface="Times New Roman" pitchFamily="18" charset="0"/>
              </a:rPr>
              <a:t>   1. Reduction of power losses.</a:t>
            </a:r>
          </a:p>
          <a:p>
            <a:pPr marL="365760" indent="-283464">
              <a:buNone/>
              <a:defRPr/>
            </a:pPr>
            <a:r>
              <a:rPr lang="en-US" sz="8000" dirty="0" smtClean="0">
                <a:latin typeface="Times New Roman" pitchFamily="18" charset="0"/>
                <a:cs typeface="Times New Roman" pitchFamily="18" charset="0"/>
              </a:rPr>
              <a:t>   2. Increasing of voltage levels . </a:t>
            </a:r>
          </a:p>
          <a:p>
            <a:pPr marL="365760" indent="-283464">
              <a:buNone/>
              <a:defRPr/>
            </a:pPr>
            <a:r>
              <a:rPr lang="en-US" sz="8000" dirty="0" smtClean="0">
                <a:latin typeface="Times New Roman" pitchFamily="18" charset="0"/>
                <a:cs typeface="Times New Roman" pitchFamily="18" charset="0"/>
              </a:rPr>
              <a:t>   3. Correction of power factor.</a:t>
            </a:r>
          </a:p>
          <a:p>
            <a:pPr marL="365760" indent="-283464">
              <a:buNone/>
              <a:defRPr/>
            </a:pPr>
            <a:r>
              <a:rPr lang="en-US" sz="8000" dirty="0" smtClean="0">
                <a:latin typeface="Times New Roman" pitchFamily="18" charset="0"/>
                <a:cs typeface="Times New Roman" pitchFamily="18" charset="0"/>
              </a:rPr>
              <a:t>   4. Increasing the capability of the distribution transformer.</a:t>
            </a:r>
          </a:p>
          <a:p>
            <a:pPr marL="365760" indent="-283464">
              <a:buNone/>
              <a:defRPr/>
            </a:pPr>
            <a:r>
              <a:rPr lang="en-US" sz="8000" dirty="0" smtClean="0">
                <a:latin typeface="Times New Roman" pitchFamily="18" charset="0"/>
                <a:cs typeface="Times New Roman" pitchFamily="18" charset="0"/>
              </a:rPr>
              <a:t>   </a:t>
            </a:r>
          </a:p>
          <a:p>
            <a:pPr marL="365760" indent="-283464">
              <a:defRPr/>
            </a:pPr>
            <a:r>
              <a:rPr lang="en-US" sz="8000" dirty="0" smtClean="0">
                <a:latin typeface="Times New Roman" pitchFamily="18" charset="0"/>
                <a:cs typeface="Times New Roman" pitchFamily="18" charset="0"/>
              </a:rPr>
              <a:t>Methods of improvement of distribution electrical networks </a:t>
            </a:r>
          </a:p>
          <a:p>
            <a:pPr marL="365760" indent="-283464">
              <a:buNone/>
              <a:defRPr/>
            </a:pPr>
            <a:r>
              <a:rPr lang="en-US" sz="8000" dirty="0" smtClean="0">
                <a:latin typeface="Times New Roman" pitchFamily="18" charset="0"/>
                <a:cs typeface="Times New Roman" pitchFamily="18" charset="0"/>
              </a:rPr>
              <a:t>      1. Swing buses </a:t>
            </a:r>
          </a:p>
          <a:p>
            <a:pPr marL="365760" indent="-283464">
              <a:buNone/>
              <a:defRPr/>
            </a:pPr>
            <a:r>
              <a:rPr lang="en-US" sz="8000" dirty="0" smtClean="0">
                <a:latin typeface="Times New Roman" pitchFamily="18" charset="0"/>
                <a:cs typeface="Times New Roman" pitchFamily="18" charset="0"/>
              </a:rPr>
              <a:t>      2. Transformer taps</a:t>
            </a:r>
          </a:p>
          <a:p>
            <a:pPr marL="365760" indent="-283464">
              <a:buNone/>
              <a:defRPr/>
            </a:pPr>
            <a:r>
              <a:rPr lang="en-US" sz="8000" dirty="0" smtClean="0">
                <a:latin typeface="Times New Roman" pitchFamily="18" charset="0"/>
                <a:cs typeface="Times New Roman" pitchFamily="18" charset="0"/>
              </a:rPr>
              <a:t>      3. Capacitor Banks (compensation)</a:t>
            </a:r>
          </a:p>
          <a:p>
            <a:endParaRPr lang="en-US" dirty="0"/>
          </a:p>
        </p:txBody>
      </p:sp>
    </p:spTree>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Minimum Stage Results </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1187624" y="2276872"/>
          <a:ext cx="6853236" cy="3010769"/>
        </p:xfrm>
        <a:graphic>
          <a:graphicData uri="http://schemas.openxmlformats.org/drawingml/2006/table">
            <a:tbl>
              <a:tblPr firstRow="1" bandRow="1">
                <a:tableStyleId>{74C1A8A3-306A-4EB7-A6B1-4F7E0EB9C5D6}</a:tableStyleId>
              </a:tblPr>
              <a:tblGrid>
                <a:gridCol w="1800200"/>
                <a:gridCol w="1626418"/>
                <a:gridCol w="1713309"/>
                <a:gridCol w="1713309"/>
              </a:tblGrid>
              <a:tr h="446040">
                <a:tc>
                  <a:txBody>
                    <a:bodyPr/>
                    <a:lstStyle/>
                    <a:p>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Unit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Before</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After</a:t>
                      </a:r>
                      <a:endParaRPr lang="en-US" b="1" dirty="0">
                        <a:latin typeface="Times New Roman" pitchFamily="18" charset="0"/>
                        <a:cs typeface="Times New Roman" pitchFamily="18" charset="0"/>
                      </a:endParaRPr>
                    </a:p>
                  </a:txBody>
                  <a:tcPr/>
                </a:tc>
              </a:tr>
              <a:tr h="446040">
                <a:tc>
                  <a:txBody>
                    <a:bodyPr/>
                    <a:lstStyle/>
                    <a:p>
                      <a:r>
                        <a:rPr lang="en-US" b="1" dirty="0" smtClean="0">
                          <a:latin typeface="Times New Roman" pitchFamily="18" charset="0"/>
                          <a:cs typeface="Times New Roman" pitchFamily="18" charset="0"/>
                        </a:rPr>
                        <a:t>Total demand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MW</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77.0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82.37</a:t>
                      </a:r>
                      <a:endParaRPr lang="en-US" b="1" dirty="0">
                        <a:latin typeface="Times New Roman" pitchFamily="18" charset="0"/>
                        <a:cs typeface="Times New Roman" pitchFamily="18" charset="0"/>
                      </a:endParaRPr>
                    </a:p>
                  </a:txBody>
                  <a:tcPr/>
                </a:tc>
              </a:tr>
              <a:tr h="446040">
                <a:tc>
                  <a:txBody>
                    <a:bodyPr/>
                    <a:lstStyle/>
                    <a:p>
                      <a:r>
                        <a:rPr lang="en-US" b="1" dirty="0" smtClean="0">
                          <a:latin typeface="Times New Roman" pitchFamily="18" charset="0"/>
                          <a:cs typeface="Times New Roman" pitchFamily="18" charset="0"/>
                        </a:rPr>
                        <a:t>Total demand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MVAr</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40.5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31.78</a:t>
                      </a:r>
                      <a:endParaRPr lang="en-US" b="1" dirty="0">
                        <a:latin typeface="Times New Roman" pitchFamily="18" charset="0"/>
                        <a:cs typeface="Times New Roman" pitchFamily="18" charset="0"/>
                      </a:endParaRPr>
                    </a:p>
                  </a:txBody>
                  <a:tcPr/>
                </a:tc>
              </a:tr>
              <a:tr h="446040">
                <a:tc>
                  <a:txBody>
                    <a:bodyPr/>
                    <a:lstStyle/>
                    <a:p>
                      <a:r>
                        <a:rPr lang="en-US" b="1" dirty="0" smtClean="0">
                          <a:latin typeface="Times New Roman" pitchFamily="18" charset="0"/>
                          <a:cs typeface="Times New Roman" pitchFamily="18" charset="0"/>
                        </a:rPr>
                        <a:t>Total demand</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MVA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86.98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88.28</a:t>
                      </a:r>
                      <a:endParaRPr lang="en-US" b="1" dirty="0">
                        <a:latin typeface="Times New Roman" pitchFamily="18" charset="0"/>
                        <a:cs typeface="Times New Roman" pitchFamily="18" charset="0"/>
                      </a:endParaRPr>
                    </a:p>
                  </a:txBody>
                  <a:tcPr/>
                </a:tc>
              </a:tr>
              <a:tr h="446040">
                <a:tc>
                  <a:txBody>
                    <a:bodyPr/>
                    <a:lstStyle/>
                    <a:p>
                      <a:r>
                        <a:rPr lang="en-US" b="1" dirty="0" smtClean="0">
                          <a:latin typeface="Times New Roman" pitchFamily="18" charset="0"/>
                          <a:cs typeface="Times New Roman" pitchFamily="18" charset="0"/>
                        </a:rPr>
                        <a:t>P.F</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88.5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93.3</a:t>
                      </a:r>
                      <a:endParaRPr lang="en-US" b="1" dirty="0">
                        <a:latin typeface="Times New Roman" pitchFamily="18" charset="0"/>
                        <a:cs typeface="Times New Roman" pitchFamily="18" charset="0"/>
                      </a:endParaRPr>
                    </a:p>
                  </a:txBody>
                  <a:tcPr/>
                </a:tc>
              </a:tr>
              <a:tr h="780569">
                <a:tc>
                  <a:txBody>
                    <a:bodyPr/>
                    <a:lstStyle/>
                    <a:p>
                      <a:r>
                        <a:rPr lang="en-US" b="1" dirty="0" smtClean="0">
                          <a:latin typeface="Times New Roman" pitchFamily="18" charset="0"/>
                          <a:cs typeface="Times New Roman" pitchFamily="18" charset="0"/>
                        </a:rPr>
                        <a:t>Apparent losses</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MW</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2.652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1.72</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Economical Study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lvl="0"/>
            <a:r>
              <a:rPr lang="en-US" dirty="0" smtClean="0">
                <a:latin typeface="Times New Roman" pitchFamily="18" charset="0"/>
                <a:cs typeface="Times New Roman" pitchFamily="18" charset="0"/>
              </a:rPr>
              <a:t>P max=122 </a:t>
            </a:r>
            <a:r>
              <a:rPr lang="en-US" dirty="0" smtClean="0">
                <a:latin typeface="Times New Roman" pitchFamily="18" charset="0"/>
                <a:cs typeface="Times New Roman" pitchFamily="18" charset="0"/>
              </a:rPr>
              <a:t>MW.                       P </a:t>
            </a:r>
            <a:r>
              <a:rPr lang="en-US" dirty="0" smtClean="0">
                <a:latin typeface="Times New Roman" pitchFamily="18" charset="0"/>
                <a:cs typeface="Times New Roman" pitchFamily="18" charset="0"/>
              </a:rPr>
              <a:t>min=82 MW</a:t>
            </a:r>
          </a:p>
          <a:p>
            <a:pPr lvl="0"/>
            <a:r>
              <a:rPr lang="en-US" dirty="0" smtClean="0">
                <a:latin typeface="Times New Roman" pitchFamily="18" charset="0"/>
                <a:cs typeface="Times New Roman" pitchFamily="18" charset="0"/>
              </a:rPr>
              <a:t>Losses before </a:t>
            </a:r>
            <a:r>
              <a:rPr lang="en-US" dirty="0" smtClean="0">
                <a:latin typeface="Times New Roman" pitchFamily="18" charset="0"/>
                <a:cs typeface="Times New Roman" pitchFamily="18" charset="0"/>
              </a:rPr>
              <a:t>imp.=4.8 MW   Losses </a:t>
            </a:r>
            <a:r>
              <a:rPr lang="en-US" dirty="0" smtClean="0">
                <a:latin typeface="Times New Roman" pitchFamily="18" charset="0"/>
                <a:cs typeface="Times New Roman" pitchFamily="18" charset="0"/>
              </a:rPr>
              <a:t>after </a:t>
            </a:r>
            <a:r>
              <a:rPr lang="en-US" dirty="0" smtClean="0">
                <a:latin typeface="Times New Roman" pitchFamily="18" charset="0"/>
                <a:cs typeface="Times New Roman" pitchFamily="18" charset="0"/>
              </a:rPr>
              <a:t>imp.=3.5 </a:t>
            </a:r>
            <a:r>
              <a:rPr lang="en-US" dirty="0" smtClean="0">
                <a:latin typeface="Times New Roman" pitchFamily="18" charset="0"/>
                <a:cs typeface="Times New Roman" pitchFamily="18" charset="0"/>
              </a:rPr>
              <a:t>MW</a:t>
            </a:r>
          </a:p>
          <a:p>
            <a:pPr lvl="0"/>
            <a:r>
              <a:rPr lang="en-US" dirty="0" smtClean="0">
                <a:latin typeface="Times New Roman" pitchFamily="18" charset="0"/>
                <a:cs typeface="Times New Roman" pitchFamily="18" charset="0"/>
              </a:rPr>
              <a:t>P.F before </a:t>
            </a:r>
            <a:r>
              <a:rPr lang="en-US" dirty="0" smtClean="0">
                <a:latin typeface="Times New Roman" pitchFamily="18" charset="0"/>
                <a:cs typeface="Times New Roman" pitchFamily="18" charset="0"/>
              </a:rPr>
              <a:t>imp. =87.8               P.F after imp. =93.6 </a:t>
            </a: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P </a:t>
            </a:r>
            <a:r>
              <a:rPr lang="en-US" dirty="0" smtClean="0">
                <a:latin typeface="Times New Roman" pitchFamily="18" charset="0"/>
                <a:cs typeface="Times New Roman" pitchFamily="18" charset="0"/>
              </a:rPr>
              <a:t>avg=( </a:t>
            </a:r>
            <a:r>
              <a:rPr lang="en-US" dirty="0" smtClean="0">
                <a:latin typeface="Times New Roman" pitchFamily="18" charset="0"/>
                <a:cs typeface="Times New Roman" pitchFamily="18" charset="0"/>
              </a:rPr>
              <a:t>P min+ P max)/2= 102 MW.</a:t>
            </a:r>
          </a:p>
          <a:p>
            <a:pPr lvl="0"/>
            <a:r>
              <a:rPr lang="en-US" dirty="0" smtClean="0">
                <a:latin typeface="Times New Roman" pitchFamily="18" charset="0"/>
                <a:cs typeface="Times New Roman" pitchFamily="18" charset="0"/>
              </a:rPr>
              <a:t>Total energy per </a:t>
            </a:r>
            <a:r>
              <a:rPr lang="en-US" dirty="0" smtClean="0">
                <a:latin typeface="Times New Roman" pitchFamily="18" charset="0"/>
                <a:cs typeface="Times New Roman" pitchFamily="18" charset="0"/>
              </a:rPr>
              <a:t>year =</a:t>
            </a:r>
            <a:r>
              <a:rPr lang="en-US" dirty="0" smtClean="0">
                <a:latin typeface="Times New Roman" pitchFamily="18" charset="0"/>
                <a:cs typeface="Times New Roman" pitchFamily="18" charset="0"/>
              </a:rPr>
              <a:t>P </a:t>
            </a:r>
            <a:r>
              <a:rPr lang="en-US" dirty="0" smtClean="0">
                <a:latin typeface="Times New Roman" pitchFamily="18" charset="0"/>
                <a:cs typeface="Times New Roman" pitchFamily="18" charset="0"/>
              </a:rPr>
              <a:t>avg *8760</a:t>
            </a:r>
            <a:r>
              <a:rPr lang="en-US" dirty="0" smtClean="0">
                <a:latin typeface="Times New Roman" pitchFamily="18" charset="0"/>
                <a:cs typeface="Times New Roman" pitchFamily="18" charset="0"/>
              </a:rPr>
              <a:t>= 893520 MWH.</a:t>
            </a:r>
          </a:p>
          <a:p>
            <a:pPr lvl="0"/>
            <a:r>
              <a:rPr lang="en-US" dirty="0" smtClean="0">
                <a:latin typeface="Times New Roman" pitchFamily="18" charset="0"/>
                <a:cs typeface="Times New Roman" pitchFamily="18" charset="0"/>
              </a:rPr>
              <a:t>Total cost per year=Total energy*cost(NIS/KWH)</a:t>
            </a:r>
          </a:p>
          <a:p>
            <a:r>
              <a:rPr lang="en-US" dirty="0" smtClean="0">
                <a:latin typeface="Times New Roman" pitchFamily="18" charset="0"/>
                <a:cs typeface="Times New Roman" pitchFamily="18" charset="0"/>
              </a:rPr>
              <a:t>                             = </a:t>
            </a:r>
            <a:r>
              <a:rPr lang="en-US" dirty="0" smtClean="0">
                <a:latin typeface="Times New Roman" pitchFamily="18" charset="0"/>
                <a:cs typeface="Times New Roman" pitchFamily="18" charset="0"/>
              </a:rPr>
              <a:t>893520*0.5    = </a:t>
            </a:r>
            <a:r>
              <a:rPr lang="en-US" dirty="0" smtClean="0">
                <a:solidFill>
                  <a:srgbClr val="FF0000"/>
                </a:solidFill>
                <a:latin typeface="Times New Roman" pitchFamily="18" charset="0"/>
                <a:cs typeface="Times New Roman" pitchFamily="18" charset="0"/>
              </a:rPr>
              <a:t>446.76 Million NIS/year</a:t>
            </a:r>
            <a:r>
              <a:rPr lang="en-US" dirty="0" smtClean="0">
                <a:latin typeface="Times New Roman" pitchFamily="18" charset="0"/>
                <a:cs typeface="Times New Roman" pitchFamily="18" charset="0"/>
              </a:rPr>
              <a:t>.</a:t>
            </a:r>
          </a:p>
          <a:p>
            <a:pPr lvl="0"/>
            <a:r>
              <a:rPr lang="en-US" dirty="0" smtClean="0">
                <a:latin typeface="Times New Roman" pitchFamily="18" charset="0"/>
                <a:cs typeface="Times New Roman" pitchFamily="18" charset="0"/>
              </a:rPr>
              <a:t>Saving </a:t>
            </a:r>
            <a:r>
              <a:rPr lang="en-US" dirty="0" smtClean="0">
                <a:latin typeface="Times New Roman" pitchFamily="18" charset="0"/>
                <a:cs typeface="Times New Roman" pitchFamily="18" charset="0"/>
              </a:rPr>
              <a:t>in penalties of P.F= 0.01*(.</a:t>
            </a:r>
            <a:r>
              <a:rPr lang="en-US" dirty="0" smtClean="0">
                <a:latin typeface="Times New Roman" pitchFamily="18" charset="0"/>
                <a:cs typeface="Times New Roman" pitchFamily="18" charset="0"/>
              </a:rPr>
              <a:t>93-0.878</a:t>
            </a:r>
            <a:r>
              <a:rPr lang="en-US" dirty="0" smtClean="0">
                <a:latin typeface="Times New Roman" pitchFamily="18" charset="0"/>
                <a:cs typeface="Times New Roman" pitchFamily="18" charset="0"/>
              </a:rPr>
              <a:t>)*Total cost of energy</a:t>
            </a:r>
          </a:p>
          <a:p>
            <a:r>
              <a:rPr lang="en-US" dirty="0" smtClean="0">
                <a:latin typeface="Times New Roman" pitchFamily="18" charset="0"/>
                <a:cs typeface="Times New Roman" pitchFamily="18" charset="0"/>
              </a:rPr>
              <a:t>                                        = </a:t>
            </a:r>
            <a:r>
              <a:rPr lang="en-US" dirty="0" smtClean="0">
                <a:solidFill>
                  <a:srgbClr val="FF0000"/>
                </a:solidFill>
                <a:latin typeface="Times New Roman" pitchFamily="18" charset="0"/>
                <a:cs typeface="Times New Roman" pitchFamily="18" charset="0"/>
              </a:rPr>
              <a:t>232315 </a:t>
            </a:r>
            <a:r>
              <a:rPr lang="en-US" dirty="0" smtClean="0">
                <a:solidFill>
                  <a:srgbClr val="FF0000"/>
                </a:solidFill>
                <a:latin typeface="Times New Roman" pitchFamily="18" charset="0"/>
                <a:cs typeface="Times New Roman" pitchFamily="18" charset="0"/>
              </a:rPr>
              <a:t>NIS/year</a:t>
            </a:r>
            <a:r>
              <a:rPr lang="en-US" dirty="0" smtClean="0">
                <a:latin typeface="Times New Roman" pitchFamily="18" charset="0"/>
                <a:cs typeface="Times New Roman" pitchFamily="18" charset="0"/>
              </a:rPr>
              <a:t>.</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Economical Study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 </a:t>
            </a:r>
            <a:r>
              <a:rPr lang="en-US" dirty="0" smtClean="0">
                <a:latin typeface="Times New Roman" pitchFamily="18" charset="0"/>
                <a:cs typeface="Times New Roman" pitchFamily="18" charset="0"/>
              </a:rPr>
              <a:t>Saving in losses:</a:t>
            </a:r>
          </a:p>
          <a:p>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losses before imp. – losses after imp. = </a:t>
            </a:r>
          </a:p>
          <a:p>
            <a:pPr>
              <a:buNone/>
            </a:pPr>
            <a:r>
              <a:rPr lang="en-US" dirty="0" smtClean="0">
                <a:latin typeface="Times New Roman" pitchFamily="18" charset="0"/>
                <a:cs typeface="Times New Roman" pitchFamily="18" charset="0"/>
              </a:rPr>
              <a:t>             4.808 MW- 3.55MW= 1.258MW</a:t>
            </a:r>
          </a:p>
          <a:p>
            <a:r>
              <a:rPr lang="en-US" dirty="0" smtClean="0">
                <a:latin typeface="Times New Roman" pitchFamily="18" charset="0"/>
                <a:cs typeface="Times New Roman" pitchFamily="18" charset="0"/>
              </a:rPr>
              <a:t>The cost /KWH  = 1258kw* 8760 * 0.5 </a:t>
            </a:r>
          </a:p>
          <a:p>
            <a:pPr>
              <a:buNone/>
            </a:pPr>
            <a:r>
              <a:rPr lang="en-US" dirty="0" smtClean="0">
                <a:latin typeface="Times New Roman" pitchFamily="18" charset="0"/>
                <a:cs typeface="Times New Roman" pitchFamily="18" charset="0"/>
              </a:rPr>
              <a:t>                                 = 5.51 Million NIS /year </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Economical Study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lvl="0"/>
            <a:r>
              <a:rPr lang="en-US" sz="2600" dirty="0" smtClean="0">
                <a:latin typeface="Times New Roman" pitchFamily="18" charset="0"/>
                <a:cs typeface="Times New Roman" pitchFamily="18" charset="0"/>
              </a:rPr>
              <a:t>Total fixed capacitor banks using in maximum case=10.45MVaR.</a:t>
            </a:r>
          </a:p>
          <a:p>
            <a:pPr lvl="0"/>
            <a:r>
              <a:rPr lang="en-US" sz="2600" dirty="0" smtClean="0">
                <a:latin typeface="Times New Roman" pitchFamily="18" charset="0"/>
                <a:cs typeface="Times New Roman" pitchFamily="18" charset="0"/>
              </a:rPr>
              <a:t>Cost per KVAR= 3JD=15NIS.</a:t>
            </a:r>
          </a:p>
          <a:p>
            <a:pPr lvl="0"/>
            <a:r>
              <a:rPr lang="en-US" sz="2600" dirty="0" smtClean="0">
                <a:latin typeface="Times New Roman" pitchFamily="18" charset="0"/>
                <a:cs typeface="Times New Roman" pitchFamily="18" charset="0"/>
              </a:rPr>
              <a:t>Total regulated capacitor banks using in maximum case=9MVAR.</a:t>
            </a:r>
          </a:p>
          <a:p>
            <a:pPr lvl="0"/>
            <a:r>
              <a:rPr lang="en-US" sz="2600" dirty="0" smtClean="0">
                <a:latin typeface="Times New Roman" pitchFamily="18" charset="0"/>
                <a:cs typeface="Times New Roman" pitchFamily="18" charset="0"/>
              </a:rPr>
              <a:t>Cost per KVAR= 15JD=75NIS.</a:t>
            </a:r>
          </a:p>
          <a:p>
            <a:pPr lvl="0"/>
            <a:r>
              <a:rPr lang="en-US" sz="2600" dirty="0" smtClean="0">
                <a:latin typeface="Times New Roman" pitchFamily="18" charset="0"/>
                <a:cs typeface="Times New Roman" pitchFamily="18" charset="0"/>
              </a:rPr>
              <a:t>Total cost of capacitor banks= (75*9000) + (10450*15) =831750 NIS.</a:t>
            </a:r>
          </a:p>
          <a:p>
            <a:pPr lvl="0"/>
            <a:r>
              <a:rPr lang="en-US" sz="2600" dirty="0" smtClean="0">
                <a:latin typeface="Times New Roman" pitchFamily="18" charset="0"/>
                <a:cs typeface="Times New Roman" pitchFamily="18" charset="0"/>
              </a:rPr>
              <a:t>Total saving=saving in losses +saving in penalties</a:t>
            </a:r>
          </a:p>
          <a:p>
            <a:pPr>
              <a:buNone/>
            </a:pPr>
            <a:r>
              <a:rPr lang="en-US" sz="2600" dirty="0" smtClean="0">
                <a:latin typeface="Times New Roman" pitchFamily="18" charset="0"/>
                <a:cs typeface="Times New Roman" pitchFamily="18" charset="0"/>
              </a:rPr>
              <a:t>                        = </a:t>
            </a:r>
            <a:r>
              <a:rPr lang="en-US" sz="2600" dirty="0" smtClean="0">
                <a:latin typeface="Times New Roman" pitchFamily="18" charset="0"/>
                <a:cs typeface="Times New Roman" pitchFamily="18" charset="0"/>
              </a:rPr>
              <a:t>5.745 Million NIS.</a:t>
            </a:r>
          </a:p>
          <a:p>
            <a:pPr lvl="0"/>
            <a:r>
              <a:rPr lang="en-US" sz="2600" dirty="0" smtClean="0">
                <a:latin typeface="Times New Roman" pitchFamily="18" charset="0"/>
                <a:cs typeface="Times New Roman" pitchFamily="18" charset="0"/>
              </a:rPr>
              <a:t>S.P.B.P=Investment /Saving</a:t>
            </a:r>
          </a:p>
          <a:p>
            <a:r>
              <a:rPr lang="en-US" sz="2600" dirty="0" smtClean="0">
                <a:latin typeface="Times New Roman" pitchFamily="18" charset="0"/>
                <a:cs typeface="Times New Roman" pitchFamily="18" charset="0"/>
              </a:rPr>
              <a:t>            = </a:t>
            </a:r>
            <a:r>
              <a:rPr lang="en-US" sz="2600" dirty="0" smtClean="0">
                <a:latin typeface="Times New Roman" pitchFamily="18" charset="0"/>
                <a:cs typeface="Times New Roman" pitchFamily="18" charset="0"/>
              </a:rPr>
              <a:t>5.745 M /831750</a:t>
            </a:r>
            <a:r>
              <a:rPr lang="en-US" sz="26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6.9 </a:t>
            </a:r>
            <a:r>
              <a:rPr lang="en-US" sz="2600" dirty="0" smtClean="0">
                <a:latin typeface="Times New Roman" pitchFamily="18" charset="0"/>
                <a:cs typeface="Times New Roman" pitchFamily="18" charset="0"/>
              </a:rPr>
              <a:t>years</a:t>
            </a:r>
            <a:r>
              <a:rPr lang="en-US" sz="2600" dirty="0" smtClean="0">
                <a:latin typeface="Times New Roman" pitchFamily="18" charset="0"/>
                <a:cs typeface="Times New Roman" pitchFamily="18" charset="0"/>
              </a:rPr>
              <a:t>. Less than 8 year which is acceptable . </a:t>
            </a:r>
            <a:endParaRPr lang="en-US" sz="2600" dirty="0" smtClean="0">
              <a:latin typeface="Times New Roman" pitchFamily="18" charset="0"/>
              <a:cs typeface="Times New Roman" pitchFamily="18" charset="0"/>
            </a:endParaRPr>
          </a:p>
          <a:p>
            <a:endParaRPr lang="en-US" dirty="0" smtClean="0"/>
          </a:p>
          <a:p>
            <a:pPr>
              <a:buNone/>
            </a:pP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Protection Analysis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pPr>
              <a:buNone/>
            </a:pPr>
            <a:r>
              <a:rPr lang="en-US" sz="3600" b="1" baseline="-25000" dirty="0" smtClean="0">
                <a:solidFill>
                  <a:schemeClr val="accent2"/>
                </a:solidFill>
                <a:latin typeface="Times New Roman" pitchFamily="18" charset="0"/>
                <a:cs typeface="Times New Roman" pitchFamily="18" charset="0"/>
              </a:rPr>
              <a:t>Why protection system is needed</a:t>
            </a:r>
          </a:p>
          <a:p>
            <a:r>
              <a:rPr lang="en-US" sz="3000" dirty="0" smtClean="0">
                <a:latin typeface="Times New Roman" pitchFamily="18" charset="0"/>
                <a:cs typeface="Times New Roman" pitchFamily="18" charset="0"/>
              </a:rPr>
              <a:t> Personnel safety against electrical hazards .</a:t>
            </a:r>
          </a:p>
          <a:p>
            <a:r>
              <a:rPr lang="en-US" sz="3000"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Avoid equipment stress(thermal, electrical, mechanical damages) .</a:t>
            </a:r>
          </a:p>
          <a:p>
            <a:r>
              <a:rPr lang="en-US" sz="3000"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Make </a:t>
            </a:r>
            <a:r>
              <a:rPr lang="en-US" sz="3000" dirty="0" smtClean="0">
                <a:latin typeface="Times New Roman" pitchFamily="18" charset="0"/>
                <a:cs typeface="Times New Roman" pitchFamily="18" charset="0"/>
              </a:rPr>
              <a:t>network stability .</a:t>
            </a:r>
          </a:p>
          <a:p>
            <a:r>
              <a:rPr lang="en-US" sz="3000" dirty="0" smtClean="0">
                <a:latin typeface="Times New Roman" pitchFamily="18" charset="0"/>
                <a:cs typeface="Times New Roman" pitchFamily="18" charset="0"/>
              </a:rPr>
              <a:t> Clear electrical faults and maintain service continuity.</a:t>
            </a:r>
          </a:p>
          <a:p>
            <a:pPr marL="0" indent="0">
              <a:buNone/>
            </a:pPr>
            <a:r>
              <a:rPr lang="en-US" sz="3000" b="1" baseline="-25000" dirty="0" smtClean="0">
                <a:latin typeface="Times New Roman" pitchFamily="18" charset="0"/>
                <a:cs typeface="Times New Roman" pitchFamily="18" charset="0"/>
              </a:rPr>
              <a:t>     </a:t>
            </a:r>
            <a:r>
              <a:rPr lang="en-US" sz="3000" b="1" baseline="-25000" dirty="0" smtClean="0">
                <a:latin typeface="Times New Roman" pitchFamily="18" charset="0"/>
                <a:cs typeface="Times New Roman" pitchFamily="18" charset="0"/>
              </a:rPr>
              <a:t>  </a:t>
            </a:r>
            <a:r>
              <a:rPr lang="en-US" sz="4600" b="1" baseline="-25000" dirty="0" smtClean="0">
                <a:latin typeface="Times New Roman" pitchFamily="18" charset="0"/>
                <a:cs typeface="Times New Roman" pitchFamily="18" charset="0"/>
              </a:rPr>
              <a:t>Short </a:t>
            </a:r>
            <a:r>
              <a:rPr lang="en-US" sz="4600" b="1" baseline="-25000" dirty="0" err="1" smtClean="0">
                <a:latin typeface="Times New Roman" pitchFamily="18" charset="0"/>
                <a:cs typeface="Times New Roman" pitchFamily="18" charset="0"/>
              </a:rPr>
              <a:t>cct</a:t>
            </a:r>
            <a:r>
              <a:rPr lang="en-US" sz="4600" b="1" baseline="-25000" dirty="0" smtClean="0">
                <a:latin typeface="Times New Roman" pitchFamily="18" charset="0"/>
                <a:cs typeface="Times New Roman" pitchFamily="18" charset="0"/>
              </a:rPr>
              <a:t> calculation </a:t>
            </a:r>
            <a:endParaRPr lang="en-US" sz="3000" dirty="0" smtClean="0">
              <a:latin typeface="Times New Roman" pitchFamily="18" charset="0"/>
              <a:cs typeface="Times New Roman" pitchFamily="18" charset="0"/>
            </a:endParaRPr>
          </a:p>
          <a:p>
            <a:pPr marL="0" indent="0">
              <a:buNone/>
            </a:pPr>
            <a:r>
              <a:rPr lang="en-US" sz="3000" dirty="0" smtClean="0">
                <a:latin typeface="Times New Roman" pitchFamily="18" charset="0"/>
                <a:cs typeface="Times New Roman" pitchFamily="18" charset="0"/>
              </a:rPr>
              <a:t>In our project  we use Etap program to calculate the maximum </a:t>
            </a:r>
            <a:r>
              <a:rPr lang="en-US" sz="3000" dirty="0" smtClean="0">
                <a:latin typeface="Times New Roman" pitchFamily="18" charset="0"/>
                <a:cs typeface="Times New Roman" pitchFamily="18" charset="0"/>
              </a:rPr>
              <a:t>currents, and </a:t>
            </a:r>
            <a:r>
              <a:rPr lang="en-US" sz="3000" dirty="0" smtClean="0">
                <a:latin typeface="Times New Roman" pitchFamily="18" charset="0"/>
                <a:cs typeface="Times New Roman" pitchFamily="18" charset="0"/>
              </a:rPr>
              <a:t>we calculate the </a:t>
            </a:r>
            <a:r>
              <a:rPr lang="en-US" sz="3000" dirty="0" smtClean="0">
                <a:latin typeface="Times New Roman" pitchFamily="18" charset="0"/>
                <a:cs typeface="Times New Roman" pitchFamily="18" charset="0"/>
              </a:rPr>
              <a:t>short </a:t>
            </a:r>
            <a:r>
              <a:rPr lang="en-US" sz="3000" dirty="0" err="1" smtClean="0">
                <a:latin typeface="Times New Roman" pitchFamily="18" charset="0"/>
                <a:cs typeface="Times New Roman" pitchFamily="18" charset="0"/>
              </a:rPr>
              <a:t>cct</a:t>
            </a:r>
            <a:r>
              <a:rPr lang="en-US" sz="3000"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current.</a:t>
            </a:r>
            <a:endParaRPr lang="en-US" sz="3000" dirty="0" smtClean="0">
              <a:latin typeface="Times New Roman" pitchFamily="18" charset="0"/>
              <a:cs typeface="Times New Roman" pitchFamily="18" charset="0"/>
            </a:endParaRP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Protection Analysis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b="1" dirty="0" smtClean="0">
                <a:solidFill>
                  <a:schemeClr val="accent2"/>
                </a:solidFill>
                <a:latin typeface="Times New Roman" pitchFamily="18" charset="0"/>
                <a:cs typeface="Times New Roman" pitchFamily="18" charset="0"/>
              </a:rPr>
              <a:t>Selection of circuit breaker </a:t>
            </a:r>
            <a:r>
              <a:rPr lang="en-US" b="1" dirty="0" smtClean="0">
                <a:solidFill>
                  <a:schemeClr val="accent2"/>
                </a:solidFill>
                <a:latin typeface="Times New Roman" pitchFamily="18" charset="0"/>
                <a:cs typeface="Times New Roman" pitchFamily="18" charset="0"/>
              </a:rPr>
              <a:t>:</a:t>
            </a:r>
            <a:endParaRPr lang="en-US" dirty="0" smtClean="0">
              <a:solidFill>
                <a:schemeClr val="accent2"/>
              </a:solidFill>
              <a:latin typeface="Times New Roman" pitchFamily="18" charset="0"/>
              <a:cs typeface="Times New Roman" pitchFamily="18" charset="0"/>
            </a:endParaRPr>
          </a:p>
          <a:p>
            <a:r>
              <a:rPr lang="en-US" dirty="0" smtClean="0">
                <a:solidFill>
                  <a:schemeClr val="accent2"/>
                </a:solidFill>
                <a:latin typeface="Times New Roman" pitchFamily="18" charset="0"/>
                <a:cs typeface="Times New Roman" pitchFamily="18" charset="0"/>
              </a:rPr>
              <a:t>I C.B ≥ K </a:t>
            </a:r>
            <a:r>
              <a:rPr lang="en-US" dirty="0" smtClean="0">
                <a:solidFill>
                  <a:schemeClr val="accent2"/>
                </a:solidFill>
                <a:latin typeface="Times New Roman" pitchFamily="18" charset="0"/>
                <a:cs typeface="Times New Roman" pitchFamily="18" charset="0"/>
              </a:rPr>
              <a:t>safety*Imax </a:t>
            </a:r>
            <a:r>
              <a:rPr lang="en-US" dirty="0" smtClean="0">
                <a:solidFill>
                  <a:schemeClr val="accent2"/>
                </a:solidFill>
                <a:latin typeface="Times New Roman" pitchFamily="18" charset="0"/>
                <a:cs typeface="Times New Roman" pitchFamily="18" charset="0"/>
              </a:rPr>
              <a:t>load                  K </a:t>
            </a:r>
            <a:r>
              <a:rPr lang="en-US" dirty="0" smtClean="0">
                <a:solidFill>
                  <a:schemeClr val="accent2"/>
                </a:solidFill>
                <a:latin typeface="Times New Roman" pitchFamily="18" charset="0"/>
                <a:cs typeface="Times New Roman" pitchFamily="18" charset="0"/>
              </a:rPr>
              <a:t>safety=1.3</a:t>
            </a:r>
            <a:endParaRPr lang="en-US" dirty="0" smtClean="0">
              <a:solidFill>
                <a:schemeClr val="accent2"/>
              </a:solidFill>
              <a:latin typeface="Times New Roman" pitchFamily="18" charset="0"/>
              <a:cs typeface="Times New Roman" pitchFamily="18" charset="0"/>
            </a:endParaRPr>
          </a:p>
          <a:p>
            <a:r>
              <a:rPr lang="en-US" dirty="0" smtClean="0">
                <a:solidFill>
                  <a:schemeClr val="accent2"/>
                </a:solidFill>
                <a:latin typeface="Times New Roman" pitchFamily="18" charset="0"/>
                <a:cs typeface="Times New Roman" pitchFamily="18" charset="0"/>
              </a:rPr>
              <a:t> V C.B ≥ </a:t>
            </a:r>
            <a:r>
              <a:rPr lang="en-US" dirty="0" smtClean="0">
                <a:solidFill>
                  <a:schemeClr val="accent2"/>
                </a:solidFill>
                <a:latin typeface="Times New Roman" pitchFamily="18" charset="0"/>
                <a:cs typeface="Times New Roman" pitchFamily="18" charset="0"/>
              </a:rPr>
              <a:t>System</a:t>
            </a:r>
            <a:endParaRPr lang="en-US" dirty="0" smtClean="0">
              <a:solidFill>
                <a:schemeClr val="accent2"/>
              </a:solidFill>
              <a:latin typeface="Times New Roman" pitchFamily="18" charset="0"/>
              <a:cs typeface="Times New Roman" pitchFamily="18" charset="0"/>
            </a:endParaRPr>
          </a:p>
          <a:p>
            <a:r>
              <a:rPr lang="en-US" dirty="0" smtClean="0">
                <a:solidFill>
                  <a:schemeClr val="accent2"/>
                </a:solidFill>
                <a:latin typeface="Times New Roman" pitchFamily="18" charset="0"/>
                <a:cs typeface="Times New Roman" pitchFamily="18" charset="0"/>
              </a:rPr>
              <a:t> I breaking capacity ≥ 1.2 </a:t>
            </a:r>
            <a:r>
              <a:rPr lang="en-US" dirty="0" err="1" smtClean="0">
                <a:solidFill>
                  <a:schemeClr val="accent2"/>
                </a:solidFill>
                <a:latin typeface="Times New Roman" pitchFamily="18" charset="0"/>
                <a:cs typeface="Times New Roman" pitchFamily="18" charset="0"/>
              </a:rPr>
              <a:t>Is.c</a:t>
            </a:r>
            <a:endParaRPr lang="en-US" dirty="0" smtClean="0">
              <a:solidFill>
                <a:schemeClr val="accent2"/>
              </a:solidFill>
              <a:latin typeface="Times New Roman" pitchFamily="18" charset="0"/>
              <a:cs typeface="Times New Roman" pitchFamily="18" charset="0"/>
            </a:endParaRPr>
          </a:p>
          <a:p>
            <a:endParaRPr lang="en-US" dirty="0" smtClean="0">
              <a:solidFill>
                <a:schemeClr val="accent2"/>
              </a:solidFill>
              <a:latin typeface="Times New Roman" pitchFamily="18" charset="0"/>
              <a:cs typeface="Times New Roman" pitchFamily="18" charset="0"/>
            </a:endParaRPr>
          </a:p>
          <a:p>
            <a:r>
              <a:rPr lang="en-US" b="1" dirty="0" smtClean="0">
                <a:latin typeface="Times New Roman" pitchFamily="18" charset="0"/>
                <a:cs typeface="Times New Roman" pitchFamily="18" charset="0"/>
              </a:rPr>
              <a:t>Selection of instrument transformer :</a:t>
            </a:r>
          </a:p>
          <a:p>
            <a:r>
              <a:rPr lang="en-US" dirty="0" smtClean="0">
                <a:latin typeface="Times New Roman" pitchFamily="18" charset="0"/>
                <a:cs typeface="Times New Roman" pitchFamily="18" charset="0"/>
              </a:rPr>
              <a:t>Potential transformer :  </a:t>
            </a:r>
            <a:r>
              <a:rPr lang="en-US" b="1" dirty="0" smtClean="0">
                <a:latin typeface="Times New Roman" pitchFamily="18" charset="0"/>
                <a:cs typeface="Times New Roman" pitchFamily="18" charset="0"/>
              </a:rPr>
              <a:t>V p≥  V </a:t>
            </a:r>
            <a:r>
              <a:rPr lang="en-US" b="1" dirty="0" smtClean="0">
                <a:latin typeface="Times New Roman" pitchFamily="18" charset="0"/>
                <a:cs typeface="Times New Roman" pitchFamily="18" charset="0"/>
              </a:rPr>
              <a:t>source</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Current transformer :  </a:t>
            </a:r>
            <a:r>
              <a:rPr lang="en-US" b="1" dirty="0" smtClean="0">
                <a:latin typeface="Times New Roman" pitchFamily="18" charset="0"/>
                <a:cs typeface="Times New Roman" pitchFamily="18" charset="0"/>
              </a:rPr>
              <a:t>I p≥  1.1Imaxload </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smtClean="0">
                <a:latin typeface="Times New Roman" pitchFamily="18" charset="0"/>
                <a:cs typeface="Times New Roman" pitchFamily="18" charset="0"/>
              </a:rPr>
              <a:t>Power Transformers Protection:</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first transformer at al Nabi-Saleh connection point </a:t>
            </a:r>
            <a:endParaRPr lang="en-US" sz="2400" dirty="0"/>
          </a:p>
        </p:txBody>
      </p:sp>
      <p:pic>
        <p:nvPicPr>
          <p:cNvPr id="6" name="Content Placeholder 5" descr="C:\Users\osama\Desktop\Capture4.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5186" y="1905000"/>
            <a:ext cx="6085691" cy="4114800"/>
          </a:xfrm>
          <a:prstGeom prst="rect">
            <a:avLst/>
          </a:prstGeom>
          <a:noFill/>
          <a:ln>
            <a:no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The second power transformer is at </a:t>
            </a:r>
            <a:r>
              <a:rPr lang="en-US" sz="2800" b="1" dirty="0" smtClean="0">
                <a:latin typeface="Times New Roman" pitchFamily="18" charset="0"/>
                <a:cs typeface="Times New Roman" pitchFamily="18" charset="0"/>
              </a:rPr>
              <a:t>Al-Moalmeen</a:t>
            </a:r>
            <a:endParaRPr lang="en-US" sz="2800" b="1" dirty="0">
              <a:latin typeface="Times New Roman" pitchFamily="18" charset="0"/>
              <a:cs typeface="Times New Roman" pitchFamily="18" charset="0"/>
            </a:endParaRPr>
          </a:p>
        </p:txBody>
      </p:sp>
      <p:pic>
        <p:nvPicPr>
          <p:cNvPr id="6" name="Content Placeholder 5" descr="C:\Users\osama\Desktop\Capture2.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64444" y="1905000"/>
            <a:ext cx="5407174" cy="4114800"/>
          </a:xfrm>
          <a:prstGeom prst="rect">
            <a:avLst/>
          </a:prstGeom>
          <a:noFill/>
          <a:ln>
            <a:no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Protection Analysis</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67544" y="1905000"/>
          <a:ext cx="8352925" cy="4211307"/>
        </p:xfrm>
        <a:graphic>
          <a:graphicData uri="http://schemas.openxmlformats.org/drawingml/2006/table">
            <a:tbl>
              <a:tblPr firstRow="1" bandRow="1">
                <a:tableStyleId>{74C1A8A3-306A-4EB7-A6B1-4F7E0EB9C5D6}</a:tableStyleId>
              </a:tblPr>
              <a:tblGrid>
                <a:gridCol w="1872208"/>
                <a:gridCol w="936104"/>
                <a:gridCol w="1224136"/>
                <a:gridCol w="1224136"/>
                <a:gridCol w="1080120"/>
                <a:gridCol w="822946"/>
                <a:gridCol w="1193275"/>
              </a:tblGrid>
              <a:tr h="736587">
                <a:tc>
                  <a:txBody>
                    <a:bodyPr/>
                    <a:lstStyle/>
                    <a:p>
                      <a:r>
                        <a:rPr lang="en-US" b="1" dirty="0" smtClean="0">
                          <a:latin typeface="Times New Roman" pitchFamily="18" charset="0"/>
                          <a:cs typeface="Times New Roman" pitchFamily="18" charset="0"/>
                        </a:rPr>
                        <a:t>Place of fault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Rated</a:t>
                      </a:r>
                    </a:p>
                    <a:p>
                      <a:r>
                        <a:rPr lang="en-US" b="1" dirty="0" smtClean="0">
                          <a:latin typeface="Times New Roman" pitchFamily="18" charset="0"/>
                          <a:cs typeface="Times New Roman" pitchFamily="18" charset="0"/>
                        </a:rPr>
                        <a:t>KV </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Imax </a:t>
                      </a:r>
                    </a:p>
                    <a:p>
                      <a:r>
                        <a:rPr lang="en-US" b="1" dirty="0" smtClean="0">
                          <a:latin typeface="Times New Roman" pitchFamily="18" charset="0"/>
                          <a:cs typeface="Times New Roman" pitchFamily="18" charset="0"/>
                        </a:rPr>
                        <a:t>A</a:t>
                      </a:r>
                      <a:endParaRPr lang="en-US" b="1" dirty="0">
                        <a:latin typeface="Times New Roman" pitchFamily="18" charset="0"/>
                        <a:cs typeface="Times New Roman" pitchFamily="18" charset="0"/>
                      </a:endParaRPr>
                    </a:p>
                  </a:txBody>
                  <a:tcPr/>
                </a:tc>
                <a:tc>
                  <a:txBody>
                    <a:bodyPr/>
                    <a:lstStyle/>
                    <a:p>
                      <a:r>
                        <a:rPr lang="en-US" b="1" dirty="0" err="1" smtClean="0">
                          <a:latin typeface="Times New Roman" pitchFamily="18" charset="0"/>
                          <a:cs typeface="Times New Roman" pitchFamily="18" charset="0"/>
                        </a:rPr>
                        <a:t>Isc</a:t>
                      </a:r>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ICB</a:t>
                      </a:r>
                      <a:r>
                        <a:rPr lang="en-US" b="1" baseline="0" dirty="0" smtClean="0">
                          <a:latin typeface="Times New Roman" pitchFamily="18" charset="0"/>
                          <a:cs typeface="Times New Roman" pitchFamily="18" charset="0"/>
                        </a:rPr>
                        <a:t> Cal.</a:t>
                      </a:r>
                    </a:p>
                    <a:p>
                      <a:r>
                        <a:rPr lang="en-US" b="1" baseline="0" dirty="0" smtClean="0">
                          <a:latin typeface="Times New Roman" pitchFamily="18" charset="0"/>
                          <a:cs typeface="Times New Roman" pitchFamily="18" charset="0"/>
                        </a:rPr>
                        <a:t>A</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I</a:t>
                      </a:r>
                      <a:r>
                        <a:rPr lang="en-US" b="1" baseline="0" dirty="0" smtClean="0">
                          <a:latin typeface="Times New Roman" pitchFamily="18" charset="0"/>
                          <a:cs typeface="Times New Roman" pitchFamily="18" charset="0"/>
                        </a:rPr>
                        <a:t>CB rated</a:t>
                      </a:r>
                    </a:p>
                    <a:p>
                      <a:r>
                        <a:rPr lang="en-US" b="1" baseline="0" dirty="0" smtClean="0">
                          <a:latin typeface="Times New Roman" pitchFamily="18" charset="0"/>
                          <a:cs typeface="Times New Roman" pitchFamily="18" charset="0"/>
                        </a:rPr>
                        <a:t>A</a:t>
                      </a:r>
                    </a:p>
                  </a:txBody>
                  <a:tcPr/>
                </a:tc>
                <a:tc>
                  <a:txBody>
                    <a:bodyPr/>
                    <a:lstStyle/>
                    <a:p>
                      <a:r>
                        <a:rPr lang="en-US" b="1" dirty="0" smtClean="0">
                          <a:latin typeface="Times New Roman" pitchFamily="18" charset="0"/>
                          <a:cs typeface="Times New Roman" pitchFamily="18" charset="0"/>
                        </a:rPr>
                        <a:t>C.T ratio</a:t>
                      </a:r>
                      <a:endParaRPr lang="en-US" b="1" dirty="0">
                        <a:latin typeface="Times New Roman" pitchFamily="18" charset="0"/>
                        <a:cs typeface="Times New Roman" pitchFamily="18" charset="0"/>
                      </a:endParaRPr>
                    </a:p>
                  </a:txBody>
                  <a:tcPr/>
                </a:tc>
              </a:tr>
              <a:tr h="736587">
                <a:tc>
                  <a:txBody>
                    <a:bodyPr/>
                    <a:lstStyle/>
                    <a:p>
                      <a:r>
                        <a:rPr lang="en-US" b="1" dirty="0" smtClean="0">
                          <a:latin typeface="Times New Roman" pitchFamily="18" charset="0"/>
                          <a:cs typeface="Times New Roman" pitchFamily="18" charset="0"/>
                        </a:rPr>
                        <a:t>Nabi-Saleh</a:t>
                      </a:r>
                    </a:p>
                    <a:p>
                      <a:r>
                        <a:rPr lang="en-US" b="1" dirty="0" smtClean="0">
                          <a:latin typeface="Times New Roman" pitchFamily="18" charset="0"/>
                          <a:cs typeface="Times New Roman" pitchFamily="18" charset="0"/>
                        </a:rPr>
                        <a:t>B.T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123.0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1160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148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150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200/5</a:t>
                      </a:r>
                      <a:endParaRPr lang="en-US" b="1" dirty="0">
                        <a:latin typeface="Times New Roman" pitchFamily="18" charset="0"/>
                        <a:cs typeface="Times New Roman" pitchFamily="18" charset="0"/>
                      </a:endParaRPr>
                    </a:p>
                  </a:txBody>
                  <a:tcPr/>
                </a:tc>
              </a:tr>
              <a:tr h="426753">
                <a:tc>
                  <a:txBody>
                    <a:bodyPr/>
                    <a:lstStyle/>
                    <a:p>
                      <a:r>
                        <a:rPr lang="en-US" b="1" dirty="0" smtClean="0">
                          <a:latin typeface="Times New Roman" pitchFamily="18" charset="0"/>
                          <a:cs typeface="Times New Roman" pitchFamily="18" charset="0"/>
                        </a:rPr>
                        <a:t>Nabi-Saleh </a:t>
                      </a:r>
                    </a:p>
                    <a:p>
                      <a:r>
                        <a:rPr lang="en-US" b="1" dirty="0" smtClean="0">
                          <a:latin typeface="Times New Roman" pitchFamily="18" charset="0"/>
                          <a:cs typeface="Times New Roman" pitchFamily="18" charset="0"/>
                        </a:rPr>
                        <a:t>A.T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369</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2662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443</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500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400/5</a:t>
                      </a:r>
                      <a:endParaRPr lang="en-US" b="1" dirty="0">
                        <a:latin typeface="Times New Roman" pitchFamily="18" charset="0"/>
                        <a:cs typeface="Times New Roman" pitchFamily="18" charset="0"/>
                      </a:endParaRPr>
                    </a:p>
                  </a:txBody>
                  <a:tcPr/>
                </a:tc>
              </a:tr>
              <a:tr h="426753">
                <a:tc>
                  <a:txBody>
                    <a:bodyPr/>
                    <a:lstStyle/>
                    <a:p>
                      <a:r>
                        <a:rPr lang="en-US" b="1" dirty="0" smtClean="0">
                          <a:latin typeface="Times New Roman" pitchFamily="18" charset="0"/>
                          <a:cs typeface="Times New Roman" pitchFamily="18" charset="0"/>
                        </a:rPr>
                        <a:t>Al-moalmeen</a:t>
                      </a:r>
                    </a:p>
                    <a:p>
                      <a:r>
                        <a:rPr lang="en-US" b="1" dirty="0" smtClean="0">
                          <a:latin typeface="Times New Roman" pitchFamily="18" charset="0"/>
                          <a:cs typeface="Times New Roman" pitchFamily="18" charset="0"/>
                        </a:rPr>
                        <a:t>B.T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33.00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96</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2156</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125</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100/5</a:t>
                      </a:r>
                      <a:endParaRPr lang="en-US" b="1" dirty="0">
                        <a:latin typeface="Times New Roman" pitchFamily="18" charset="0"/>
                        <a:cs typeface="Times New Roman" pitchFamily="18" charset="0"/>
                      </a:endParaRPr>
                    </a:p>
                  </a:txBody>
                  <a:tcPr/>
                </a:tc>
              </a:tr>
              <a:tr h="426753">
                <a:tc>
                  <a:txBody>
                    <a:bodyPr/>
                    <a:lstStyle/>
                    <a:p>
                      <a:r>
                        <a:rPr lang="en-US" b="1" dirty="0" smtClean="0">
                          <a:latin typeface="Times New Roman" pitchFamily="18" charset="0"/>
                          <a:cs typeface="Times New Roman" pitchFamily="18" charset="0"/>
                        </a:rPr>
                        <a:t>Al-moalmeen</a:t>
                      </a:r>
                    </a:p>
                    <a:p>
                      <a:r>
                        <a:rPr lang="en-US" b="1" dirty="0" smtClean="0">
                          <a:latin typeface="Times New Roman" pitchFamily="18" charset="0"/>
                          <a:cs typeface="Times New Roman" pitchFamily="18" charset="0"/>
                        </a:rPr>
                        <a:t>A.T</a:t>
                      </a: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288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6288</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346</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400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300/5</a:t>
                      </a:r>
                      <a:endParaRPr lang="en-US" b="1" dirty="0">
                        <a:latin typeface="Times New Roman" pitchFamily="18" charset="0"/>
                        <a:cs typeface="Times New Roman" pitchFamily="18" charset="0"/>
                      </a:endParaRPr>
                    </a:p>
                  </a:txBody>
                  <a:tcPr/>
                </a:tc>
              </a:tr>
              <a:tr h="426753">
                <a:tc>
                  <a:txBody>
                    <a:bodyPr/>
                    <a:lstStyle/>
                    <a:p>
                      <a:r>
                        <a:rPr lang="en-US" b="1" dirty="0" smtClean="0">
                          <a:latin typeface="Times New Roman" pitchFamily="18" charset="0"/>
                          <a:cs typeface="Times New Roman" pitchFamily="18" charset="0"/>
                        </a:rPr>
                        <a:t>Al-moalmeen</a:t>
                      </a:r>
                    </a:p>
                    <a:p>
                      <a:r>
                        <a:rPr lang="en-US" b="1" dirty="0" smtClean="0">
                          <a:latin typeface="Times New Roman" pitchFamily="18" charset="0"/>
                          <a:cs typeface="Times New Roman" pitchFamily="18" charset="0"/>
                        </a:rPr>
                        <a:t>B.T</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11.00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192</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6176</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230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200</a:t>
                      </a:r>
                      <a:endParaRPr lang="en-US" b="1" dirty="0">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200/5</a:t>
                      </a:r>
                      <a:endParaRPr lang="en-US"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After adding the </a:t>
            </a:r>
            <a:r>
              <a:rPr lang="en-US" sz="3200" b="1" dirty="0" smtClean="0">
                <a:latin typeface="Times New Roman" pitchFamily="18" charset="0"/>
                <a:cs typeface="Times New Roman" pitchFamily="18" charset="0"/>
              </a:rPr>
              <a:t>C.B</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4" name="Content Placeholder 3" descr="C:\Users\osama\Desktop\Capture3.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57925" y="1905000"/>
            <a:ext cx="6020212" cy="4114800"/>
          </a:xfrm>
          <a:prstGeom prst="rect">
            <a:avLst/>
          </a:prstGeom>
          <a:noFill/>
          <a:ln>
            <a:no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5720" y="285728"/>
            <a:ext cx="8286808" cy="2062103"/>
          </a:xfrm>
          <a:prstGeom prst="rect">
            <a:avLst/>
          </a:prstGeom>
          <a:noFill/>
        </p:spPr>
        <p:txBody>
          <a:bodyPr wrap="square" rtlCol="1">
            <a:spAutoFit/>
          </a:bodyPr>
          <a:lstStyle/>
          <a:p>
            <a:pPr algn="l"/>
            <a:r>
              <a:rPr lang="en-US" sz="3200" b="1" dirty="0" smtClean="0"/>
              <a:t> </a:t>
            </a:r>
            <a:endParaRPr lang="en-US" sz="3200" b="1" dirty="0" smtClean="0">
              <a:latin typeface="Times New Roman" pitchFamily="18" charset="0"/>
              <a:cs typeface="Times New Roman" pitchFamily="18" charset="0"/>
            </a:endParaRPr>
          </a:p>
          <a:p>
            <a:pPr algn="l"/>
            <a:endParaRPr lang="en-US" sz="3200" b="1" dirty="0" smtClean="0">
              <a:latin typeface="Times New Roman" pitchFamily="18" charset="0"/>
              <a:cs typeface="Times New Roman" pitchFamily="18" charset="0"/>
            </a:endParaRPr>
          </a:p>
          <a:p>
            <a:pPr algn="l"/>
            <a:endParaRPr lang="en-US" sz="3200" dirty="0" smtClean="0">
              <a:latin typeface="Times New Roman" pitchFamily="18" charset="0"/>
              <a:cs typeface="Times New Roman" pitchFamily="18" charset="0"/>
            </a:endParaRPr>
          </a:p>
          <a:p>
            <a:pPr algn="l"/>
            <a:endParaRPr lang="ar-JO" sz="3200" dirty="0"/>
          </a:p>
        </p:txBody>
      </p:sp>
      <p:sp>
        <p:nvSpPr>
          <p:cNvPr id="3" name="Title 2"/>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Description of Ramallah Network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b="1" dirty="0"/>
          </a:p>
        </p:txBody>
      </p:sp>
      <p:sp>
        <p:nvSpPr>
          <p:cNvPr id="4" name="Content Placeholder 3"/>
          <p:cNvSpPr>
            <a:spLocks noGrp="1"/>
          </p:cNvSpPr>
          <p:nvPr>
            <p:ph idx="1"/>
          </p:nvPr>
        </p:nvSpPr>
        <p:spPr>
          <a:xfrm>
            <a:off x="827584" y="1904999"/>
            <a:ext cx="7848872" cy="4548337"/>
          </a:xfrm>
        </p:spPr>
        <p:txBody>
          <a:bodyPr>
            <a:normAutofit/>
          </a:bodyPr>
          <a:lstStyle/>
          <a:p>
            <a:r>
              <a:rPr lang="en-US" sz="2000" dirty="0" smtClean="0">
                <a:latin typeface="Times New Roman" pitchFamily="18" charset="0"/>
                <a:cs typeface="Times New Roman" pitchFamily="18" charset="0"/>
              </a:rPr>
              <a:t>Feds  by Jerusalem electrical CO. taken from Israel Electrical       Company (IEC) .  </a:t>
            </a:r>
          </a:p>
          <a:p>
            <a:r>
              <a:rPr lang="en-US" sz="2000" dirty="0" smtClean="0">
                <a:latin typeface="Times New Roman" pitchFamily="18" charset="0"/>
                <a:cs typeface="Times New Roman" pitchFamily="18" charset="0"/>
              </a:rPr>
              <a:t> There is </a:t>
            </a:r>
            <a:r>
              <a:rPr lang="en-US" sz="2000" dirty="0" smtClean="0">
                <a:latin typeface="Times New Roman" pitchFamily="18" charset="0"/>
                <a:cs typeface="Times New Roman" pitchFamily="18" charset="0"/>
              </a:rPr>
              <a:t>13 </a:t>
            </a:r>
            <a:r>
              <a:rPr lang="en-US" sz="2000" dirty="0" smtClean="0">
                <a:latin typeface="Times New Roman" pitchFamily="18" charset="0"/>
                <a:cs typeface="Times New Roman" pitchFamily="18" charset="0"/>
              </a:rPr>
              <a:t>Connection </a:t>
            </a:r>
            <a:r>
              <a:rPr lang="en-US" sz="2000" dirty="0" smtClean="0">
                <a:latin typeface="Times New Roman" pitchFamily="18" charset="0"/>
                <a:cs typeface="Times New Roman" pitchFamily="18" charset="0"/>
              </a:rPr>
              <a:t>points.</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This connection point capacity is 130 MW (rated ) </a:t>
            </a:r>
          </a:p>
          <a:p>
            <a:r>
              <a:rPr lang="en-US" sz="2000" dirty="0" smtClean="0">
                <a:latin typeface="Times New Roman" pitchFamily="18" charset="0"/>
                <a:cs typeface="Times New Roman" pitchFamily="18" charset="0"/>
              </a:rPr>
              <a:t> The rated voltage is 33KV.</a:t>
            </a:r>
          </a:p>
          <a:p>
            <a:r>
              <a:rPr lang="en-US" sz="2000" dirty="0" smtClean="0">
                <a:latin typeface="Times New Roman" pitchFamily="18" charset="0"/>
                <a:cs typeface="Times New Roman" pitchFamily="18" charset="0"/>
              </a:rPr>
              <a:t> Ramallah city contains 18 power distribution transformers</a:t>
            </a:r>
          </a:p>
          <a:p>
            <a:r>
              <a:rPr lang="en-US" sz="2000" dirty="0" smtClean="0">
                <a:latin typeface="Times New Roman" pitchFamily="18" charset="0"/>
                <a:cs typeface="Times New Roman" pitchFamily="18" charset="0"/>
              </a:rPr>
              <a:t> Ramallah district : 43villages surrounding the city of Ramallah </a:t>
            </a:r>
            <a:r>
              <a:rPr lang="en-US" sz="2000" dirty="0" smtClean="0"/>
              <a:t>.</a:t>
            </a:r>
          </a:p>
          <a:p>
            <a:endParaRPr lang="en-US" dirty="0"/>
          </a:p>
        </p:txBody>
      </p:sp>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After adding the </a:t>
            </a:r>
            <a:r>
              <a:rPr lang="en-US" sz="3200" b="1" dirty="0" smtClean="0">
                <a:latin typeface="Times New Roman" pitchFamily="18" charset="0"/>
                <a:cs typeface="Times New Roman" pitchFamily="18" charset="0"/>
              </a:rPr>
              <a:t>C.B</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4" name="Content Placeholder 3" descr="C:\Users\osama\Desktop\Capture5.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54070" y="1905000"/>
            <a:ext cx="4027923" cy="4114800"/>
          </a:xfrm>
          <a:prstGeom prst="rect">
            <a:avLst/>
          </a:prstGeom>
          <a:noFill/>
          <a:ln>
            <a:no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Conclusions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In </a:t>
            </a:r>
            <a:r>
              <a:rPr lang="en-US" dirty="0" smtClean="0">
                <a:latin typeface="Times New Roman" pitchFamily="18" charset="0"/>
                <a:cs typeface="Times New Roman" pitchFamily="18" charset="0"/>
              </a:rPr>
              <a:t>maximum condition we improved the power factor more than 92%, in order of that  the bills are reduced.</a:t>
            </a:r>
          </a:p>
          <a:p>
            <a:pPr lvl="0"/>
            <a:r>
              <a:rPr lang="en-US" dirty="0" smtClean="0">
                <a:latin typeface="Times New Roman" pitchFamily="18" charset="0"/>
                <a:cs typeface="Times New Roman" pitchFamily="18" charset="0"/>
              </a:rPr>
              <a:t>The voltages for all busses are increased above the nominal.</a:t>
            </a:r>
          </a:p>
          <a:p>
            <a:pPr lvl="0"/>
            <a:r>
              <a:rPr lang="en-US" dirty="0" smtClean="0">
                <a:latin typeface="Times New Roman" pitchFamily="18" charset="0"/>
                <a:cs typeface="Times New Roman" pitchFamily="18" charset="0"/>
              </a:rPr>
              <a:t>The power losses are reduced.</a:t>
            </a:r>
          </a:p>
          <a:p>
            <a:pPr lvl="0"/>
            <a:r>
              <a:rPr lang="en-US" dirty="0" smtClean="0">
                <a:latin typeface="Times New Roman" pitchFamily="18" charset="0"/>
                <a:cs typeface="Times New Roman" pitchFamily="18" charset="0"/>
              </a:rPr>
              <a:t>Tow stations are protected by using C.B.</a:t>
            </a:r>
          </a:p>
          <a:p>
            <a:pPr lvl="0"/>
            <a:r>
              <a:rPr lang="en-US" dirty="0" smtClean="0">
                <a:latin typeface="Times New Roman" pitchFamily="18" charset="0"/>
                <a:cs typeface="Times New Roman" pitchFamily="18" charset="0"/>
              </a:rPr>
              <a:t>When the power losses are reduced we saved about </a:t>
            </a:r>
            <a:r>
              <a:rPr lang="en-US" dirty="0" smtClean="0">
                <a:latin typeface="Times New Roman" pitchFamily="18" charset="0"/>
                <a:cs typeface="Times New Roman" pitchFamily="18" charset="0"/>
              </a:rPr>
              <a:t>5.5M </a:t>
            </a:r>
            <a:r>
              <a:rPr lang="en-US" dirty="0" smtClean="0">
                <a:latin typeface="Times New Roman" pitchFamily="18" charset="0"/>
                <a:cs typeface="Times New Roman" pitchFamily="18" charset="0"/>
              </a:rPr>
              <a:t>NIS.</a:t>
            </a:r>
          </a:p>
          <a:p>
            <a:pPr lvl="0"/>
            <a:r>
              <a:rPr lang="en-US" dirty="0" smtClean="0">
                <a:latin typeface="Times New Roman" pitchFamily="18" charset="0"/>
                <a:cs typeface="Times New Roman" pitchFamily="18" charset="0"/>
              </a:rPr>
              <a:t>We added C.B fixed and regulated and the payback period is </a:t>
            </a:r>
            <a:r>
              <a:rPr lang="en-US" dirty="0" smtClean="0">
                <a:latin typeface="Times New Roman" pitchFamily="18" charset="0"/>
                <a:cs typeface="Times New Roman" pitchFamily="18" charset="0"/>
              </a:rPr>
              <a:t>6.9 </a:t>
            </a:r>
            <a:r>
              <a:rPr lang="en-US" dirty="0" smtClean="0">
                <a:latin typeface="Times New Roman" pitchFamily="18" charset="0"/>
                <a:cs typeface="Times New Roman" pitchFamily="18" charset="0"/>
              </a:rPr>
              <a:t>years.</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Recommendations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I </a:t>
            </a:r>
            <a:r>
              <a:rPr lang="en-US" dirty="0" smtClean="0">
                <a:latin typeface="Times New Roman" pitchFamily="18" charset="0"/>
                <a:cs typeface="Times New Roman" pitchFamily="18" charset="0"/>
              </a:rPr>
              <a:t>noticed that the cables are replaced with transmission lines so we misses the chance to get a leading power factor.</a:t>
            </a:r>
          </a:p>
          <a:p>
            <a:r>
              <a:rPr lang="en-US" dirty="0" smtClean="0">
                <a:latin typeface="Times New Roman" pitchFamily="18" charset="0"/>
                <a:cs typeface="Times New Roman" pitchFamily="18" charset="0"/>
              </a:rPr>
              <a:t>Also we have to raise the power incoming from connection points to enhance the reliability.</a:t>
            </a:r>
          </a:p>
          <a:p>
            <a:r>
              <a:rPr lang="en-US" dirty="0" smtClean="0">
                <a:latin typeface="Times New Roman" pitchFamily="18" charset="0"/>
                <a:cs typeface="Times New Roman" pitchFamily="18" charset="0"/>
              </a:rPr>
              <a:t>At the end </a:t>
            </a:r>
            <a:r>
              <a:rPr lang="en-US" dirty="0" smtClean="0">
                <a:latin typeface="Times New Roman" pitchFamily="18" charset="0"/>
                <a:cs typeface="Times New Roman" pitchFamily="18" charset="0"/>
              </a:rPr>
              <a:t>we </a:t>
            </a:r>
            <a:r>
              <a:rPr lang="en-US" dirty="0" smtClean="0">
                <a:latin typeface="Times New Roman" pitchFamily="18" charset="0"/>
                <a:cs typeface="Times New Roman" pitchFamily="18" charset="0"/>
              </a:rPr>
              <a:t>hope the companies we deal with them gets less formally when sharing information with us, also takes our improved networks in serious, that can happen when we see our project applied on the ground.</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Load Categories</a:t>
            </a:r>
            <a:r>
              <a:rPr lang="en-US" b="1" dirty="0" smtClean="0">
                <a:solidFill>
                  <a:srgbClr val="000000"/>
                </a:solidFill>
                <a:latin typeface="Times New Roman" pitchFamily="18" charset="0"/>
                <a:ea typeface="Calibri"/>
                <a:cs typeface="Times New Roman" pitchFamily="18" charset="0"/>
              </a:rPr>
              <a:t/>
            </a:r>
            <a:br>
              <a:rPr lang="en-US" b="1" dirty="0" smtClean="0">
                <a:solidFill>
                  <a:srgbClr val="000000"/>
                </a:solidFill>
                <a:latin typeface="Times New Roman" pitchFamily="18" charset="0"/>
                <a:ea typeface="Calibri"/>
                <a:cs typeface="Times New Roman" pitchFamily="18" charset="0"/>
              </a:rPr>
            </a:br>
            <a:r>
              <a:rPr lang="en-US" dirty="0" smtClean="0"/>
              <a:t/>
            </a:r>
            <a:br>
              <a:rPr lang="en-US" dirty="0" smtClean="0"/>
            </a:br>
            <a:r>
              <a:rPr lang="en-US" dirty="0" smtClean="0"/>
              <a:t> </a:t>
            </a:r>
            <a:endParaRPr lang="en-US" dirty="0"/>
          </a:p>
        </p:txBody>
      </p:sp>
      <p:graphicFrame>
        <p:nvGraphicFramePr>
          <p:cNvPr id="4" name="Content Placeholder 3"/>
          <p:cNvGraphicFramePr>
            <a:graphicFrameLocks noGrp="1"/>
          </p:cNvGraphicFramePr>
          <p:nvPr>
            <p:ph idx="1"/>
          </p:nvPr>
        </p:nvGraphicFramePr>
        <p:xfrm>
          <a:off x="1403648" y="1700808"/>
          <a:ext cx="5544615" cy="4123144"/>
        </p:xfrm>
        <a:graphic>
          <a:graphicData uri="http://schemas.openxmlformats.org/drawingml/2006/table">
            <a:tbl>
              <a:tblPr firstRow="1" bandRow="1">
                <a:tableStyleId>{74C1A8A3-306A-4EB7-A6B1-4F7E0EB9C5D6}</a:tableStyleId>
              </a:tblPr>
              <a:tblGrid>
                <a:gridCol w="2843825"/>
                <a:gridCol w="2700790"/>
              </a:tblGrid>
              <a:tr h="6179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Type of sector </a:t>
                      </a:r>
                      <a:endParaRPr lang="en-US" sz="2000" b="1" dirty="0" smtClean="0">
                        <a:solidFill>
                          <a:srgbClr val="000000"/>
                        </a:solidFill>
                        <a:effectLst/>
                        <a:latin typeface="Times New Roman" pitchFamily="18" charset="0"/>
                        <a:ea typeface="Calibri"/>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Percentage </a:t>
                      </a:r>
                      <a:endParaRPr lang="en-US" sz="2000" b="1" dirty="0" smtClean="0">
                        <a:solidFill>
                          <a:srgbClr val="000000"/>
                        </a:solidFill>
                        <a:effectLst/>
                        <a:latin typeface="Times New Roman" pitchFamily="18" charset="0"/>
                        <a:ea typeface="Calibri"/>
                        <a:cs typeface="Times New Roman" pitchFamily="18" charset="0"/>
                      </a:endParaRPr>
                    </a:p>
                  </a:txBody>
                  <a:tcPr/>
                </a:tc>
              </a:tr>
              <a:tr h="656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Residential sector</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c>
                  <a:txBody>
                    <a:bodyPr/>
                    <a:lstStyle/>
                    <a:p>
                      <a:r>
                        <a:rPr lang="en-US" sz="2000" b="1" dirty="0" smtClean="0">
                          <a:effectLst/>
                          <a:latin typeface="Times New Roman" pitchFamily="18" charset="0"/>
                          <a:cs typeface="Times New Roman" pitchFamily="18" charset="0"/>
                        </a:rPr>
                        <a:t>(60 – 65)%</a:t>
                      </a:r>
                      <a:endParaRPr lang="en-US" sz="2000" b="1" dirty="0">
                        <a:latin typeface="Times New Roman" pitchFamily="18" charset="0"/>
                        <a:cs typeface="Times New Roman" pitchFamily="18" charset="0"/>
                      </a:endParaRPr>
                    </a:p>
                  </a:txBody>
                  <a:tcPr/>
                </a:tc>
              </a:tr>
              <a:tr h="656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Industrial sector</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(15 – 18) %</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r>
              <a:tr h="656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Commercial sector</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(10 – 12)%</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r>
              <a:tr h="656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Water pumping </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5%</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r>
              <a:tr h="656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Street lighting </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effectLst/>
                          <a:latin typeface="Times New Roman" pitchFamily="18" charset="0"/>
                          <a:cs typeface="Times New Roman" pitchFamily="18" charset="0"/>
                        </a:rPr>
                        <a:t>(3 – 4)%</a:t>
                      </a:r>
                      <a:endParaRPr lang="en-US" sz="2000" b="1" dirty="0" smtClean="0">
                        <a:solidFill>
                          <a:srgbClr val="000000"/>
                        </a:solidFill>
                        <a:effectLst/>
                        <a:latin typeface="Times New Roman" pitchFamily="18" charset="0"/>
                        <a:ea typeface="Calibri"/>
                        <a:cs typeface="Times New Roman" pitchFamily="18" charset="0"/>
                      </a:endParaRPr>
                    </a:p>
                    <a:p>
                      <a:endParaRPr lang="en-US" sz="2000" b="1" dirty="0">
                        <a:latin typeface="Times New Roman" pitchFamily="18" charset="0"/>
                        <a:cs typeface="Times New Roman" pitchFamily="18" charset="0"/>
                      </a:endParaRPr>
                    </a:p>
                  </a:txBody>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Network Elements</a:t>
            </a:r>
            <a:r>
              <a:rPr lang="en-US" dirty="0" smtClean="0"/>
              <a:t/>
            </a:r>
            <a:br>
              <a:rPr lang="en-US" dirty="0" smtClean="0"/>
            </a:br>
            <a:endParaRPr lang="en-US" dirty="0"/>
          </a:p>
        </p:txBody>
      </p:sp>
      <p:sp>
        <p:nvSpPr>
          <p:cNvPr id="3" name="Content Placeholder 2"/>
          <p:cNvSpPr>
            <a:spLocks noGrp="1"/>
          </p:cNvSpPr>
          <p:nvPr>
            <p:ph idx="1"/>
          </p:nvPr>
        </p:nvSpPr>
        <p:spPr>
          <a:xfrm>
            <a:off x="1142106" y="1904999"/>
            <a:ext cx="7318325" cy="4114801"/>
          </a:xfrm>
        </p:spPr>
        <p:txBody>
          <a:bodyPr>
            <a:normAutofit/>
          </a:bodyPr>
          <a:lstStyle/>
          <a:p>
            <a:pPr marL="0" indent="0" algn="l">
              <a:buNone/>
            </a:pPr>
            <a:r>
              <a:rPr lang="en-US" b="1" dirty="0" smtClean="0">
                <a:latin typeface="Times New Roman" pitchFamily="18" charset="0"/>
                <a:cs typeface="Times New Roman" pitchFamily="18" charset="0"/>
              </a:rPr>
              <a:t>  </a:t>
            </a:r>
            <a:r>
              <a:rPr lang="en-US" sz="3000" dirty="0" smtClean="0">
                <a:solidFill>
                  <a:srgbClr val="FFC000"/>
                </a:solidFill>
                <a:latin typeface="Times New Roman" pitchFamily="18" charset="0"/>
                <a:cs typeface="Times New Roman" pitchFamily="18" charset="0"/>
              </a:rPr>
              <a:t>Transmission </a:t>
            </a:r>
            <a:r>
              <a:rPr lang="en-US" sz="3000" dirty="0">
                <a:solidFill>
                  <a:srgbClr val="FFC000"/>
                </a:solidFill>
                <a:latin typeface="Times New Roman" pitchFamily="18" charset="0"/>
                <a:cs typeface="Times New Roman" pitchFamily="18" charset="0"/>
              </a:rPr>
              <a:t>lines</a:t>
            </a:r>
          </a:p>
          <a:p>
            <a:pPr lvl="0" algn="l">
              <a:buNone/>
            </a:pPr>
            <a:r>
              <a:rPr lang="en-US" dirty="0" smtClean="0">
                <a:latin typeface="Times New Roman" pitchFamily="18" charset="0"/>
                <a:cs typeface="Times New Roman" pitchFamily="18" charset="0"/>
              </a:rPr>
              <a:t>    </a:t>
            </a:r>
            <a:r>
              <a:rPr lang="en-US" b="1" dirty="0" smtClean="0">
                <a:solidFill>
                  <a:srgbClr val="FFFF00"/>
                </a:solidFill>
                <a:latin typeface="Times New Roman" pitchFamily="18" charset="0"/>
                <a:cs typeface="Times New Roman" pitchFamily="18" charset="0"/>
              </a:rPr>
              <a:t>33KV Transmission</a:t>
            </a:r>
          </a:p>
          <a:p>
            <a:pPr algn="l"/>
            <a:r>
              <a:rPr lang="en-US" dirty="0" smtClean="0">
                <a:latin typeface="Times New Roman" pitchFamily="18" charset="0"/>
                <a:cs typeface="Times New Roman" pitchFamily="18" charset="0"/>
              </a:rPr>
              <a:t>Overhead transmission lines ACSR (3X120+1X50) mm</a:t>
            </a:r>
          </a:p>
          <a:p>
            <a:pPr algn="l"/>
            <a:r>
              <a:rPr lang="en-US" dirty="0" smtClean="0">
                <a:latin typeface="Times New Roman" pitchFamily="18" charset="0"/>
                <a:cs typeface="Times New Roman" pitchFamily="18" charset="0"/>
              </a:rPr>
              <a:t>Underground Cable Copper XLBE single core 150mm</a:t>
            </a:r>
          </a:p>
          <a:p>
            <a:pPr lvl="0" algn="l">
              <a:buNone/>
            </a:pPr>
            <a:r>
              <a:rPr lang="en-US" dirty="0" smtClean="0">
                <a:latin typeface="Times New Roman" pitchFamily="18" charset="0"/>
                <a:cs typeface="Times New Roman" pitchFamily="18" charset="0"/>
              </a:rPr>
              <a:t>   </a:t>
            </a:r>
            <a:r>
              <a:rPr lang="en-US" b="1" dirty="0" smtClean="0">
                <a:solidFill>
                  <a:srgbClr val="FFFF00"/>
                </a:solidFill>
                <a:latin typeface="Times New Roman" pitchFamily="18" charset="0"/>
                <a:cs typeface="Times New Roman" pitchFamily="18" charset="0"/>
              </a:rPr>
              <a:t>11KV </a:t>
            </a:r>
            <a:r>
              <a:rPr lang="en-US" b="1" dirty="0">
                <a:solidFill>
                  <a:srgbClr val="FFFF00"/>
                </a:solidFill>
                <a:latin typeface="Times New Roman" pitchFamily="18" charset="0"/>
                <a:cs typeface="Times New Roman" pitchFamily="18" charset="0"/>
              </a:rPr>
              <a:t>T</a:t>
            </a:r>
            <a:r>
              <a:rPr lang="en-US" b="1" dirty="0" smtClean="0">
                <a:solidFill>
                  <a:srgbClr val="FFFF00"/>
                </a:solidFill>
                <a:latin typeface="Times New Roman" pitchFamily="18" charset="0"/>
                <a:cs typeface="Times New Roman" pitchFamily="18" charset="0"/>
              </a:rPr>
              <a:t>ransmission</a:t>
            </a:r>
            <a:endParaRPr lang="en-US" b="1" dirty="0">
              <a:solidFill>
                <a:srgbClr val="FFFF00"/>
              </a:solidFill>
              <a:latin typeface="Times New Roman" pitchFamily="18" charset="0"/>
              <a:cs typeface="Times New Roman" pitchFamily="18" charset="0"/>
            </a:endParaRPr>
          </a:p>
          <a:p>
            <a:pPr algn="l"/>
            <a:r>
              <a:rPr lang="en-US" dirty="0">
                <a:latin typeface="Times New Roman" pitchFamily="18" charset="0"/>
                <a:cs typeface="Times New Roman" pitchFamily="18" charset="0"/>
              </a:rPr>
              <a:t>Overhead transmission lines ACSR (3X50+1X50) mm</a:t>
            </a:r>
          </a:p>
          <a:p>
            <a:pPr algn="l"/>
            <a:r>
              <a:rPr lang="en-US" dirty="0">
                <a:latin typeface="Times New Roman" pitchFamily="18" charset="0"/>
                <a:cs typeface="Times New Roman" pitchFamily="18" charset="0"/>
              </a:rPr>
              <a:t>Underground </a:t>
            </a:r>
            <a:r>
              <a:rPr lang="en-US" dirty="0" smtClean="0">
                <a:latin typeface="Times New Roman" pitchFamily="18" charset="0"/>
                <a:cs typeface="Times New Roman" pitchFamily="18" charset="0"/>
              </a:rPr>
              <a:t>Cable Copper XLPE </a:t>
            </a:r>
            <a:r>
              <a:rPr lang="en-US" dirty="0">
                <a:latin typeface="Times New Roman" pitchFamily="18" charset="0"/>
                <a:cs typeface="Times New Roman" pitchFamily="18" charset="0"/>
              </a:rPr>
              <a:t>(3X95 +1X50) mm</a:t>
            </a:r>
          </a:p>
          <a:p>
            <a:pPr marL="0" indent="0" algn="l">
              <a:buNone/>
            </a:pPr>
            <a:endParaRPr lang="en-US" dirty="0"/>
          </a:p>
        </p:txBody>
      </p:sp>
    </p:spTree>
    <p:extLst>
      <p:ext uri="{BB962C8B-B14F-4D97-AF65-F5344CB8AC3E}">
        <p14:creationId xmlns:p14="http://schemas.microsoft.com/office/powerpoint/2010/main" xmlns="" val="509377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latin typeface="Times New Roman" pitchFamily="18" charset="0"/>
                <a:cs typeface="Times New Roman" pitchFamily="18" charset="0"/>
              </a:rPr>
              <a:t>Network Elements</a:t>
            </a:r>
            <a:r>
              <a:rPr lang="en-US" dirty="0" smtClean="0"/>
              <a:t/>
            </a:r>
            <a:br>
              <a:rPr lang="en-US"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209699886"/>
              </p:ext>
            </p:extLst>
          </p:nvPr>
        </p:nvGraphicFramePr>
        <p:xfrm>
          <a:off x="827584" y="2132857"/>
          <a:ext cx="7704855" cy="4032446"/>
        </p:xfrm>
        <a:graphic>
          <a:graphicData uri="http://schemas.openxmlformats.org/drawingml/2006/table">
            <a:tbl>
              <a:tblPr firstRow="1" firstCol="1" bandRow="1">
                <a:tableStyleId>{74C1A8A3-306A-4EB7-A6B1-4F7E0EB9C5D6}</a:tableStyleId>
              </a:tblPr>
              <a:tblGrid>
                <a:gridCol w="2568285"/>
                <a:gridCol w="2568285"/>
                <a:gridCol w="2568285"/>
              </a:tblGrid>
              <a:tr h="600618">
                <a:tc>
                  <a:txBody>
                    <a:bodyPr/>
                    <a:lstStyle/>
                    <a:p>
                      <a:pPr marL="0" marR="0" algn="ctr">
                        <a:lnSpc>
                          <a:spcPct val="115000"/>
                        </a:lnSpc>
                        <a:spcBef>
                          <a:spcPts val="0"/>
                        </a:spcBef>
                        <a:spcAft>
                          <a:spcPts val="0"/>
                        </a:spcAft>
                      </a:pP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smtClean="0">
                          <a:effectLst/>
                          <a:latin typeface="Times New Roman" pitchFamily="18" charset="0"/>
                          <a:cs typeface="Times New Roman" pitchFamily="18" charset="0"/>
                        </a:rPr>
                        <a:t>Transformers</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endParaRPr lang="en-US" sz="2000" b="1" dirty="0">
                        <a:effectLst/>
                        <a:latin typeface="Times New Roman" pitchFamily="18" charset="0"/>
                        <a:ea typeface="Calibri"/>
                        <a:cs typeface="Times New Roman" pitchFamily="18" charset="0"/>
                      </a:endParaRPr>
                    </a:p>
                  </a:txBody>
                  <a:tcPr marL="68580" marR="68580" marT="0" marB="0"/>
                </a:tc>
              </a:tr>
              <a:tr h="600618">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MVA</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 of </a:t>
                      </a:r>
                      <a:r>
                        <a:rPr lang="en-US" sz="2000" b="1" dirty="0" smtClean="0">
                          <a:effectLst/>
                          <a:latin typeface="Times New Roman" pitchFamily="18" charset="0"/>
                          <a:cs typeface="Times New Roman" pitchFamily="18" charset="0"/>
                        </a:rPr>
                        <a:t>Transformers</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Total capacity(MVA)</a:t>
                      </a:r>
                      <a:endParaRPr lang="en-US" sz="2000" b="1" dirty="0">
                        <a:effectLst/>
                        <a:latin typeface="Times New Roman" pitchFamily="18" charset="0"/>
                        <a:ea typeface="Calibri"/>
                        <a:cs typeface="Times New Roman" pitchFamily="18" charset="0"/>
                      </a:endParaRPr>
                    </a:p>
                  </a:txBody>
                  <a:tcPr marL="68580" marR="68580" marT="0" marB="0"/>
                </a:tc>
              </a:tr>
              <a:tr h="405913">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15</a:t>
                      </a:r>
                      <a:endParaRPr lang="en-US" sz="20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8</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120</a:t>
                      </a:r>
                      <a:endParaRPr lang="en-US" sz="2000" b="1" dirty="0">
                        <a:effectLst/>
                        <a:latin typeface="Times New Roman" pitchFamily="18" charset="0"/>
                        <a:ea typeface="Calibri"/>
                        <a:cs typeface="Times New Roman" pitchFamily="18" charset="0"/>
                      </a:endParaRPr>
                    </a:p>
                  </a:txBody>
                  <a:tcPr marL="68580" marR="68580" marT="0" marB="0">
                    <a:lnB w="12700" cap="flat" cmpd="sng" algn="ctr">
                      <a:solidFill>
                        <a:schemeClr val="tx1"/>
                      </a:solidFill>
                      <a:prstDash val="solid"/>
                      <a:round/>
                      <a:headEnd type="none" w="med" len="med"/>
                      <a:tailEnd type="none" w="med" len="med"/>
                    </a:lnB>
                  </a:tcPr>
                </a:tc>
              </a:tr>
              <a:tr h="600618">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10</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6</a:t>
                      </a:r>
                      <a:endParaRPr lang="en-US" sz="2000" b="1">
                        <a:effectLst/>
                        <a:latin typeface="Times New Roman" pitchFamily="18" charset="0"/>
                        <a:ea typeface="Calibri"/>
                        <a:cs typeface="Times New Roman" pitchFamily="18" charset="0"/>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60</a:t>
                      </a:r>
                      <a:endParaRPr lang="en-US" sz="2000" b="1" dirty="0">
                        <a:effectLst/>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0618">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5</a:t>
                      </a:r>
                      <a:endParaRPr lang="en-US" sz="20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1</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5</a:t>
                      </a:r>
                      <a:endParaRPr lang="en-US" sz="2000" b="1" dirty="0">
                        <a:effectLst/>
                        <a:latin typeface="Times New Roman" pitchFamily="18" charset="0"/>
                        <a:ea typeface="Calibri"/>
                        <a:cs typeface="Times New Roman" pitchFamily="18" charset="0"/>
                      </a:endParaRPr>
                    </a:p>
                  </a:txBody>
                  <a:tcPr marL="68580" marR="68580" marT="0" marB="0">
                    <a:lnT w="12700" cap="flat" cmpd="sng" algn="ctr">
                      <a:solidFill>
                        <a:schemeClr val="tx1"/>
                      </a:solidFill>
                      <a:prstDash val="solid"/>
                      <a:round/>
                      <a:headEnd type="none" w="med" len="med"/>
                      <a:tailEnd type="none" w="med" len="med"/>
                    </a:lnT>
                  </a:tcPr>
                </a:tc>
              </a:tr>
              <a:tr h="600618">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3(33KV/6.6KV)</a:t>
                      </a:r>
                      <a:endParaRPr lang="en-US" sz="20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2</a:t>
                      </a:r>
                      <a:endParaRPr lang="en-US" sz="20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6</a:t>
                      </a:r>
                      <a:endParaRPr lang="en-US" sz="2000" b="1" dirty="0">
                        <a:effectLst/>
                        <a:latin typeface="Times New Roman" pitchFamily="18" charset="0"/>
                        <a:ea typeface="Calibri"/>
                        <a:cs typeface="Times New Roman" pitchFamily="18" charset="0"/>
                      </a:endParaRPr>
                    </a:p>
                  </a:txBody>
                  <a:tcPr marL="68580" marR="68580" marT="0" marB="0"/>
                </a:tc>
              </a:tr>
              <a:tr h="623443">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Total</a:t>
                      </a:r>
                      <a:endParaRPr lang="en-US" sz="20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effectLst/>
                          <a:latin typeface="Times New Roman" pitchFamily="18" charset="0"/>
                          <a:cs typeface="Times New Roman" pitchFamily="18" charset="0"/>
                        </a:rPr>
                        <a:t>18</a:t>
                      </a:r>
                      <a:endParaRPr lang="en-US" sz="20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itchFamily="18" charset="0"/>
                          <a:cs typeface="Times New Roman" pitchFamily="18" charset="0"/>
                        </a:rPr>
                        <a:t>191</a:t>
                      </a:r>
                      <a:endParaRPr lang="en-US" sz="2000" b="1" dirty="0">
                        <a:effectLst/>
                        <a:latin typeface="Times New Roman" pitchFamily="18" charset="0"/>
                        <a:ea typeface="Calibri"/>
                        <a:cs typeface="Times New Roman" pitchFamily="18" charset="0"/>
                      </a:endParaRPr>
                    </a:p>
                  </a:txBody>
                  <a:tcPr marL="68580" marR="68580" marT="0" marB="0"/>
                </a:tc>
              </a:tr>
            </a:tbl>
          </a:graphicData>
        </a:graphic>
      </p:graphicFrame>
      <p:sp>
        <p:nvSpPr>
          <p:cNvPr id="7" name="Rectangle 1"/>
          <p:cNvSpPr>
            <a:spLocks noChangeArrowheads="1"/>
          </p:cNvSpPr>
          <p:nvPr/>
        </p:nvSpPr>
        <p:spPr bwMode="auto">
          <a:xfrm>
            <a:off x="1836738" y="32385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Network Elements</a:t>
            </a:r>
            <a:r>
              <a:rPr lang="en-US" dirty="0" smtClean="0"/>
              <a:t/>
            </a:r>
            <a:br>
              <a:rPr lang="en-US" dirty="0" smtClean="0"/>
            </a:b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294258838"/>
              </p:ext>
            </p:extLst>
          </p:nvPr>
        </p:nvGraphicFramePr>
        <p:xfrm>
          <a:off x="251520" y="1012942"/>
          <a:ext cx="8686800" cy="5831840"/>
        </p:xfrm>
        <a:graphic>
          <a:graphicData uri="http://schemas.openxmlformats.org/drawingml/2006/table">
            <a:tbl>
              <a:tblPr firstRow="1" bandRow="1">
                <a:tableStyleId>{74C1A8A3-306A-4EB7-A6B1-4F7E0EB9C5D6}</a:tableStyleId>
              </a:tblPr>
              <a:tblGrid>
                <a:gridCol w="2171700"/>
                <a:gridCol w="2171700"/>
                <a:gridCol w="2171700"/>
                <a:gridCol w="2171700"/>
              </a:tblGrid>
              <a:tr h="370840">
                <a:tc>
                  <a:txBody>
                    <a:bodyPr/>
                    <a:lstStyle/>
                    <a:p>
                      <a:r>
                        <a:rPr lang="en-US" sz="1800" b="1" dirty="0" smtClean="0">
                          <a:latin typeface="Times New Roman" pitchFamily="18" charset="0"/>
                          <a:cs typeface="Times New Roman" pitchFamily="18" charset="0"/>
                        </a:rPr>
                        <a:t>Substation name</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Voltage changes</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#of transformers</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Transformers capacity</a:t>
                      </a:r>
                      <a:r>
                        <a:rPr lang="en-US" sz="1800" b="1" baseline="0" dirty="0" smtClean="0">
                          <a:latin typeface="Times New Roman" pitchFamily="18" charset="0"/>
                          <a:cs typeface="Times New Roman" pitchFamily="18" charset="0"/>
                        </a:rPr>
                        <a:t> </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Silvana</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2</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15</a:t>
                      </a:r>
                      <a:r>
                        <a:rPr lang="en-US" sz="1800" b="1" baseline="0" dirty="0" smtClean="0">
                          <a:latin typeface="Times New Roman" pitchFamily="18" charset="0"/>
                          <a:cs typeface="Times New Roman" pitchFamily="18" charset="0"/>
                        </a:rPr>
                        <a:t> 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Al</a:t>
                      </a:r>
                      <a:r>
                        <a:rPr lang="en-US" sz="1800" b="1" baseline="0" dirty="0" smtClean="0">
                          <a:latin typeface="Times New Roman" pitchFamily="18" charset="0"/>
                          <a:cs typeface="Times New Roman" pitchFamily="18" charset="0"/>
                        </a:rPr>
                        <a:t> </a:t>
                      </a:r>
                      <a:r>
                        <a:rPr lang="en-US" sz="1800" b="1" baseline="0" dirty="0" err="1" smtClean="0">
                          <a:latin typeface="Times New Roman" pitchFamily="18" charset="0"/>
                          <a:cs typeface="Times New Roman" pitchFamily="18" charset="0"/>
                        </a:rPr>
                        <a:t>Tera</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Ramallah north</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2</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(10&amp;15)MVA</a:t>
                      </a:r>
                      <a:endParaRPr lang="en-US" sz="1800" b="1" dirty="0">
                        <a:latin typeface="Times New Roman" pitchFamily="18" charset="0"/>
                        <a:cs typeface="Times New Roman" pitchFamily="18" charset="0"/>
                      </a:endParaRPr>
                    </a:p>
                  </a:txBody>
                  <a:tcPr/>
                </a:tc>
              </a:tr>
              <a:tr h="370840">
                <a:tc>
                  <a:txBody>
                    <a:bodyPr/>
                    <a:lstStyle/>
                    <a:p>
                      <a:r>
                        <a:rPr lang="en-US" sz="1800" b="1" dirty="0" err="1" smtClean="0">
                          <a:latin typeface="Times New Roman" pitchFamily="18" charset="0"/>
                          <a:cs typeface="Times New Roman" pitchFamily="18" charset="0"/>
                        </a:rPr>
                        <a:t>Betien</a:t>
                      </a:r>
                      <a:r>
                        <a:rPr lang="en-US" sz="1800" b="1" dirty="0" smtClean="0">
                          <a:latin typeface="Times New Roman" pitchFamily="18" charset="0"/>
                          <a:cs typeface="Times New Roman" pitchFamily="18" charset="0"/>
                        </a:rPr>
                        <a:t> west</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15MVA</a:t>
                      </a:r>
                      <a:endParaRPr lang="en-US" sz="1800" b="1" dirty="0">
                        <a:latin typeface="Times New Roman" pitchFamily="18" charset="0"/>
                        <a:cs typeface="Times New Roman" pitchFamily="18" charset="0"/>
                      </a:endParaRPr>
                    </a:p>
                  </a:txBody>
                  <a:tcPr/>
                </a:tc>
              </a:tr>
              <a:tr h="370840">
                <a:tc>
                  <a:txBody>
                    <a:bodyPr/>
                    <a:lstStyle/>
                    <a:p>
                      <a:r>
                        <a:rPr lang="en-US" sz="1800" b="1" dirty="0" err="1" smtClean="0">
                          <a:latin typeface="Times New Roman" pitchFamily="18" charset="0"/>
                          <a:cs typeface="Times New Roman" pitchFamily="18" charset="0"/>
                        </a:rPr>
                        <a:t>Betien</a:t>
                      </a:r>
                      <a:r>
                        <a:rPr lang="en-US" sz="1800" b="1" dirty="0" smtClean="0">
                          <a:latin typeface="Times New Roman" pitchFamily="18" charset="0"/>
                          <a:cs typeface="Times New Roman" pitchFamily="18" charset="0"/>
                        </a:rPr>
                        <a:t> central</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33/6.6</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AL </a:t>
                      </a:r>
                      <a:r>
                        <a:rPr lang="en-US" sz="1800" b="1" dirty="0" err="1" smtClean="0">
                          <a:latin typeface="Times New Roman" pitchFamily="18" charset="0"/>
                          <a:cs typeface="Times New Roman" pitchFamily="18" charset="0"/>
                        </a:rPr>
                        <a:t>Tahona</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Dar Al-</a:t>
                      </a:r>
                      <a:r>
                        <a:rPr lang="en-US" sz="1800" b="1" dirty="0" err="1" smtClean="0">
                          <a:latin typeface="Times New Roman" pitchFamily="18" charset="0"/>
                          <a:cs typeface="Times New Roman" pitchFamily="18" charset="0"/>
                        </a:rPr>
                        <a:t>Moalmeen</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2</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(10&amp;15)MVA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Singel</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Der</a:t>
                      </a:r>
                      <a:r>
                        <a:rPr lang="en-US" sz="1800" b="1" baseline="0" dirty="0" smtClean="0">
                          <a:latin typeface="Times New Roman" pitchFamily="18" charset="0"/>
                          <a:cs typeface="Times New Roman" pitchFamily="18" charset="0"/>
                        </a:rPr>
                        <a:t> Jreer</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5MVA</a:t>
                      </a:r>
                      <a:endParaRPr lang="en-US" sz="1800" b="1" dirty="0">
                        <a:latin typeface="Times New Roman" pitchFamily="18" charset="0"/>
                        <a:cs typeface="Times New Roman" pitchFamily="18" charset="0"/>
                      </a:endParaRPr>
                    </a:p>
                  </a:txBody>
                  <a:tcPr/>
                </a:tc>
              </a:tr>
              <a:tr h="370840">
                <a:tc>
                  <a:txBody>
                    <a:bodyPr/>
                    <a:lstStyle/>
                    <a:p>
                      <a:r>
                        <a:rPr lang="en-US" sz="1800" b="1" dirty="0" err="1" smtClean="0">
                          <a:latin typeface="Times New Roman" pitchFamily="18" charset="0"/>
                          <a:cs typeface="Times New Roman" pitchFamily="18" charset="0"/>
                        </a:rPr>
                        <a:t>selwad</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AL </a:t>
                      </a:r>
                      <a:r>
                        <a:rPr lang="en-US" sz="1800" b="1" dirty="0" err="1" smtClean="0">
                          <a:latin typeface="Times New Roman" pitchFamily="18" charset="0"/>
                          <a:cs typeface="Times New Roman" pitchFamily="18" charset="0"/>
                        </a:rPr>
                        <a:t>Rehan</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5MVA</a:t>
                      </a:r>
                      <a:endParaRPr lang="en-US" sz="1800" b="1" dirty="0">
                        <a:latin typeface="Times New Roman" pitchFamily="18" charset="0"/>
                        <a:cs typeface="Times New Roman" pitchFamily="18" charset="0"/>
                      </a:endParaRPr>
                    </a:p>
                  </a:txBody>
                  <a:tcPr/>
                </a:tc>
              </a:tr>
              <a:tr h="370840">
                <a:tc>
                  <a:txBody>
                    <a:bodyPr/>
                    <a:lstStyle/>
                    <a:p>
                      <a:r>
                        <a:rPr lang="en-US" sz="1800" b="1" dirty="0" err="1" smtClean="0">
                          <a:latin typeface="Times New Roman" pitchFamily="18" charset="0"/>
                          <a:cs typeface="Times New Roman" pitchFamily="18" charset="0"/>
                        </a:rPr>
                        <a:t>Khrbatha</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15MVA</a:t>
                      </a:r>
                      <a:endParaRPr lang="en-US" sz="1800" b="1" dirty="0">
                        <a:latin typeface="Times New Roman" pitchFamily="18" charset="0"/>
                        <a:cs typeface="Times New Roman" pitchFamily="18" charset="0"/>
                      </a:endParaRPr>
                    </a:p>
                  </a:txBody>
                  <a:tcPr/>
                </a:tc>
              </a:tr>
              <a:tr h="370840">
                <a:tc>
                  <a:txBody>
                    <a:bodyPr/>
                    <a:lstStyle/>
                    <a:p>
                      <a:r>
                        <a:rPr lang="en-US" sz="1800" b="1" dirty="0" err="1" smtClean="0">
                          <a:latin typeface="Times New Roman" pitchFamily="18" charset="0"/>
                          <a:cs typeface="Times New Roman" pitchFamily="18" charset="0"/>
                        </a:rPr>
                        <a:t>Nabi-saleh</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15MVA</a:t>
                      </a:r>
                      <a:endParaRPr lang="en-US" sz="1800" b="1" dirty="0">
                        <a:latin typeface="Times New Roman" pitchFamily="18" charset="0"/>
                        <a:cs typeface="Times New Roman" pitchFamily="18" charset="0"/>
                      </a:endParaRPr>
                    </a:p>
                  </a:txBody>
                  <a:tcPr/>
                </a:tc>
              </a:tr>
              <a:tr h="370840">
                <a:tc>
                  <a:txBody>
                    <a:bodyPr/>
                    <a:lstStyle/>
                    <a:p>
                      <a:r>
                        <a:rPr lang="en-US" sz="1800" b="1" dirty="0" smtClean="0">
                          <a:latin typeface="Times New Roman" pitchFamily="18" charset="0"/>
                          <a:cs typeface="Times New Roman" pitchFamily="18" charset="0"/>
                        </a:rPr>
                        <a:t>Tri-fitness</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33/11</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2</a:t>
                      </a:r>
                      <a:endParaRPr lang="en-US" sz="1800" b="1" dirty="0">
                        <a:latin typeface="Times New Roman" pitchFamily="18" charset="0"/>
                        <a:cs typeface="Times New Roman" pitchFamily="18" charset="0"/>
                      </a:endParaRPr>
                    </a:p>
                  </a:txBody>
                  <a:tcPr/>
                </a:tc>
                <a:tc>
                  <a:txBody>
                    <a:bodyPr/>
                    <a:lstStyle/>
                    <a:p>
                      <a:r>
                        <a:rPr lang="en-US" sz="1800" b="1" dirty="0" smtClean="0">
                          <a:latin typeface="Times New Roman" pitchFamily="18" charset="0"/>
                          <a:cs typeface="Times New Roman" pitchFamily="18" charset="0"/>
                        </a:rPr>
                        <a:t>(10&amp;15)MVA</a:t>
                      </a:r>
                      <a:endParaRPr lang="en-US" sz="1800" b="1"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38488914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Network Construction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0"/>
            <a:r>
              <a:rPr lang="en-US" dirty="0" smtClean="0">
                <a:latin typeface="Times New Roman" pitchFamily="18" charset="0"/>
                <a:cs typeface="Times New Roman" pitchFamily="18" charset="0"/>
              </a:rPr>
              <a:t>After we received the data from the company in excel and AutoCAD form we were abele to built the one line diagram </a:t>
            </a:r>
          </a:p>
          <a:p>
            <a:pPr marL="0" indent="0"/>
            <a:endParaRPr lang="en-US" dirty="0" smtClean="0">
              <a:latin typeface="Times New Roman" pitchFamily="18" charset="0"/>
              <a:cs typeface="Times New Roman" pitchFamily="18" charset="0"/>
            </a:endParaRPr>
          </a:p>
          <a:p>
            <a:pPr marL="0" indent="0"/>
            <a:r>
              <a:rPr lang="en-US" dirty="0" smtClean="0">
                <a:latin typeface="Times New Roman" pitchFamily="18" charset="0"/>
                <a:cs typeface="Times New Roman" pitchFamily="18" charset="0"/>
              </a:rPr>
              <a:t>Note: there was no one line diagram for the network in the company so we built it according to the future structure from the company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2704828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TS102895261</Template>
  <TotalTime>1170</TotalTime>
  <Words>1406</Words>
  <Application>Microsoft Office PowerPoint</Application>
  <PresentationFormat>On-screen Show (4:3)</PresentationFormat>
  <Paragraphs>496</Paragraphs>
  <Slides>42</Slides>
  <Notes>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Digital Blue Tunnel 16x9</vt:lpstr>
      <vt:lpstr>Slide 1</vt:lpstr>
      <vt:lpstr>Objective : </vt:lpstr>
      <vt:lpstr>Improvement the Electrical Distribution Network </vt:lpstr>
      <vt:lpstr>Description of Ramallah Network : </vt:lpstr>
      <vt:lpstr>Load Categories   </vt:lpstr>
      <vt:lpstr>Network Elements </vt:lpstr>
      <vt:lpstr>Network Elements </vt:lpstr>
      <vt:lpstr>Network Elements  </vt:lpstr>
      <vt:lpstr>Network Construction </vt:lpstr>
      <vt:lpstr>One-Line Diagram </vt:lpstr>
      <vt:lpstr>Load factor </vt:lpstr>
      <vt:lpstr>Analysis  </vt:lpstr>
      <vt:lpstr>Max. Analysis Parts of the Network before improved  </vt:lpstr>
      <vt:lpstr>Cont… </vt:lpstr>
      <vt:lpstr>Cont… </vt:lpstr>
      <vt:lpstr>Max. Analysis   Parts of the Network after improved </vt:lpstr>
      <vt:lpstr>Cont… </vt:lpstr>
      <vt:lpstr>Cont… </vt:lpstr>
      <vt:lpstr>Some Results Of Voltage  </vt:lpstr>
      <vt:lpstr>Some Results Of Power Factor </vt:lpstr>
      <vt:lpstr>Maximum Stage Results  </vt:lpstr>
      <vt:lpstr>Min. Analysis   Parts of the Network before improved </vt:lpstr>
      <vt:lpstr>Cont…</vt:lpstr>
      <vt:lpstr>Cont…</vt:lpstr>
      <vt:lpstr>Min. Analysis   Parts of the Network After improved </vt:lpstr>
      <vt:lpstr>Cont…</vt:lpstr>
      <vt:lpstr>Cont… </vt:lpstr>
      <vt:lpstr>Some Results of Voltages </vt:lpstr>
      <vt:lpstr>Some Results of Power Factor </vt:lpstr>
      <vt:lpstr>Minimum Stage Results  </vt:lpstr>
      <vt:lpstr>Economical Study  </vt:lpstr>
      <vt:lpstr>Economical Study  </vt:lpstr>
      <vt:lpstr>Economical Study  </vt:lpstr>
      <vt:lpstr>Protection Analysis  </vt:lpstr>
      <vt:lpstr>Protection Analysis  </vt:lpstr>
      <vt:lpstr>Power Transformers Protection: The first transformer at al Nabi-Saleh connection point </vt:lpstr>
      <vt:lpstr>The second power transformer is at Al-Moalmeen</vt:lpstr>
      <vt:lpstr>Protection Analysis </vt:lpstr>
      <vt:lpstr>After adding the C.B </vt:lpstr>
      <vt:lpstr>After adding the C.B </vt:lpstr>
      <vt:lpstr>Conclusions  </vt:lpstr>
      <vt:lpstr>Recommendations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AYH</dc:creator>
  <cp:lastModifiedBy>TWINS</cp:lastModifiedBy>
  <cp:revision>141</cp:revision>
  <dcterms:created xsi:type="dcterms:W3CDTF">2013-01-02T12:26:28Z</dcterms:created>
  <dcterms:modified xsi:type="dcterms:W3CDTF">2014-05-13T16:16:54Z</dcterms:modified>
</cp:coreProperties>
</file>