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343" r:id="rId3"/>
    <p:sldId id="375" r:id="rId4"/>
    <p:sldId id="376" r:id="rId5"/>
    <p:sldId id="377" r:id="rId6"/>
    <p:sldId id="378" r:id="rId7"/>
    <p:sldId id="407" r:id="rId8"/>
    <p:sldId id="408" r:id="rId9"/>
    <p:sldId id="395" r:id="rId10"/>
    <p:sldId id="403" r:id="rId11"/>
    <p:sldId id="404" r:id="rId12"/>
    <p:sldId id="405" r:id="rId13"/>
    <p:sldId id="406" r:id="rId14"/>
    <p:sldId id="401" r:id="rId15"/>
    <p:sldId id="384" r:id="rId16"/>
    <p:sldId id="385" r:id="rId17"/>
    <p:sldId id="386" r:id="rId18"/>
    <p:sldId id="387" r:id="rId19"/>
    <p:sldId id="389" r:id="rId20"/>
    <p:sldId id="391" r:id="rId21"/>
    <p:sldId id="392" r:id="rId22"/>
    <p:sldId id="393" r:id="rId23"/>
    <p:sldId id="394" r:id="rId24"/>
    <p:sldId id="409" r:id="rId25"/>
    <p:sldId id="410" r:id="rId26"/>
    <p:sldId id="412" r:id="rId27"/>
    <p:sldId id="413"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DBA1F4A9-391D-4B8E-9DE6-6A7FDC011C4A}">
          <p14:sldIdLst>
            <p14:sldId id="256"/>
            <p14:sldId id="343"/>
            <p14:sldId id="375"/>
            <p14:sldId id="376"/>
            <p14:sldId id="377"/>
            <p14:sldId id="378"/>
            <p14:sldId id="407"/>
            <p14:sldId id="408"/>
            <p14:sldId id="395"/>
            <p14:sldId id="403"/>
            <p14:sldId id="404"/>
            <p14:sldId id="405"/>
            <p14:sldId id="406"/>
            <p14:sldId id="401"/>
            <p14:sldId id="384"/>
            <p14:sldId id="385"/>
            <p14:sldId id="386"/>
            <p14:sldId id="387"/>
            <p14:sldId id="389"/>
          </p14:sldIdLst>
        </p14:section>
        <p14:section name="Untitled Section" id="{3A3F5DA9-F139-4674-8189-9A376BCFE556}">
          <p14:sldIdLst>
            <p14:sldId id="391"/>
            <p14:sldId id="392"/>
            <p14:sldId id="393"/>
            <p14:sldId id="394"/>
            <p14:sldId id="409"/>
            <p14:sldId id="410"/>
            <p14:sldId id="412"/>
            <p14:sldId id="413"/>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9933"/>
    <a:srgbClr val="CC6600"/>
    <a:srgbClr val="FFFF00"/>
    <a:srgbClr val="008000"/>
    <a:srgbClr val="FFFFCC"/>
    <a:srgbClr val="FF9900"/>
    <a:srgbClr val="800000"/>
    <a:srgbClr val="00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34559" autoAdjust="0"/>
    <p:restoredTop sz="74964" autoAdjust="0"/>
  </p:normalViewPr>
  <p:slideViewPr>
    <p:cSldViewPr>
      <p:cViewPr>
        <p:scale>
          <a:sx n="81" d="100"/>
          <a:sy n="81" d="100"/>
        </p:scale>
        <p:origin x="-822"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6FA6A5-A02A-42CF-8AC5-2C27D7544A6A}" type="datetimeFigureOut">
              <a:rPr lang="en-US" smtClean="0"/>
              <a:pPr/>
              <a:t>12/23/2016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C7320C-14EA-4E90-8063-043748615892}" type="slidenum">
              <a:rPr lang="en-US" smtClean="0"/>
              <a:pPr/>
              <a:t>‹N°›</a:t>
            </a:fld>
            <a:endParaRPr lang="en-US"/>
          </a:p>
        </p:txBody>
      </p:sp>
    </p:spTree>
    <p:extLst>
      <p:ext uri="{BB962C8B-B14F-4D97-AF65-F5344CB8AC3E}">
        <p14:creationId xmlns:p14="http://schemas.microsoft.com/office/powerpoint/2010/main" val="2552039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89" name="Group 17"/>
          <p:cNvGrpSpPr>
            <a:grpSpLocks/>
          </p:cNvGrpSpPr>
          <p:nvPr/>
        </p:nvGrpSpPr>
        <p:grpSpPr bwMode="auto">
          <a:xfrm>
            <a:off x="-9525" y="2708275"/>
            <a:ext cx="9183688" cy="1501775"/>
            <a:chOff x="-23" y="1319"/>
            <a:chExt cx="5799" cy="946"/>
          </a:xfrm>
        </p:grpSpPr>
        <p:sp>
          <p:nvSpPr>
            <p:cNvPr id="3090" name="Freeform 18"/>
            <p:cNvSpPr>
              <a:spLocks/>
            </p:cNvSpPr>
            <p:nvPr/>
          </p:nvSpPr>
          <p:spPr bwMode="gray">
            <a:xfrm>
              <a:off x="-20" y="1319"/>
              <a:ext cx="5779" cy="946"/>
            </a:xfrm>
            <a:custGeom>
              <a:avLst/>
              <a:gdLst/>
              <a:ahLst/>
              <a:cxnLst>
                <a:cxn ang="0">
                  <a:pos x="6" y="454"/>
                </a:cxn>
                <a:cxn ang="0">
                  <a:pos x="355" y="454"/>
                </a:cxn>
                <a:cxn ang="0">
                  <a:pos x="757" y="1"/>
                </a:cxn>
                <a:cxn ang="0">
                  <a:pos x="2511" y="0"/>
                </a:cxn>
                <a:cxn ang="0">
                  <a:pos x="2646" y="144"/>
                </a:cxn>
                <a:cxn ang="0">
                  <a:pos x="5779" y="137"/>
                </a:cxn>
                <a:cxn ang="0">
                  <a:pos x="5779" y="772"/>
                </a:cxn>
                <a:cxn ang="0">
                  <a:pos x="2899" y="765"/>
                </a:cxn>
                <a:cxn ang="0">
                  <a:pos x="2757" y="946"/>
                </a:cxn>
                <a:cxn ang="0">
                  <a:pos x="1883" y="946"/>
                </a:cxn>
                <a:cxn ang="0">
                  <a:pos x="1663" y="687"/>
                </a:cxn>
                <a:cxn ang="0">
                  <a:pos x="0" y="687"/>
                </a:cxn>
                <a:cxn ang="0">
                  <a:pos x="35" y="480"/>
                </a:cxn>
              </a:cxnLst>
              <a:rect l="0" t="0" r="r" b="b"/>
              <a:pathLst>
                <a:path w="5779" h="946">
                  <a:moveTo>
                    <a:pt x="6" y="454"/>
                  </a:moveTo>
                  <a:lnTo>
                    <a:pt x="355" y="454"/>
                  </a:lnTo>
                  <a:lnTo>
                    <a:pt x="757" y="1"/>
                  </a:lnTo>
                  <a:lnTo>
                    <a:pt x="2511" y="0"/>
                  </a:lnTo>
                  <a:lnTo>
                    <a:pt x="2646" y="144"/>
                  </a:lnTo>
                  <a:lnTo>
                    <a:pt x="5779" y="137"/>
                  </a:lnTo>
                  <a:lnTo>
                    <a:pt x="5779" y="772"/>
                  </a:lnTo>
                  <a:lnTo>
                    <a:pt x="2899" y="765"/>
                  </a:lnTo>
                  <a:lnTo>
                    <a:pt x="2757" y="946"/>
                  </a:lnTo>
                  <a:lnTo>
                    <a:pt x="1883" y="946"/>
                  </a:lnTo>
                  <a:lnTo>
                    <a:pt x="1663" y="687"/>
                  </a:lnTo>
                  <a:lnTo>
                    <a:pt x="0" y="687"/>
                  </a:lnTo>
                  <a:lnTo>
                    <a:pt x="35" y="480"/>
                  </a:lnTo>
                </a:path>
              </a:pathLst>
            </a:custGeom>
            <a:solidFill>
              <a:schemeClr val="bg1"/>
            </a:solidFill>
            <a:ln w="9525">
              <a:noFill/>
              <a:round/>
              <a:headEnd/>
              <a:tailEnd/>
            </a:ln>
            <a:effectLst>
              <a:outerShdw dist="77251" dir="4832261" algn="ctr" rotWithShape="0">
                <a:srgbClr val="000066">
                  <a:alpha val="19000"/>
                </a:srgbClr>
              </a:outerShdw>
            </a:effectLst>
          </p:spPr>
          <p:txBody>
            <a:bodyPr/>
            <a:lstStyle/>
            <a:p>
              <a:endParaRPr lang="en-US"/>
            </a:p>
          </p:txBody>
        </p:sp>
        <p:sp>
          <p:nvSpPr>
            <p:cNvPr id="3091" name="Freeform 19" descr="01_img(Global Digtal Desigm(imageState)"/>
            <p:cNvSpPr>
              <a:spLocks/>
            </p:cNvSpPr>
            <p:nvPr/>
          </p:nvSpPr>
          <p:spPr bwMode="gray">
            <a:xfrm>
              <a:off x="-23" y="1344"/>
              <a:ext cx="5799" cy="895"/>
            </a:xfrm>
            <a:custGeom>
              <a:avLst/>
              <a:gdLst/>
              <a:ahLst/>
              <a:cxnLst>
                <a:cxn ang="0">
                  <a:pos x="0" y="455"/>
                </a:cxn>
                <a:cxn ang="0">
                  <a:pos x="369" y="454"/>
                </a:cxn>
                <a:cxn ang="0">
                  <a:pos x="776" y="0"/>
                </a:cxn>
                <a:cxn ang="0">
                  <a:pos x="2496" y="0"/>
                </a:cxn>
                <a:cxn ang="0">
                  <a:pos x="2632" y="136"/>
                </a:cxn>
                <a:cxn ang="0">
                  <a:pos x="5799" y="136"/>
                </a:cxn>
                <a:cxn ang="0">
                  <a:pos x="5788" y="727"/>
                </a:cxn>
                <a:cxn ang="0">
                  <a:pos x="2883" y="708"/>
                </a:cxn>
                <a:cxn ang="0">
                  <a:pos x="2747" y="895"/>
                </a:cxn>
                <a:cxn ang="0">
                  <a:pos x="1899" y="895"/>
                </a:cxn>
                <a:cxn ang="0">
                  <a:pos x="1681" y="635"/>
                </a:cxn>
                <a:cxn ang="0">
                  <a:pos x="7" y="635"/>
                </a:cxn>
                <a:cxn ang="0">
                  <a:pos x="7" y="454"/>
                </a:cxn>
              </a:cxnLst>
              <a:rect l="0" t="0" r="r" b="b"/>
              <a:pathLst>
                <a:path w="5799" h="895">
                  <a:moveTo>
                    <a:pt x="0" y="455"/>
                  </a:moveTo>
                  <a:lnTo>
                    <a:pt x="369" y="454"/>
                  </a:lnTo>
                  <a:lnTo>
                    <a:pt x="776" y="0"/>
                  </a:lnTo>
                  <a:lnTo>
                    <a:pt x="2496" y="0"/>
                  </a:lnTo>
                  <a:lnTo>
                    <a:pt x="2632" y="136"/>
                  </a:lnTo>
                  <a:lnTo>
                    <a:pt x="5799" y="136"/>
                  </a:lnTo>
                  <a:lnTo>
                    <a:pt x="5788" y="727"/>
                  </a:lnTo>
                  <a:lnTo>
                    <a:pt x="2883" y="708"/>
                  </a:lnTo>
                  <a:lnTo>
                    <a:pt x="2747" y="895"/>
                  </a:lnTo>
                  <a:lnTo>
                    <a:pt x="1899" y="895"/>
                  </a:lnTo>
                  <a:lnTo>
                    <a:pt x="1681" y="635"/>
                  </a:lnTo>
                  <a:lnTo>
                    <a:pt x="7" y="635"/>
                  </a:lnTo>
                  <a:lnTo>
                    <a:pt x="7" y="454"/>
                  </a:lnTo>
                </a:path>
              </a:pathLst>
            </a:custGeom>
            <a:blipFill dpi="0" rotWithShape="1">
              <a:blip r:embed="rId2" cstate="print"/>
              <a:srcRect/>
              <a:stretch>
                <a:fillRect/>
              </a:stretch>
            </a:blipFill>
            <a:ln w="9525">
              <a:noFill/>
              <a:round/>
              <a:headEnd/>
              <a:tailEnd/>
            </a:ln>
            <a:effectLst/>
          </p:spPr>
          <p:txBody>
            <a:bodyPr/>
            <a:lstStyle/>
            <a:p>
              <a:endParaRPr lang="en-US"/>
            </a:p>
          </p:txBody>
        </p:sp>
      </p:grpSp>
      <p:sp>
        <p:nvSpPr>
          <p:cNvPr id="3075" name="Rectangle 3"/>
          <p:cNvSpPr>
            <a:spLocks noGrp="1" noChangeArrowheads="1"/>
          </p:cNvSpPr>
          <p:nvPr>
            <p:ph type="subTitle" idx="1"/>
          </p:nvPr>
        </p:nvSpPr>
        <p:spPr bwMode="black">
          <a:xfrm>
            <a:off x="990600" y="4953000"/>
            <a:ext cx="7315200" cy="381000"/>
          </a:xfrm>
        </p:spPr>
        <p:txBody>
          <a:bodyPr/>
          <a:lstStyle>
            <a:lvl1pPr marL="0" indent="0" algn="ctr">
              <a:buFont typeface="Wingdings" pitchFamily="2" charset="2"/>
              <a:buNone/>
              <a:defRPr sz="1800">
                <a:latin typeface="Verdana" pitchFamily="34" charset="0"/>
              </a:defRPr>
            </a:lvl1pPr>
          </a:lstStyle>
          <a:p>
            <a:r>
              <a:rPr lang="en-US"/>
              <a:t>Click to edit Master subtitle style</a:t>
            </a:r>
          </a:p>
        </p:txBody>
      </p:sp>
      <p:sp>
        <p:nvSpPr>
          <p:cNvPr id="3086" name="Text Box 14"/>
          <p:cNvSpPr txBox="1">
            <a:spLocks noChangeArrowheads="1"/>
          </p:cNvSpPr>
          <p:nvPr/>
        </p:nvSpPr>
        <p:spPr bwMode="auto">
          <a:xfrm>
            <a:off x="304800" y="228600"/>
            <a:ext cx="1079500" cy="396875"/>
          </a:xfrm>
          <a:prstGeom prst="rect">
            <a:avLst/>
          </a:prstGeom>
          <a:noFill/>
          <a:ln w="9525">
            <a:noFill/>
            <a:miter lim="800000"/>
            <a:headEnd/>
            <a:tailEnd/>
          </a:ln>
          <a:effectLst/>
        </p:spPr>
        <p:txBody>
          <a:bodyPr>
            <a:spAutoFit/>
          </a:bodyPr>
          <a:lstStyle/>
          <a:p>
            <a:r>
              <a:rPr lang="en-US" sz="2000" b="1">
                <a:latin typeface="Verdana" pitchFamily="34" charset="0"/>
              </a:rPr>
              <a:t>LOGO</a:t>
            </a:r>
          </a:p>
        </p:txBody>
      </p:sp>
      <p:sp>
        <p:nvSpPr>
          <p:cNvPr id="3092" name="Rectangle 20"/>
          <p:cNvSpPr>
            <a:spLocks noGrp="1" noChangeArrowheads="1"/>
          </p:cNvSpPr>
          <p:nvPr>
            <p:ph type="ctrTitle" sz="quarter"/>
          </p:nvPr>
        </p:nvSpPr>
        <p:spPr bwMode="black">
          <a:xfrm>
            <a:off x="611188" y="1700213"/>
            <a:ext cx="8137525" cy="792162"/>
          </a:xfrm>
          <a:effectLst>
            <a:outerShdw dist="53882" dir="2700000" algn="ctr" rotWithShape="0">
              <a:schemeClr val="bg2">
                <a:alpha val="50000"/>
              </a:schemeClr>
            </a:outerShdw>
          </a:effectLst>
        </p:spPr>
        <p:txBody>
          <a:bodyPr/>
          <a:lstStyle>
            <a:lvl1pPr>
              <a:defRPr sz="3600" b="1">
                <a:solidFill>
                  <a:schemeClr val="tx1"/>
                </a:solidFill>
              </a:defRPr>
            </a:lvl1pPr>
          </a:lstStyle>
          <a:p>
            <a:r>
              <a:rPr lang="en-US" altLang="ko-KR"/>
              <a:t>Click to edit Master title style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089"/>
                                        </p:tgtEl>
                                        <p:attrNameLst>
                                          <p:attrName>style.visibility</p:attrName>
                                        </p:attrNameLst>
                                      </p:cBhvr>
                                      <p:to>
                                        <p:strVal val="visible"/>
                                      </p:to>
                                    </p:set>
                                    <p:animEffect transition="in" filter="barn(outHorizontal)">
                                      <p:cBhvr>
                                        <p:cTn id="7" dur="500"/>
                                        <p:tgtEl>
                                          <p:spTgt spid="30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Company Logo</a:t>
            </a:r>
          </a:p>
        </p:txBody>
      </p:sp>
      <p:sp>
        <p:nvSpPr>
          <p:cNvPr id="6" name="Slide Number Placeholder 5"/>
          <p:cNvSpPr>
            <a:spLocks noGrp="1"/>
          </p:cNvSpPr>
          <p:nvPr>
            <p:ph type="sldNum" sz="quarter" idx="12"/>
          </p:nvPr>
        </p:nvSpPr>
        <p:spPr/>
        <p:txBody>
          <a:bodyPr/>
          <a:lstStyle>
            <a:lvl1pPr>
              <a:defRPr/>
            </a:lvl1pPr>
          </a:lstStyle>
          <a:p>
            <a:fld id="{0525515D-DCE2-463D-9562-E28B91654EB5}" type="slidenum">
              <a:rPr lang="en-US"/>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79438"/>
            <a:ext cx="2057400" cy="59007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579438"/>
            <a:ext cx="6019800" cy="59007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Company Logo</a:t>
            </a:r>
          </a:p>
        </p:txBody>
      </p:sp>
      <p:sp>
        <p:nvSpPr>
          <p:cNvPr id="6" name="Slide Number Placeholder 5"/>
          <p:cNvSpPr>
            <a:spLocks noGrp="1"/>
          </p:cNvSpPr>
          <p:nvPr>
            <p:ph type="sldNum" sz="quarter" idx="12"/>
          </p:nvPr>
        </p:nvSpPr>
        <p:spPr/>
        <p:txBody>
          <a:bodyPr/>
          <a:lstStyle>
            <a:lvl1pPr>
              <a:defRPr/>
            </a:lvl1pPr>
          </a:lstStyle>
          <a:p>
            <a:fld id="{3E815ED6-F3C4-4A67-97BF-09A7E50E72C9}" type="slidenum">
              <a:rPr lang="en-US"/>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579438"/>
            <a:ext cx="7848600" cy="563562"/>
          </a:xfrm>
        </p:spPr>
        <p:txBody>
          <a:bodyPr/>
          <a:lstStyle/>
          <a:p>
            <a:r>
              <a:rPr lang="en-US"/>
              <a:t>Click to edit Master title style</a:t>
            </a:r>
          </a:p>
        </p:txBody>
      </p:sp>
      <p:sp>
        <p:nvSpPr>
          <p:cNvPr id="3" name="Table Placeholder 2"/>
          <p:cNvSpPr>
            <a:spLocks noGrp="1"/>
          </p:cNvSpPr>
          <p:nvPr>
            <p:ph type="tbl" idx="1"/>
          </p:nvPr>
        </p:nvSpPr>
        <p:spPr>
          <a:xfrm>
            <a:off x="457200" y="1343025"/>
            <a:ext cx="8229600" cy="5137150"/>
          </a:xfrm>
        </p:spPr>
        <p:txBody>
          <a:bodyPr/>
          <a:lstStyle/>
          <a:p>
            <a:r>
              <a:rPr lang="en-US"/>
              <a:t>Click icon to add table</a:t>
            </a:r>
          </a:p>
        </p:txBody>
      </p:sp>
      <p:sp>
        <p:nvSpPr>
          <p:cNvPr id="4" name="Date Placeholder 3"/>
          <p:cNvSpPr>
            <a:spLocks noGrp="1"/>
          </p:cNvSpPr>
          <p:nvPr>
            <p:ph type="dt" sz="half" idx="10"/>
          </p:nvPr>
        </p:nvSpPr>
        <p:spPr>
          <a:xfrm>
            <a:off x="7010400" y="288925"/>
            <a:ext cx="2133600" cy="320675"/>
          </a:xfrm>
        </p:spPr>
        <p:txBody>
          <a:bodyPr/>
          <a:lstStyle>
            <a:lvl1pPr>
              <a:defRPr/>
            </a:lvl1pPr>
          </a:lstStyle>
          <a:p>
            <a:r>
              <a:rPr lang="en-US"/>
              <a:t>www.themegallery.com</a:t>
            </a:r>
          </a:p>
        </p:txBody>
      </p:sp>
      <p:sp>
        <p:nvSpPr>
          <p:cNvPr id="5" name="Footer Placeholder 4"/>
          <p:cNvSpPr>
            <a:spLocks noGrp="1"/>
          </p:cNvSpPr>
          <p:nvPr>
            <p:ph type="ftr" sz="quarter" idx="11"/>
          </p:nvPr>
        </p:nvSpPr>
        <p:spPr>
          <a:xfrm>
            <a:off x="5791200" y="6537325"/>
            <a:ext cx="2895600" cy="320675"/>
          </a:xfrm>
        </p:spPr>
        <p:txBody>
          <a:bodyPr/>
          <a:lstStyle>
            <a:lvl1pPr>
              <a:defRPr/>
            </a:lvl1pPr>
          </a:lstStyle>
          <a:p>
            <a:r>
              <a:rPr lang="en-US"/>
              <a:t>Company Logo</a:t>
            </a:r>
          </a:p>
        </p:txBody>
      </p:sp>
      <p:sp>
        <p:nvSpPr>
          <p:cNvPr id="6" name="Slide Number Placeholder 5"/>
          <p:cNvSpPr>
            <a:spLocks noGrp="1"/>
          </p:cNvSpPr>
          <p:nvPr>
            <p:ph type="sldNum" sz="quarter" idx="12"/>
          </p:nvPr>
        </p:nvSpPr>
        <p:spPr>
          <a:xfrm>
            <a:off x="3671888" y="6537325"/>
            <a:ext cx="2133600" cy="320675"/>
          </a:xfrm>
        </p:spPr>
        <p:txBody>
          <a:bodyPr/>
          <a:lstStyle>
            <a:lvl1pPr>
              <a:defRPr/>
            </a:lvl1pPr>
          </a:lstStyle>
          <a:p>
            <a:fld id="{698C8D8C-0741-4A77-8661-6C21B9DC7D88}" type="slidenum">
              <a:rPr lang="en-US"/>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Company Logo</a:t>
            </a:r>
          </a:p>
        </p:txBody>
      </p:sp>
      <p:sp>
        <p:nvSpPr>
          <p:cNvPr id="6" name="Slide Number Placeholder 5"/>
          <p:cNvSpPr>
            <a:spLocks noGrp="1"/>
          </p:cNvSpPr>
          <p:nvPr>
            <p:ph type="sldNum" sz="quarter" idx="12"/>
          </p:nvPr>
        </p:nvSpPr>
        <p:spPr/>
        <p:txBody>
          <a:bodyPr/>
          <a:lstStyle>
            <a:lvl1pPr>
              <a:defRPr/>
            </a:lvl1pPr>
          </a:lstStyle>
          <a:p>
            <a:fld id="{F9BD5626-BC58-44B5-A694-3AFDE9C83FF5}" type="slidenum">
              <a:rPr lang="en-US"/>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Company Logo</a:t>
            </a:r>
          </a:p>
        </p:txBody>
      </p:sp>
      <p:sp>
        <p:nvSpPr>
          <p:cNvPr id="6" name="Slide Number Placeholder 5"/>
          <p:cNvSpPr>
            <a:spLocks noGrp="1"/>
          </p:cNvSpPr>
          <p:nvPr>
            <p:ph type="sldNum" sz="quarter" idx="12"/>
          </p:nvPr>
        </p:nvSpPr>
        <p:spPr/>
        <p:txBody>
          <a:bodyPr/>
          <a:lstStyle>
            <a:lvl1pPr>
              <a:defRPr/>
            </a:lvl1pPr>
          </a:lstStyle>
          <a:p>
            <a:fld id="{AA39E3FE-699A-45C2-8739-7C58FE28079F}" type="slidenum">
              <a:rPr lang="en-US"/>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43025"/>
            <a:ext cx="4038600" cy="513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43025"/>
            <a:ext cx="4038600" cy="513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Footer Placeholder 5"/>
          <p:cNvSpPr>
            <a:spLocks noGrp="1"/>
          </p:cNvSpPr>
          <p:nvPr>
            <p:ph type="ftr" sz="quarter" idx="11"/>
          </p:nvPr>
        </p:nvSpPr>
        <p:spPr/>
        <p:txBody>
          <a:bodyPr/>
          <a:lstStyle>
            <a:lvl1pPr>
              <a:defRPr/>
            </a:lvl1pPr>
          </a:lstStyle>
          <a:p>
            <a:r>
              <a:rPr lang="en-US"/>
              <a:t>Company Logo</a:t>
            </a:r>
          </a:p>
        </p:txBody>
      </p:sp>
      <p:sp>
        <p:nvSpPr>
          <p:cNvPr id="7" name="Slide Number Placeholder 6"/>
          <p:cNvSpPr>
            <a:spLocks noGrp="1"/>
          </p:cNvSpPr>
          <p:nvPr>
            <p:ph type="sldNum" sz="quarter" idx="12"/>
          </p:nvPr>
        </p:nvSpPr>
        <p:spPr/>
        <p:txBody>
          <a:bodyPr/>
          <a:lstStyle>
            <a:lvl1pPr>
              <a:defRPr/>
            </a:lvl1pPr>
          </a:lstStyle>
          <a:p>
            <a:fld id="{2542C930-68B7-499C-875C-6F5CFD9F9EC8}" type="slidenum">
              <a:rPr lang="en-US"/>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t>www.themegallery.com</a:t>
            </a:r>
          </a:p>
        </p:txBody>
      </p:sp>
      <p:sp>
        <p:nvSpPr>
          <p:cNvPr id="8" name="Footer Placeholder 7"/>
          <p:cNvSpPr>
            <a:spLocks noGrp="1"/>
          </p:cNvSpPr>
          <p:nvPr>
            <p:ph type="ftr" sz="quarter" idx="11"/>
          </p:nvPr>
        </p:nvSpPr>
        <p:spPr/>
        <p:txBody>
          <a:bodyPr/>
          <a:lstStyle>
            <a:lvl1pPr>
              <a:defRPr/>
            </a:lvl1pPr>
          </a:lstStyle>
          <a:p>
            <a:r>
              <a:rPr lang="en-US"/>
              <a:t>Company Logo</a:t>
            </a:r>
          </a:p>
        </p:txBody>
      </p:sp>
      <p:sp>
        <p:nvSpPr>
          <p:cNvPr id="9" name="Slide Number Placeholder 8"/>
          <p:cNvSpPr>
            <a:spLocks noGrp="1"/>
          </p:cNvSpPr>
          <p:nvPr>
            <p:ph type="sldNum" sz="quarter" idx="12"/>
          </p:nvPr>
        </p:nvSpPr>
        <p:spPr/>
        <p:txBody>
          <a:bodyPr/>
          <a:lstStyle>
            <a:lvl1pPr>
              <a:defRPr/>
            </a:lvl1pPr>
          </a:lstStyle>
          <a:p>
            <a:fld id="{E8537A38-44D0-45A8-A93F-304A06C15277}" type="slidenum">
              <a:rPr lang="en-US"/>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www.themegallery.com</a:t>
            </a:r>
          </a:p>
        </p:txBody>
      </p:sp>
      <p:sp>
        <p:nvSpPr>
          <p:cNvPr id="4" name="Footer Placeholder 3"/>
          <p:cNvSpPr>
            <a:spLocks noGrp="1"/>
          </p:cNvSpPr>
          <p:nvPr>
            <p:ph type="ftr" sz="quarter" idx="11"/>
          </p:nvPr>
        </p:nvSpPr>
        <p:spPr/>
        <p:txBody>
          <a:bodyPr/>
          <a:lstStyle>
            <a:lvl1pPr>
              <a:defRPr/>
            </a:lvl1pPr>
          </a:lstStyle>
          <a:p>
            <a:r>
              <a:rPr lang="en-US"/>
              <a:t>Company Logo</a:t>
            </a:r>
          </a:p>
        </p:txBody>
      </p:sp>
      <p:sp>
        <p:nvSpPr>
          <p:cNvPr id="5" name="Slide Number Placeholder 4"/>
          <p:cNvSpPr>
            <a:spLocks noGrp="1"/>
          </p:cNvSpPr>
          <p:nvPr>
            <p:ph type="sldNum" sz="quarter" idx="12"/>
          </p:nvPr>
        </p:nvSpPr>
        <p:spPr/>
        <p:txBody>
          <a:bodyPr/>
          <a:lstStyle>
            <a:lvl1pPr>
              <a:defRPr/>
            </a:lvl1pPr>
          </a:lstStyle>
          <a:p>
            <a:fld id="{2839E387-8431-4D3D-B007-080248A1EF55}" type="slidenum">
              <a:rPr lang="en-US"/>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www.themegallery.com</a:t>
            </a:r>
          </a:p>
        </p:txBody>
      </p:sp>
      <p:sp>
        <p:nvSpPr>
          <p:cNvPr id="3" name="Footer Placeholder 2"/>
          <p:cNvSpPr>
            <a:spLocks noGrp="1"/>
          </p:cNvSpPr>
          <p:nvPr>
            <p:ph type="ftr" sz="quarter" idx="11"/>
          </p:nvPr>
        </p:nvSpPr>
        <p:spPr/>
        <p:txBody>
          <a:bodyPr/>
          <a:lstStyle>
            <a:lvl1pPr>
              <a:defRPr/>
            </a:lvl1pPr>
          </a:lstStyle>
          <a:p>
            <a:r>
              <a:rPr lang="en-US"/>
              <a:t>Company Logo</a:t>
            </a:r>
          </a:p>
        </p:txBody>
      </p:sp>
      <p:sp>
        <p:nvSpPr>
          <p:cNvPr id="4" name="Slide Number Placeholder 3"/>
          <p:cNvSpPr>
            <a:spLocks noGrp="1"/>
          </p:cNvSpPr>
          <p:nvPr>
            <p:ph type="sldNum" sz="quarter" idx="12"/>
          </p:nvPr>
        </p:nvSpPr>
        <p:spPr/>
        <p:txBody>
          <a:bodyPr/>
          <a:lstStyle>
            <a:lvl1pPr>
              <a:defRPr/>
            </a:lvl1pPr>
          </a:lstStyle>
          <a:p>
            <a:fld id="{19BE959B-F882-4349-953B-F74FFAC34418}" type="slidenum">
              <a:rPr lang="en-US"/>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Footer Placeholder 5"/>
          <p:cNvSpPr>
            <a:spLocks noGrp="1"/>
          </p:cNvSpPr>
          <p:nvPr>
            <p:ph type="ftr" sz="quarter" idx="11"/>
          </p:nvPr>
        </p:nvSpPr>
        <p:spPr/>
        <p:txBody>
          <a:bodyPr/>
          <a:lstStyle>
            <a:lvl1pPr>
              <a:defRPr/>
            </a:lvl1pPr>
          </a:lstStyle>
          <a:p>
            <a:r>
              <a:rPr lang="en-US"/>
              <a:t>Company Logo</a:t>
            </a:r>
          </a:p>
        </p:txBody>
      </p:sp>
      <p:sp>
        <p:nvSpPr>
          <p:cNvPr id="7" name="Slide Number Placeholder 6"/>
          <p:cNvSpPr>
            <a:spLocks noGrp="1"/>
          </p:cNvSpPr>
          <p:nvPr>
            <p:ph type="sldNum" sz="quarter" idx="12"/>
          </p:nvPr>
        </p:nvSpPr>
        <p:spPr/>
        <p:txBody>
          <a:bodyPr/>
          <a:lstStyle>
            <a:lvl1pPr>
              <a:defRPr/>
            </a:lvl1pPr>
          </a:lstStyle>
          <a:p>
            <a:fld id="{66178BE4-11E8-4DCD-A6E6-03B28D6B87C2}" type="slidenum">
              <a:rPr lang="en-US"/>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Footer Placeholder 5"/>
          <p:cNvSpPr>
            <a:spLocks noGrp="1"/>
          </p:cNvSpPr>
          <p:nvPr>
            <p:ph type="ftr" sz="quarter" idx="11"/>
          </p:nvPr>
        </p:nvSpPr>
        <p:spPr/>
        <p:txBody>
          <a:bodyPr/>
          <a:lstStyle>
            <a:lvl1pPr>
              <a:defRPr/>
            </a:lvl1pPr>
          </a:lstStyle>
          <a:p>
            <a:r>
              <a:rPr lang="en-US"/>
              <a:t>Company Logo</a:t>
            </a:r>
          </a:p>
        </p:txBody>
      </p:sp>
      <p:sp>
        <p:nvSpPr>
          <p:cNvPr id="7" name="Slide Number Placeholder 6"/>
          <p:cNvSpPr>
            <a:spLocks noGrp="1"/>
          </p:cNvSpPr>
          <p:nvPr>
            <p:ph type="sldNum" sz="quarter" idx="12"/>
          </p:nvPr>
        </p:nvSpPr>
        <p:spPr/>
        <p:txBody>
          <a:bodyPr/>
          <a:lstStyle>
            <a:lvl1pPr>
              <a:defRPr/>
            </a:lvl1pPr>
          </a:lstStyle>
          <a:p>
            <a:fld id="{7C39E67F-51A8-4A47-9695-5579E22BB80A}" type="slidenum">
              <a:rPr lang="en-US"/>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40" name="Freeform 16"/>
          <p:cNvSpPr>
            <a:spLocks/>
          </p:cNvSpPr>
          <p:nvPr/>
        </p:nvSpPr>
        <p:spPr bwMode="gray">
          <a:xfrm>
            <a:off x="0" y="360363"/>
            <a:ext cx="9148763" cy="900112"/>
          </a:xfrm>
          <a:custGeom>
            <a:avLst/>
            <a:gdLst/>
            <a:ahLst/>
            <a:cxnLst>
              <a:cxn ang="0">
                <a:pos x="0" y="368"/>
              </a:cxn>
              <a:cxn ang="0">
                <a:pos x="440" y="368"/>
              </a:cxn>
              <a:cxn ang="0">
                <a:pos x="777" y="0"/>
              </a:cxn>
              <a:cxn ang="0">
                <a:pos x="2162" y="0"/>
              </a:cxn>
              <a:cxn ang="0">
                <a:pos x="2265" y="116"/>
              </a:cxn>
              <a:cxn ang="0">
                <a:pos x="5756" y="112"/>
              </a:cxn>
              <a:cxn ang="0">
                <a:pos x="5763" y="567"/>
              </a:cxn>
              <a:cxn ang="0">
                <a:pos x="6" y="556"/>
              </a:cxn>
            </a:cxnLst>
            <a:rect l="0" t="0" r="r" b="b"/>
            <a:pathLst>
              <a:path w="5763" h="567">
                <a:moveTo>
                  <a:pt x="0" y="368"/>
                </a:moveTo>
                <a:lnTo>
                  <a:pt x="440" y="368"/>
                </a:lnTo>
                <a:lnTo>
                  <a:pt x="777" y="0"/>
                </a:lnTo>
                <a:lnTo>
                  <a:pt x="2162" y="0"/>
                </a:lnTo>
                <a:lnTo>
                  <a:pt x="2265" y="116"/>
                </a:lnTo>
                <a:lnTo>
                  <a:pt x="5756" y="112"/>
                </a:lnTo>
                <a:lnTo>
                  <a:pt x="5763" y="567"/>
                </a:lnTo>
                <a:lnTo>
                  <a:pt x="6" y="556"/>
                </a:lnTo>
              </a:path>
            </a:pathLst>
          </a:custGeom>
          <a:solidFill>
            <a:schemeClr val="bg2"/>
          </a:solidFill>
          <a:ln w="9525">
            <a:noFill/>
            <a:round/>
            <a:headEnd/>
            <a:tailEnd/>
          </a:ln>
          <a:effectLst/>
        </p:spPr>
        <p:txBody>
          <a:bodyPr/>
          <a:lstStyle/>
          <a:p>
            <a:endParaRPr lang="en-US"/>
          </a:p>
        </p:txBody>
      </p:sp>
      <p:sp>
        <p:nvSpPr>
          <p:cNvPr id="1039" name="Freeform 15" descr="01b_img(Global Digtal Desigm(imageState)"/>
          <p:cNvSpPr>
            <a:spLocks/>
          </p:cNvSpPr>
          <p:nvPr/>
        </p:nvSpPr>
        <p:spPr bwMode="gray">
          <a:xfrm>
            <a:off x="-9525" y="336550"/>
            <a:ext cx="9182100" cy="838200"/>
          </a:xfrm>
          <a:custGeom>
            <a:avLst/>
            <a:gdLst/>
            <a:ahLst/>
            <a:cxnLst>
              <a:cxn ang="0">
                <a:pos x="449" y="370"/>
              </a:cxn>
              <a:cxn ang="0">
                <a:pos x="768" y="1"/>
              </a:cxn>
              <a:cxn ang="0">
                <a:pos x="2158" y="0"/>
              </a:cxn>
              <a:cxn ang="0">
                <a:pos x="2258" y="115"/>
              </a:cxn>
              <a:cxn ang="0">
                <a:pos x="5784" y="115"/>
              </a:cxn>
              <a:cxn ang="0">
                <a:pos x="5779" y="528"/>
              </a:cxn>
              <a:cxn ang="0">
                <a:pos x="0" y="519"/>
              </a:cxn>
              <a:cxn ang="0">
                <a:pos x="0" y="371"/>
              </a:cxn>
            </a:cxnLst>
            <a:rect l="0" t="0" r="r" b="b"/>
            <a:pathLst>
              <a:path w="5784" h="528">
                <a:moveTo>
                  <a:pt x="449" y="370"/>
                </a:moveTo>
                <a:lnTo>
                  <a:pt x="768" y="1"/>
                </a:lnTo>
                <a:lnTo>
                  <a:pt x="2158" y="0"/>
                </a:lnTo>
                <a:lnTo>
                  <a:pt x="2258" y="115"/>
                </a:lnTo>
                <a:lnTo>
                  <a:pt x="5784" y="115"/>
                </a:lnTo>
                <a:lnTo>
                  <a:pt x="5779" y="528"/>
                </a:lnTo>
                <a:lnTo>
                  <a:pt x="0" y="519"/>
                </a:lnTo>
                <a:lnTo>
                  <a:pt x="0" y="371"/>
                </a:lnTo>
              </a:path>
            </a:pathLst>
          </a:custGeom>
          <a:blipFill dpi="0" rotWithShape="1">
            <a:blip r:embed="rId15" cstate="print"/>
            <a:srcRect/>
            <a:stretch>
              <a:fillRect/>
            </a:stretch>
          </a:blipFill>
          <a:ln w="9525">
            <a:noFill/>
            <a:round/>
            <a:headEnd/>
            <a:tailEnd/>
          </a:ln>
          <a:effectLst/>
        </p:spPr>
        <p:txBody>
          <a:bodyPr/>
          <a:lstStyle/>
          <a:p>
            <a:endParaRPr lang="en-US"/>
          </a:p>
        </p:txBody>
      </p:sp>
      <p:sp>
        <p:nvSpPr>
          <p:cNvPr id="1027" name="Rectangle 3"/>
          <p:cNvSpPr>
            <a:spLocks noGrp="1" noChangeArrowheads="1"/>
          </p:cNvSpPr>
          <p:nvPr>
            <p:ph type="body" idx="1"/>
          </p:nvPr>
        </p:nvSpPr>
        <p:spPr bwMode="auto">
          <a:xfrm>
            <a:off x="457200" y="1343025"/>
            <a:ext cx="8229600" cy="5137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010400" y="28892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mj-lt"/>
              </a:defRPr>
            </a:lvl1pPr>
          </a:lstStyle>
          <a:p>
            <a:r>
              <a:rPr lang="en-US"/>
              <a:t>www.themegallery.com</a:t>
            </a:r>
          </a:p>
        </p:txBody>
      </p:sp>
      <p:sp>
        <p:nvSpPr>
          <p:cNvPr id="1029" name="Rectangle 5"/>
          <p:cNvSpPr>
            <a:spLocks noGrp="1" noChangeArrowheads="1"/>
          </p:cNvSpPr>
          <p:nvPr>
            <p:ph type="ftr" sz="quarter" idx="3"/>
          </p:nvPr>
        </p:nvSpPr>
        <p:spPr bwMode="auto">
          <a:xfrm>
            <a:off x="5791200" y="6537325"/>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atin typeface="+mj-lt"/>
              </a:defRPr>
            </a:lvl1pPr>
          </a:lstStyle>
          <a:p>
            <a:r>
              <a:rPr lang="en-US"/>
              <a:t>Company Logo</a:t>
            </a:r>
          </a:p>
        </p:txBody>
      </p:sp>
      <p:sp>
        <p:nvSpPr>
          <p:cNvPr id="1030" name="Rectangle 6"/>
          <p:cNvSpPr>
            <a:spLocks noGrp="1" noChangeArrowheads="1"/>
          </p:cNvSpPr>
          <p:nvPr>
            <p:ph type="sldNum" sz="quarter" idx="4"/>
          </p:nvPr>
        </p:nvSpPr>
        <p:spPr bwMode="auto">
          <a:xfrm>
            <a:off x="3671888" y="653732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1">
                <a:latin typeface="+mj-lt"/>
              </a:defRPr>
            </a:lvl1pPr>
          </a:lstStyle>
          <a:p>
            <a:fld id="{DCDFF013-120C-4BE1-975D-4F3E036FAA6E}" type="slidenum">
              <a:rPr lang="en-US"/>
              <a:pPr/>
              <a:t>‹N°›</a:t>
            </a:fld>
            <a:endParaRPr lang="en-US"/>
          </a:p>
        </p:txBody>
      </p:sp>
      <p:sp>
        <p:nvSpPr>
          <p:cNvPr id="1026" name="Rectangle 2"/>
          <p:cNvSpPr>
            <a:spLocks noGrp="1" noChangeArrowheads="1"/>
          </p:cNvSpPr>
          <p:nvPr>
            <p:ph type="title"/>
          </p:nvPr>
        </p:nvSpPr>
        <p:spPr bwMode="white">
          <a:xfrm>
            <a:off x="609600" y="579438"/>
            <a:ext cx="7848600" cy="563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p:txStyles>
    <p:titleStyle>
      <a:lvl1pPr algn="ctr" rtl="0" eaLnBrk="1" fontAlgn="base" hangingPunct="1">
        <a:spcBef>
          <a:spcPct val="0"/>
        </a:spcBef>
        <a:spcAft>
          <a:spcPct val="0"/>
        </a:spcAft>
        <a:defRPr sz="3200">
          <a:solidFill>
            <a:schemeClr val="bg1"/>
          </a:solidFill>
          <a:latin typeface="+mj-lt"/>
          <a:ea typeface="+mj-ea"/>
          <a:cs typeface="+mj-cs"/>
        </a:defRPr>
      </a:lvl1pPr>
      <a:lvl2pPr algn="ctr" rtl="0" eaLnBrk="1" fontAlgn="base" hangingPunct="1">
        <a:spcBef>
          <a:spcPct val="0"/>
        </a:spcBef>
        <a:spcAft>
          <a:spcPct val="0"/>
        </a:spcAft>
        <a:defRPr sz="3200">
          <a:solidFill>
            <a:schemeClr val="bg1"/>
          </a:solidFill>
          <a:latin typeface="Verdana" pitchFamily="34" charset="0"/>
        </a:defRPr>
      </a:lvl2pPr>
      <a:lvl3pPr algn="ctr" rtl="0" eaLnBrk="1" fontAlgn="base" hangingPunct="1">
        <a:spcBef>
          <a:spcPct val="0"/>
        </a:spcBef>
        <a:spcAft>
          <a:spcPct val="0"/>
        </a:spcAft>
        <a:defRPr sz="3200">
          <a:solidFill>
            <a:schemeClr val="bg1"/>
          </a:solidFill>
          <a:latin typeface="Verdana" pitchFamily="34" charset="0"/>
        </a:defRPr>
      </a:lvl3pPr>
      <a:lvl4pPr algn="ctr" rtl="0" eaLnBrk="1" fontAlgn="base" hangingPunct="1">
        <a:spcBef>
          <a:spcPct val="0"/>
        </a:spcBef>
        <a:spcAft>
          <a:spcPct val="0"/>
        </a:spcAft>
        <a:defRPr sz="3200">
          <a:solidFill>
            <a:schemeClr val="bg1"/>
          </a:solidFill>
          <a:latin typeface="Verdana" pitchFamily="34" charset="0"/>
        </a:defRPr>
      </a:lvl4pPr>
      <a:lvl5pPr algn="ctr" rtl="0" eaLnBrk="1" fontAlgn="base" hangingPunct="1">
        <a:spcBef>
          <a:spcPct val="0"/>
        </a:spcBef>
        <a:spcAft>
          <a:spcPct val="0"/>
        </a:spcAft>
        <a:defRPr sz="3200">
          <a:solidFill>
            <a:schemeClr val="bg1"/>
          </a:solidFill>
          <a:latin typeface="Verdana" pitchFamily="34" charset="0"/>
        </a:defRPr>
      </a:lvl5pPr>
      <a:lvl6pPr marL="457200" algn="ctr" rtl="0" eaLnBrk="1" fontAlgn="base" hangingPunct="1">
        <a:spcBef>
          <a:spcPct val="0"/>
        </a:spcBef>
        <a:spcAft>
          <a:spcPct val="0"/>
        </a:spcAft>
        <a:defRPr sz="3200">
          <a:solidFill>
            <a:schemeClr val="bg1"/>
          </a:solidFill>
          <a:latin typeface="Verdana" pitchFamily="34" charset="0"/>
        </a:defRPr>
      </a:lvl6pPr>
      <a:lvl7pPr marL="914400" algn="ctr" rtl="0" eaLnBrk="1" fontAlgn="base" hangingPunct="1">
        <a:spcBef>
          <a:spcPct val="0"/>
        </a:spcBef>
        <a:spcAft>
          <a:spcPct val="0"/>
        </a:spcAft>
        <a:defRPr sz="3200">
          <a:solidFill>
            <a:schemeClr val="bg1"/>
          </a:solidFill>
          <a:latin typeface="Verdana" pitchFamily="34" charset="0"/>
        </a:defRPr>
      </a:lvl7pPr>
      <a:lvl8pPr marL="1371600" algn="ctr" rtl="0" eaLnBrk="1" fontAlgn="base" hangingPunct="1">
        <a:spcBef>
          <a:spcPct val="0"/>
        </a:spcBef>
        <a:spcAft>
          <a:spcPct val="0"/>
        </a:spcAft>
        <a:defRPr sz="3200">
          <a:solidFill>
            <a:schemeClr val="bg1"/>
          </a:solidFill>
          <a:latin typeface="Verdana" pitchFamily="34" charset="0"/>
        </a:defRPr>
      </a:lvl8pPr>
      <a:lvl9pPr marL="1828800" algn="ctr" rtl="0" eaLnBrk="1" fontAlgn="base" hangingPunct="1">
        <a:spcBef>
          <a:spcPct val="0"/>
        </a:spcBef>
        <a:spcAft>
          <a:spcPct val="0"/>
        </a:spcAft>
        <a:defRPr sz="3200">
          <a:solidFill>
            <a:schemeClr val="bg1"/>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2" Type="http://schemas.openxmlformats.org/officeDocument/2006/relationships/hyperlink" Target="http://www.metaldetectorjudge.com/bounty-hunter-gold-digger-review/"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www.metaldetectorjudge.com/best-pinpointer-metal-detector-review/"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image" Target="../media/image31.jpg"/></Relationships>
</file>

<file path=ppt/slides/_rels/slide23.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0" y="1571612"/>
            <a:ext cx="9144000" cy="792162"/>
          </a:xfrm>
        </p:spPr>
        <p:txBody>
          <a:bodyPr/>
          <a:lstStyle/>
          <a:p>
            <a:r>
              <a:rPr lang="en-US" dirty="0" smtClean="0"/>
              <a:t>Metal Detector Robotic Vehicle </a:t>
            </a:r>
            <a:r>
              <a:rPr lang="ar-SA" dirty="0"/>
              <a:t/>
            </a:r>
            <a:br>
              <a:rPr lang="ar-SA" dirty="0"/>
            </a:br>
            <a:endParaRPr lang="en-US" dirty="0">
              <a:solidFill>
                <a:schemeClr val="tx2"/>
              </a:solidFill>
            </a:endParaRPr>
          </a:p>
        </p:txBody>
      </p:sp>
      <p:sp>
        <p:nvSpPr>
          <p:cNvPr id="5" name="Rectangle 2"/>
          <p:cNvSpPr txBox="1">
            <a:spLocks noChangeArrowheads="1"/>
          </p:cNvSpPr>
          <p:nvPr/>
        </p:nvSpPr>
        <p:spPr bwMode="black">
          <a:xfrm>
            <a:off x="395536" y="260648"/>
            <a:ext cx="864096" cy="360040"/>
          </a:xfrm>
          <a:prstGeom prst="rect">
            <a:avLst/>
          </a:prstGeom>
          <a:solidFill>
            <a:schemeClr val="bg1"/>
          </a:solidFill>
          <a:ln w="9525">
            <a:noFill/>
            <a:miter lim="800000"/>
            <a:headEnd/>
            <a:tailEnd/>
          </a:ln>
          <a:effectLst>
            <a:outerShdw dist="53882" dir="2700000" algn="ctr" rotWithShape="0">
              <a:schemeClr val="bg2">
                <a:alpha val="50000"/>
              </a:scheme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a:ln>
                  <a:noFill/>
                </a:ln>
                <a:solidFill>
                  <a:schemeClr val="tx1"/>
                </a:solidFill>
                <a:effectLst/>
                <a:uLnTx/>
                <a:uFillTx/>
                <a:latin typeface="+mj-lt"/>
                <a:ea typeface="+mj-ea"/>
                <a:cs typeface="+mj-cs"/>
              </a:rPr>
              <a:t> </a:t>
            </a:r>
          </a:p>
        </p:txBody>
      </p:sp>
      <p:sp>
        <p:nvSpPr>
          <p:cNvPr id="6" name="TextBox 5"/>
          <p:cNvSpPr txBox="1"/>
          <p:nvPr/>
        </p:nvSpPr>
        <p:spPr>
          <a:xfrm>
            <a:off x="0" y="5429264"/>
            <a:ext cx="9144000" cy="369332"/>
          </a:xfrm>
          <a:prstGeom prst="rect">
            <a:avLst/>
          </a:prstGeom>
          <a:noFill/>
        </p:spPr>
        <p:txBody>
          <a:bodyPr wrap="square" rtlCol="0">
            <a:spAutoFit/>
          </a:bodyPr>
          <a:lstStyle/>
          <a:p>
            <a:pPr algn="ctr"/>
            <a:r>
              <a:rPr lang="en-US" b="1" dirty="0" smtClean="0">
                <a:ln w="1905"/>
                <a:solidFill>
                  <a:srgbClr val="FF0000"/>
                </a:solidFill>
              </a:rPr>
              <a:t>The Supervisor :D. Omer </a:t>
            </a:r>
            <a:r>
              <a:rPr lang="en-US" b="1" dirty="0" err="1">
                <a:ln w="1905"/>
                <a:solidFill>
                  <a:srgbClr val="FF0000"/>
                </a:solidFill>
              </a:rPr>
              <a:t>Tamimi</a:t>
            </a:r>
            <a:endParaRPr lang="en-US" b="1" dirty="0">
              <a:ln w="1905"/>
              <a:solidFill>
                <a:srgbClr val="FF0000"/>
              </a:solidFill>
            </a:endParaRPr>
          </a:p>
        </p:txBody>
      </p:sp>
      <p:sp>
        <p:nvSpPr>
          <p:cNvPr id="9" name="TextBox 8"/>
          <p:cNvSpPr txBox="1"/>
          <p:nvPr/>
        </p:nvSpPr>
        <p:spPr>
          <a:xfrm>
            <a:off x="0" y="4706131"/>
            <a:ext cx="9144000" cy="400110"/>
          </a:xfrm>
          <a:prstGeom prst="rect">
            <a:avLst/>
          </a:prstGeom>
          <a:noFill/>
        </p:spPr>
        <p:txBody>
          <a:bodyPr wrap="square" rtlCol="0">
            <a:spAutoFit/>
          </a:bodyPr>
          <a:lstStyle/>
          <a:p>
            <a:pPr lvl="1"/>
            <a:r>
              <a:rPr lang="en-US" sz="2000" b="1" dirty="0">
                <a:ln w="1905"/>
                <a:solidFill>
                  <a:srgbClr val="0033CC"/>
                </a:solidFill>
              </a:rPr>
              <a:t> </a:t>
            </a:r>
            <a:r>
              <a:rPr lang="en-US" sz="2000" b="1" dirty="0" smtClean="0">
                <a:ln w="1905"/>
                <a:solidFill>
                  <a:srgbClr val="0033CC"/>
                </a:solidFill>
              </a:rPr>
              <a:t>  By:      </a:t>
            </a:r>
            <a:r>
              <a:rPr lang="en-US" sz="2000" b="1" dirty="0" err="1" smtClean="0">
                <a:ln w="1905"/>
                <a:solidFill>
                  <a:srgbClr val="0033CC"/>
                </a:solidFill>
              </a:rPr>
              <a:t>Rimaa</a:t>
            </a:r>
            <a:r>
              <a:rPr lang="en-US" sz="2000" b="1" dirty="0" smtClean="0">
                <a:ln w="1905"/>
                <a:solidFill>
                  <a:srgbClr val="0033CC"/>
                </a:solidFill>
              </a:rPr>
              <a:t> </a:t>
            </a:r>
            <a:r>
              <a:rPr lang="en-US" sz="2000" b="1" dirty="0" err="1" smtClean="0">
                <a:ln w="1905"/>
                <a:solidFill>
                  <a:srgbClr val="0033CC"/>
                </a:solidFill>
              </a:rPr>
              <a:t>Azzam</a:t>
            </a:r>
            <a:r>
              <a:rPr lang="en-US" sz="2000" b="1" dirty="0" smtClean="0">
                <a:ln w="1905"/>
                <a:solidFill>
                  <a:srgbClr val="0033CC"/>
                </a:solidFill>
              </a:rPr>
              <a:t>            </a:t>
            </a:r>
            <a:r>
              <a:rPr lang="en-US" sz="2000" b="1" dirty="0" err="1" smtClean="0">
                <a:ln w="1905"/>
                <a:solidFill>
                  <a:srgbClr val="0033CC"/>
                </a:solidFill>
              </a:rPr>
              <a:t>Duha</a:t>
            </a:r>
            <a:r>
              <a:rPr lang="en-US" sz="2000" b="1" dirty="0" smtClean="0">
                <a:ln w="1905"/>
                <a:solidFill>
                  <a:srgbClr val="0033CC"/>
                </a:solidFill>
              </a:rPr>
              <a:t> </a:t>
            </a:r>
            <a:r>
              <a:rPr lang="en-US" sz="2000" b="1" dirty="0" err="1" smtClean="0">
                <a:ln w="1905"/>
                <a:solidFill>
                  <a:srgbClr val="0033CC"/>
                </a:solidFill>
              </a:rPr>
              <a:t>Rasheed</a:t>
            </a:r>
            <a:r>
              <a:rPr lang="en-US" sz="2000" b="1" dirty="0" smtClean="0">
                <a:ln w="1905"/>
                <a:solidFill>
                  <a:srgbClr val="0033CC"/>
                </a:solidFill>
              </a:rPr>
              <a:t>                </a:t>
            </a:r>
            <a:r>
              <a:rPr lang="en-US" sz="2000" b="1" dirty="0" err="1" smtClean="0">
                <a:ln w="1905"/>
                <a:solidFill>
                  <a:srgbClr val="0033CC"/>
                </a:solidFill>
              </a:rPr>
              <a:t>Alaa</a:t>
            </a:r>
            <a:r>
              <a:rPr lang="en-US" sz="2000" b="1" dirty="0" smtClean="0">
                <a:ln w="1905"/>
                <a:solidFill>
                  <a:srgbClr val="0033CC"/>
                </a:solidFill>
              </a:rPr>
              <a:t> </a:t>
            </a:r>
            <a:r>
              <a:rPr lang="en-US" sz="2000" b="1" dirty="0" err="1" smtClean="0">
                <a:ln w="1905"/>
                <a:solidFill>
                  <a:srgbClr val="0033CC"/>
                </a:solidFill>
              </a:rPr>
              <a:t>Mehyar</a:t>
            </a:r>
            <a:endParaRPr lang="en-US" sz="2000" b="1" dirty="0">
              <a:ln w="1905"/>
              <a:solidFill>
                <a:srgbClr val="0033CC"/>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Page-9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1200329"/>
          </a:xfrm>
          <a:prstGeom prst="rect">
            <a:avLst/>
          </a:prstGeom>
          <a:noFill/>
        </p:spPr>
        <p:txBody>
          <a:bodyPr wrap="square" rtlCol="0">
            <a:spAutoFit/>
          </a:bodyPr>
          <a:lstStyle/>
          <a:p>
            <a:pPr marL="285750" indent="-285750">
              <a:buFont typeface="Wingdings" pitchFamily="2" charset="2"/>
              <a:buChar char="q"/>
            </a:pPr>
            <a:r>
              <a:rPr lang="en-US" dirty="0" smtClean="0">
                <a:solidFill>
                  <a:schemeClr val="tx2"/>
                </a:solidFill>
              </a:rPr>
              <a:t>Basic operation of Servo-Motor , </a:t>
            </a:r>
            <a:r>
              <a:rPr lang="en-US" dirty="0" err="1" smtClean="0">
                <a:solidFill>
                  <a:schemeClr val="tx2"/>
                </a:solidFill>
              </a:rPr>
              <a:t>Arduino</a:t>
            </a:r>
            <a:r>
              <a:rPr lang="en-US" dirty="0" smtClean="0">
                <a:solidFill>
                  <a:schemeClr val="tx2"/>
                </a:solidFill>
              </a:rPr>
              <a:t> , Ultrasonic sensor .</a:t>
            </a:r>
            <a:r>
              <a:rPr lang="en-US" dirty="0">
                <a:solidFill>
                  <a:schemeClr val="tx2"/>
                </a:solidFill>
              </a:rPr>
              <a:t/>
            </a:r>
            <a:br>
              <a:rPr lang="en-US" dirty="0">
                <a:solidFill>
                  <a:schemeClr val="tx2"/>
                </a:solidFill>
              </a:rPr>
            </a:br>
            <a:endParaRPr lang="en-US" dirty="0">
              <a:solidFill>
                <a:schemeClr val="tx2"/>
              </a:solidFill>
            </a:endParaRPr>
          </a:p>
          <a:p>
            <a:r>
              <a:rPr lang="en-US" dirty="0" smtClean="0"/>
              <a:t>The ultrasonic scenic is able to detect obstacle at 40 cm range .</a:t>
            </a:r>
          </a:p>
          <a:p>
            <a:r>
              <a:rPr lang="en-US" dirty="0"/>
              <a:t>There is some disadvantages for ultrasonic  as picture below </a:t>
            </a:r>
            <a:r>
              <a:rPr lang="en-US" dirty="0" smtClean="0"/>
              <a:t>show. </a:t>
            </a:r>
            <a:endParaRPr lang="en-US" dirty="0" smtClean="0"/>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2896"/>
            <a:ext cx="885825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5"/>
          <p:cNvSpPr txBox="1"/>
          <p:nvPr/>
        </p:nvSpPr>
        <p:spPr>
          <a:xfrm>
            <a:off x="0" y="5480407"/>
            <a:ext cx="9540552" cy="646331"/>
          </a:xfrm>
          <a:prstGeom prst="rect">
            <a:avLst/>
          </a:prstGeom>
          <a:noFill/>
        </p:spPr>
        <p:txBody>
          <a:bodyPr wrap="square" rtlCol="0">
            <a:spAutoFit/>
          </a:bodyPr>
          <a:lstStyle/>
          <a:p>
            <a:r>
              <a:rPr lang="en-US" dirty="0"/>
              <a:t>Once the obstacle has been </a:t>
            </a:r>
            <a:r>
              <a:rPr lang="en-US" dirty="0" err="1"/>
              <a:t>detevted</a:t>
            </a:r>
            <a:r>
              <a:rPr lang="en-US" dirty="0"/>
              <a:t> the two motors will  </a:t>
            </a:r>
            <a:r>
              <a:rPr lang="en-US" dirty="0" err="1"/>
              <a:t>immedietly</a:t>
            </a:r>
            <a:r>
              <a:rPr lang="en-US" dirty="0"/>
              <a:t> stop and the Robot</a:t>
            </a:r>
          </a:p>
          <a:p>
            <a:r>
              <a:rPr lang="en-US" dirty="0"/>
              <a:t> will navigate a new root that doesn’t have an </a:t>
            </a:r>
            <a:r>
              <a:rPr lang="en-US" dirty="0" err="1"/>
              <a:t>abostcal</a:t>
            </a:r>
            <a:r>
              <a:rPr lang="en-US" dirty="0"/>
              <a:t> .</a:t>
            </a:r>
          </a:p>
        </p:txBody>
      </p:sp>
    </p:spTree>
    <p:extLst>
      <p:ext uri="{BB962C8B-B14F-4D97-AF65-F5344CB8AC3E}">
        <p14:creationId xmlns:p14="http://schemas.microsoft.com/office/powerpoint/2010/main" val="140325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Page-10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923330"/>
          </a:xfrm>
          <a:prstGeom prst="rect">
            <a:avLst/>
          </a:prstGeom>
          <a:noFill/>
        </p:spPr>
        <p:txBody>
          <a:bodyPr wrap="square" rtlCol="0">
            <a:spAutoFit/>
          </a:bodyPr>
          <a:lstStyle/>
          <a:p>
            <a:pPr marL="285750" indent="-285750">
              <a:buFont typeface="Wingdings" pitchFamily="2" charset="2"/>
              <a:buChar char="q"/>
            </a:pPr>
            <a:r>
              <a:rPr lang="en-US" dirty="0" smtClean="0">
                <a:solidFill>
                  <a:schemeClr val="tx2"/>
                </a:solidFill>
              </a:rPr>
              <a:t>Basic operation of Servo-Motor , </a:t>
            </a:r>
            <a:r>
              <a:rPr lang="en-US" dirty="0" err="1" smtClean="0">
                <a:solidFill>
                  <a:schemeClr val="tx2"/>
                </a:solidFill>
              </a:rPr>
              <a:t>Arduino</a:t>
            </a:r>
            <a:r>
              <a:rPr lang="en-US" dirty="0" smtClean="0">
                <a:solidFill>
                  <a:schemeClr val="tx2"/>
                </a:solidFill>
              </a:rPr>
              <a:t> , Ultrasonic sensor .</a:t>
            </a:r>
            <a:r>
              <a:rPr lang="en-US" dirty="0">
                <a:solidFill>
                  <a:schemeClr val="tx2"/>
                </a:solidFill>
              </a:rPr>
              <a:t/>
            </a:r>
            <a:br>
              <a:rPr lang="en-US" dirty="0">
                <a:solidFill>
                  <a:schemeClr val="tx2"/>
                </a:solidFill>
              </a:rPr>
            </a:br>
            <a:endParaRPr lang="en-US" dirty="0">
              <a:solidFill>
                <a:schemeClr val="tx2"/>
              </a:solidFill>
            </a:endParaRPr>
          </a:p>
          <a:p>
            <a:r>
              <a:rPr lang="en-US" dirty="0"/>
              <a:t>There is some disadvantages for ultrasonic  as picture below show. </a:t>
            </a:r>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11" name="Imag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348880"/>
            <a:ext cx="7684483" cy="4066788"/>
          </a:xfrm>
          <a:prstGeom prst="rect">
            <a:avLst/>
          </a:prstGeom>
        </p:spPr>
      </p:pic>
    </p:spTree>
    <p:extLst>
      <p:ext uri="{BB962C8B-B14F-4D97-AF65-F5344CB8AC3E}">
        <p14:creationId xmlns:p14="http://schemas.microsoft.com/office/powerpoint/2010/main" val="592923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Page-11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1477328"/>
          </a:xfrm>
          <a:prstGeom prst="rect">
            <a:avLst/>
          </a:prstGeom>
          <a:noFill/>
        </p:spPr>
        <p:txBody>
          <a:bodyPr wrap="square" rtlCol="0">
            <a:spAutoFit/>
          </a:bodyPr>
          <a:lstStyle/>
          <a:p>
            <a:pPr marL="285750" indent="-285750">
              <a:buFont typeface="Wingdings" pitchFamily="2" charset="2"/>
              <a:buChar char="q"/>
            </a:pPr>
            <a:r>
              <a:rPr lang="en-US" dirty="0" err="1" smtClean="0">
                <a:solidFill>
                  <a:schemeClr val="tx2"/>
                </a:solidFill>
              </a:rPr>
              <a:t>Arduino</a:t>
            </a:r>
            <a:r>
              <a:rPr lang="en-US" dirty="0" smtClean="0">
                <a:solidFill>
                  <a:schemeClr val="tx2"/>
                </a:solidFill>
              </a:rPr>
              <a:t> and H-Bridge .</a:t>
            </a:r>
          </a:p>
          <a:p>
            <a:pPr marL="285750" indent="-285750">
              <a:buFont typeface="Wingdings" pitchFamily="2" charset="2"/>
              <a:buChar char="q"/>
            </a:pPr>
            <a:endParaRPr lang="en-US" dirty="0">
              <a:solidFill>
                <a:schemeClr val="tx2"/>
              </a:solidFill>
            </a:endParaRPr>
          </a:p>
          <a:p>
            <a:r>
              <a:rPr lang="en-US" dirty="0" smtClean="0"/>
              <a:t>H-Bridge circuit –Diagram                                              </a:t>
            </a:r>
            <a:r>
              <a:rPr lang="en-US" dirty="0"/>
              <a:t>H-Bridge circuit –Diagram </a:t>
            </a:r>
          </a:p>
          <a:p>
            <a:r>
              <a:rPr lang="en-US" dirty="0" smtClean="0"/>
              <a:t> </a:t>
            </a:r>
            <a:endParaRPr lang="en-US" dirty="0"/>
          </a:p>
          <a:p>
            <a:endParaRPr lang="en-US" dirty="0">
              <a:solidFill>
                <a:schemeClr val="tx2"/>
              </a:solidFill>
            </a:endParaRPr>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8" name="Picture 1" descr="http://modularcircuits.com/blog/wp-content/uploads/2011/10/image7.png"/>
          <p:cNvPicPr/>
          <p:nvPr/>
        </p:nvPicPr>
        <p:blipFill>
          <a:blip r:embed="rId2">
            <a:extLst>
              <a:ext uri="{28A0092B-C50C-407E-A947-70E740481C1C}">
                <a14:useLocalDpi xmlns:a14="http://schemas.microsoft.com/office/drawing/2010/main" val="0"/>
              </a:ext>
            </a:extLst>
          </a:blip>
          <a:srcRect/>
          <a:stretch>
            <a:fillRect/>
          </a:stretch>
        </p:blipFill>
        <p:spPr bwMode="auto">
          <a:xfrm>
            <a:off x="536431" y="2350033"/>
            <a:ext cx="3528391" cy="2664296"/>
          </a:xfrm>
          <a:prstGeom prst="rect">
            <a:avLst/>
          </a:prstGeom>
          <a:noFill/>
          <a:ln>
            <a:noFill/>
          </a:ln>
        </p:spPr>
      </p:pic>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2348880"/>
            <a:ext cx="3500155" cy="2619747"/>
          </a:xfrm>
          <a:prstGeom prst="rect">
            <a:avLst/>
          </a:prstGeom>
        </p:spPr>
      </p:pic>
    </p:spTree>
    <p:extLst>
      <p:ext uri="{BB962C8B-B14F-4D97-AF65-F5344CB8AC3E}">
        <p14:creationId xmlns:p14="http://schemas.microsoft.com/office/powerpoint/2010/main" val="393331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Page-12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1477328"/>
          </a:xfrm>
          <a:prstGeom prst="rect">
            <a:avLst/>
          </a:prstGeom>
          <a:noFill/>
        </p:spPr>
        <p:txBody>
          <a:bodyPr wrap="square" rtlCol="0">
            <a:spAutoFit/>
          </a:bodyPr>
          <a:lstStyle/>
          <a:p>
            <a:pPr marL="285750" indent="-285750">
              <a:buFont typeface="Wingdings" pitchFamily="2" charset="2"/>
              <a:buChar char="q"/>
            </a:pPr>
            <a:r>
              <a:rPr lang="en-US" dirty="0" err="1" smtClean="0">
                <a:solidFill>
                  <a:schemeClr val="tx2"/>
                </a:solidFill>
              </a:rPr>
              <a:t>Arduino</a:t>
            </a:r>
            <a:r>
              <a:rPr lang="en-US" dirty="0" smtClean="0">
                <a:solidFill>
                  <a:schemeClr val="tx2"/>
                </a:solidFill>
              </a:rPr>
              <a:t> and H-Bridge .</a:t>
            </a:r>
          </a:p>
          <a:p>
            <a:pPr marL="285750" indent="-285750">
              <a:buFont typeface="Wingdings" pitchFamily="2" charset="2"/>
              <a:buChar char="q"/>
            </a:pPr>
            <a:endParaRPr lang="en-US" dirty="0">
              <a:solidFill>
                <a:schemeClr val="tx2"/>
              </a:solidFill>
            </a:endParaRPr>
          </a:p>
          <a:p>
            <a:r>
              <a:rPr lang="en-US" dirty="0" smtClean="0"/>
              <a:t> How does H-Bridge operate.</a:t>
            </a:r>
            <a:endParaRPr lang="en-US" dirty="0"/>
          </a:p>
          <a:p>
            <a:r>
              <a:rPr lang="en-US" dirty="0" smtClean="0"/>
              <a:t> </a:t>
            </a:r>
            <a:endParaRPr lang="en-US" dirty="0"/>
          </a:p>
          <a:p>
            <a:endParaRPr lang="en-US" dirty="0">
              <a:solidFill>
                <a:schemeClr val="tx2"/>
              </a:solidFill>
            </a:endParaRPr>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9" name="Picture 2" descr="image"/>
          <p:cNvPicPr/>
          <p:nvPr/>
        </p:nvPicPr>
        <p:blipFill>
          <a:blip r:embed="rId2">
            <a:extLst>
              <a:ext uri="{28A0092B-C50C-407E-A947-70E740481C1C}">
                <a14:useLocalDpi xmlns:a14="http://schemas.microsoft.com/office/drawing/2010/main" val="0"/>
              </a:ext>
            </a:extLst>
          </a:blip>
          <a:srcRect/>
          <a:stretch>
            <a:fillRect/>
          </a:stretch>
        </p:blipFill>
        <p:spPr bwMode="auto">
          <a:xfrm>
            <a:off x="323528" y="2255912"/>
            <a:ext cx="2569845" cy="2725420"/>
          </a:xfrm>
          <a:prstGeom prst="rect">
            <a:avLst/>
          </a:prstGeom>
          <a:noFill/>
          <a:ln>
            <a:noFill/>
          </a:ln>
        </p:spPr>
      </p:pic>
      <p:pic>
        <p:nvPicPr>
          <p:cNvPr id="11" name="Picture 4" descr="image"/>
          <p:cNvPicPr/>
          <p:nvPr/>
        </p:nvPicPr>
        <p:blipFill>
          <a:blip r:embed="rId3">
            <a:extLst>
              <a:ext uri="{28A0092B-C50C-407E-A947-70E740481C1C}">
                <a14:useLocalDpi xmlns:a14="http://schemas.microsoft.com/office/drawing/2010/main" val="0"/>
              </a:ext>
            </a:extLst>
          </a:blip>
          <a:srcRect/>
          <a:stretch>
            <a:fillRect/>
          </a:stretch>
        </p:blipFill>
        <p:spPr bwMode="auto">
          <a:xfrm>
            <a:off x="3381218" y="2204864"/>
            <a:ext cx="2570480" cy="2725420"/>
          </a:xfrm>
          <a:prstGeom prst="rect">
            <a:avLst/>
          </a:prstGeom>
          <a:noFill/>
          <a:ln>
            <a:noFill/>
          </a:ln>
        </p:spPr>
      </p:pic>
      <p:pic>
        <p:nvPicPr>
          <p:cNvPr id="12"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6516216" y="2204864"/>
            <a:ext cx="2115185" cy="2725420"/>
          </a:xfrm>
          <a:prstGeom prst="rect">
            <a:avLst/>
          </a:prstGeom>
          <a:noFill/>
        </p:spPr>
      </p:pic>
      <p:pic>
        <p:nvPicPr>
          <p:cNvPr id="13" name="Picture 9" descr="Duty Cycle Percentage reflects percentage of 'on' time per interval"/>
          <p:cNvPicPr/>
          <p:nvPr/>
        </p:nvPicPr>
        <p:blipFill>
          <a:blip r:embed="rId5">
            <a:extLst>
              <a:ext uri="{28A0092B-C50C-407E-A947-70E740481C1C}">
                <a14:useLocalDpi xmlns:a14="http://schemas.microsoft.com/office/drawing/2010/main" val="0"/>
              </a:ext>
            </a:extLst>
          </a:blip>
          <a:srcRect/>
          <a:stretch>
            <a:fillRect/>
          </a:stretch>
        </p:blipFill>
        <p:spPr bwMode="auto">
          <a:xfrm>
            <a:off x="2019106" y="5041408"/>
            <a:ext cx="4497110" cy="1705549"/>
          </a:xfrm>
          <a:prstGeom prst="rect">
            <a:avLst/>
          </a:prstGeom>
          <a:noFill/>
          <a:ln>
            <a:noFill/>
          </a:ln>
        </p:spPr>
      </p:pic>
    </p:spTree>
    <p:extLst>
      <p:ext uri="{BB962C8B-B14F-4D97-AF65-F5344CB8AC3E}">
        <p14:creationId xmlns:p14="http://schemas.microsoft.com/office/powerpoint/2010/main" val="3799724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Page-13</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923330"/>
          </a:xfrm>
          <a:prstGeom prst="rect">
            <a:avLst/>
          </a:prstGeom>
          <a:noFill/>
        </p:spPr>
        <p:txBody>
          <a:bodyPr wrap="square" rtlCol="0">
            <a:spAutoFit/>
          </a:bodyPr>
          <a:lstStyle/>
          <a:p>
            <a:r>
              <a:rPr lang="en-US" dirty="0" smtClean="0">
                <a:solidFill>
                  <a:schemeClr val="tx2"/>
                </a:solidFill>
              </a:rPr>
              <a:t>The Motion of robot.</a:t>
            </a:r>
          </a:p>
          <a:p>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15" y="2276871"/>
            <a:ext cx="5416589" cy="2099315"/>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8917" y="1838766"/>
            <a:ext cx="1728192" cy="3689261"/>
          </a:xfrm>
          <a:prstGeom prst="rect">
            <a:avLst/>
          </a:prstGeom>
        </p:spPr>
      </p:pic>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1405" y="1838766"/>
            <a:ext cx="1645269" cy="3663932"/>
          </a:xfrm>
          <a:prstGeom prst="rect">
            <a:avLst/>
          </a:prstGeom>
        </p:spPr>
      </p:pic>
    </p:spTree>
    <p:extLst>
      <p:ext uri="{BB962C8B-B14F-4D97-AF65-F5344CB8AC3E}">
        <p14:creationId xmlns:p14="http://schemas.microsoft.com/office/powerpoint/2010/main" val="222560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14422"/>
            <a:ext cx="9144000" cy="2657138"/>
          </a:xfrm>
          <a:prstGeom prst="rect">
            <a:avLst/>
          </a:prstGeom>
        </p:spPr>
        <p:txBody>
          <a:bodyPr wrap="square">
            <a:spAutoFit/>
          </a:bodyPr>
          <a:lstStyle/>
          <a:p>
            <a:pPr marL="271463" indent="-271463">
              <a:spcBef>
                <a:spcPts val="800"/>
              </a:spcBef>
              <a:buFont typeface="Wingdings" pitchFamily="2" charset="2"/>
              <a:buChar char="q"/>
            </a:pPr>
            <a:r>
              <a:rPr lang="en-US" sz="2000" dirty="0" smtClean="0">
                <a:solidFill>
                  <a:schemeClr val="tx1">
                    <a:lumMod val="60000"/>
                    <a:lumOff val="40000"/>
                  </a:schemeClr>
                </a:solidFill>
              </a:rPr>
              <a:t>Beat Frequency Oscillation (Bf)</a:t>
            </a:r>
          </a:p>
          <a:p>
            <a:pPr marL="271463" indent="-271463">
              <a:spcBef>
                <a:spcPts val="800"/>
              </a:spcBef>
            </a:pPr>
            <a:endParaRPr lang="en-US" sz="2000" i="1" dirty="0" smtClean="0">
              <a:solidFill>
                <a:schemeClr val="tx2"/>
              </a:solidFill>
            </a:endParaRPr>
          </a:p>
          <a:p>
            <a:pPr marL="271463" indent="-271463">
              <a:spcBef>
                <a:spcPts val="800"/>
              </a:spcBef>
            </a:pPr>
            <a:r>
              <a:rPr lang="en-US" sz="2000" dirty="0" smtClean="0">
                <a:solidFill>
                  <a:schemeClr val="tx2"/>
                </a:solidFill>
              </a:rPr>
              <a:t>This is among the </a:t>
            </a:r>
            <a:r>
              <a:rPr lang="en-US" sz="2000" dirty="0" smtClean="0">
                <a:solidFill>
                  <a:schemeClr val="tx2"/>
                </a:solidFill>
                <a:hlinkClick r:id="rId2"/>
              </a:rPr>
              <a:t>most basic of metal detectors</a:t>
            </a:r>
            <a:r>
              <a:rPr lang="en-US" sz="2000" dirty="0" smtClean="0">
                <a:solidFill>
                  <a:schemeClr val="tx2"/>
                </a:solidFill>
              </a:rPr>
              <a:t>. This metal detector is considered weak and is the option most commonly used in most electronics shops. It has the ability to find objects located about two feet below ground.</a:t>
            </a:r>
          </a:p>
          <a:p>
            <a:pPr marL="271463" indent="-271463">
              <a:spcBef>
                <a:spcPts val="800"/>
              </a:spcBef>
            </a:pPr>
            <a:endParaRPr lang="en-US" sz="2000" i="1" dirty="0" smtClean="0">
              <a:solidFill>
                <a:schemeClr val="tx2"/>
              </a:solidFill>
            </a:endParaRPr>
          </a:p>
          <a:p>
            <a:pPr marL="271463" indent="-271463">
              <a:spcBef>
                <a:spcPts val="800"/>
              </a:spcBef>
            </a:pPr>
            <a:r>
              <a:rPr lang="en-US" sz="2000" i="1" dirty="0" smtClean="0">
                <a:solidFill>
                  <a:schemeClr val="tx2"/>
                </a:solidFill>
              </a:rPr>
              <a:t> </a:t>
            </a:r>
          </a:p>
        </p:txBody>
      </p:sp>
      <p:sp>
        <p:nvSpPr>
          <p:cNvPr id="5" name="Rectangle 4"/>
          <p:cNvSpPr/>
          <p:nvPr/>
        </p:nvSpPr>
        <p:spPr>
          <a:xfrm>
            <a:off x="0" y="6581001"/>
            <a:ext cx="9144000" cy="307777"/>
          </a:xfrm>
          <a:prstGeom prst="rect">
            <a:avLst/>
          </a:prstGeom>
        </p:spPr>
        <p:txBody>
          <a:bodyPr wrap="square">
            <a:spAutoFit/>
          </a:bodyPr>
          <a:lstStyle/>
          <a:p>
            <a:r>
              <a:rPr lang="en-US" sz="1400" i="1" dirty="0" smtClean="0">
                <a:ln w="1905"/>
                <a:solidFill>
                  <a:schemeClr val="tx2"/>
                </a:solidFill>
              </a:rPr>
              <a:t>Page-14</a:t>
            </a:r>
            <a:endParaRPr lang="en-US" sz="1400" i="1" dirty="0">
              <a:ln w="1905"/>
              <a:solidFill>
                <a:schemeClr val="tx2"/>
              </a:solidFill>
            </a:endParaRPr>
          </a:p>
        </p:txBody>
      </p:sp>
      <p:sp>
        <p:nvSpPr>
          <p:cNvPr id="6" name="Rectangle 5"/>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spTree>
    <p:extLst>
      <p:ext uri="{BB962C8B-B14F-4D97-AF65-F5344CB8AC3E}">
        <p14:creationId xmlns:p14="http://schemas.microsoft.com/office/powerpoint/2010/main" val="1376896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14422"/>
            <a:ext cx="9144000" cy="2657138"/>
          </a:xfrm>
          <a:prstGeom prst="rect">
            <a:avLst/>
          </a:prstGeom>
        </p:spPr>
        <p:txBody>
          <a:bodyPr wrap="square">
            <a:spAutoFit/>
          </a:bodyPr>
          <a:lstStyle/>
          <a:p>
            <a:pPr marL="271463" indent="-271463">
              <a:spcBef>
                <a:spcPts val="800"/>
              </a:spcBef>
              <a:buFont typeface="Wingdings" pitchFamily="2" charset="2"/>
              <a:buChar char="q"/>
            </a:pPr>
            <a:r>
              <a:rPr lang="en-US" sz="2000" dirty="0" smtClean="0">
                <a:solidFill>
                  <a:schemeClr val="tx1">
                    <a:lumMod val="60000"/>
                    <a:lumOff val="40000"/>
                  </a:schemeClr>
                </a:solidFill>
              </a:rPr>
              <a:t>Very </a:t>
            </a:r>
            <a:r>
              <a:rPr lang="en-US" sz="2000" dirty="0">
                <a:solidFill>
                  <a:schemeClr val="tx1">
                    <a:lumMod val="60000"/>
                    <a:lumOff val="40000"/>
                  </a:schemeClr>
                </a:solidFill>
              </a:rPr>
              <a:t>Low-Frequency Detectors(VLF)</a:t>
            </a:r>
            <a:endParaRPr lang="en-US" sz="2000" dirty="0" smtClean="0">
              <a:solidFill>
                <a:schemeClr val="tx1">
                  <a:lumMod val="60000"/>
                  <a:lumOff val="40000"/>
                </a:schemeClr>
              </a:solidFill>
            </a:endParaRPr>
          </a:p>
          <a:p>
            <a:pPr marL="271463" indent="-271463">
              <a:spcBef>
                <a:spcPts val="800"/>
              </a:spcBef>
            </a:pPr>
            <a:endParaRPr lang="en-US" sz="2000" i="1" dirty="0" smtClean="0">
              <a:solidFill>
                <a:schemeClr val="tx2"/>
              </a:solidFill>
            </a:endParaRPr>
          </a:p>
          <a:p>
            <a:pPr marL="271463" indent="-271463">
              <a:spcBef>
                <a:spcPts val="800"/>
              </a:spcBef>
            </a:pPr>
            <a:r>
              <a:rPr lang="en-US" sz="2000" dirty="0">
                <a:solidFill>
                  <a:schemeClr val="tx2"/>
                </a:solidFill>
              </a:rPr>
              <a:t>This is one of the most popular metal detectors currently in use. This is especially so among experienced treasure seekers. The detector can be highly accurate and sensitive.</a:t>
            </a:r>
          </a:p>
          <a:p>
            <a:pPr marL="271463" indent="-271463">
              <a:spcBef>
                <a:spcPts val="800"/>
              </a:spcBef>
            </a:pPr>
            <a:endParaRPr lang="en-US" sz="2000" i="1" dirty="0" smtClean="0">
              <a:solidFill>
                <a:schemeClr val="tx2"/>
              </a:solidFill>
            </a:endParaRPr>
          </a:p>
          <a:p>
            <a:pPr marL="271463" indent="-271463">
              <a:spcBef>
                <a:spcPts val="800"/>
              </a:spcBef>
            </a:pPr>
            <a:r>
              <a:rPr lang="en-US" sz="2000" i="1" dirty="0" smtClean="0">
                <a:solidFill>
                  <a:schemeClr val="tx2"/>
                </a:solidFill>
              </a:rPr>
              <a:t> </a:t>
            </a:r>
          </a:p>
        </p:txBody>
      </p:sp>
      <p:sp>
        <p:nvSpPr>
          <p:cNvPr id="5" name="Rectangle 4"/>
          <p:cNvSpPr/>
          <p:nvPr/>
        </p:nvSpPr>
        <p:spPr>
          <a:xfrm>
            <a:off x="0" y="6581001"/>
            <a:ext cx="9144000" cy="307777"/>
          </a:xfrm>
          <a:prstGeom prst="rect">
            <a:avLst/>
          </a:prstGeom>
        </p:spPr>
        <p:txBody>
          <a:bodyPr wrap="square">
            <a:spAutoFit/>
          </a:bodyPr>
          <a:lstStyle/>
          <a:p>
            <a:r>
              <a:rPr lang="en-US" sz="1400" i="1" dirty="0" smtClean="0">
                <a:ln w="1905"/>
                <a:solidFill>
                  <a:schemeClr val="tx2"/>
                </a:solidFill>
              </a:rPr>
              <a:t>Page-15</a:t>
            </a:r>
            <a:endParaRPr lang="en-US" sz="1400" i="1" dirty="0">
              <a:ln w="1905"/>
              <a:solidFill>
                <a:schemeClr val="tx2"/>
              </a:solidFill>
            </a:endParaRPr>
          </a:p>
        </p:txBody>
      </p:sp>
      <p:sp>
        <p:nvSpPr>
          <p:cNvPr id="6" name="Rectangle 5"/>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spTree>
    <p:extLst>
      <p:ext uri="{BB962C8B-B14F-4D97-AF65-F5344CB8AC3E}">
        <p14:creationId xmlns:p14="http://schemas.microsoft.com/office/powerpoint/2010/main" val="11341264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14422"/>
            <a:ext cx="9144000" cy="3272691"/>
          </a:xfrm>
          <a:prstGeom prst="rect">
            <a:avLst/>
          </a:prstGeom>
        </p:spPr>
        <p:txBody>
          <a:bodyPr wrap="square">
            <a:spAutoFit/>
          </a:bodyPr>
          <a:lstStyle/>
          <a:p>
            <a:pPr marL="271463" indent="-271463">
              <a:spcBef>
                <a:spcPts val="800"/>
              </a:spcBef>
              <a:buFont typeface="Wingdings" pitchFamily="2" charset="2"/>
              <a:buChar char="q"/>
            </a:pPr>
            <a:r>
              <a:rPr lang="en-US" sz="2000" dirty="0" smtClean="0">
                <a:solidFill>
                  <a:schemeClr val="tx1">
                    <a:lumMod val="60000"/>
                    <a:lumOff val="40000"/>
                  </a:schemeClr>
                </a:solidFill>
              </a:rPr>
              <a:t>Pulse </a:t>
            </a:r>
            <a:r>
              <a:rPr lang="en-US" sz="2000" dirty="0">
                <a:solidFill>
                  <a:schemeClr val="tx1">
                    <a:lumMod val="60000"/>
                    <a:lumOff val="40000"/>
                  </a:schemeClr>
                </a:solidFill>
              </a:rPr>
              <a:t>Induction(PI)</a:t>
            </a:r>
          </a:p>
          <a:p>
            <a:pPr marL="271463" indent="-271463">
              <a:spcBef>
                <a:spcPts val="800"/>
              </a:spcBef>
              <a:buFont typeface="Wingdings" pitchFamily="2" charset="2"/>
              <a:buChar char="q"/>
            </a:pPr>
            <a:endParaRPr lang="en-US" sz="2000" dirty="0" smtClean="0">
              <a:solidFill>
                <a:schemeClr val="tx1">
                  <a:lumMod val="60000"/>
                  <a:lumOff val="40000"/>
                </a:schemeClr>
              </a:solidFill>
            </a:endParaRPr>
          </a:p>
          <a:p>
            <a:pPr marL="271463" indent="-271463">
              <a:spcBef>
                <a:spcPts val="800"/>
              </a:spcBef>
            </a:pPr>
            <a:endParaRPr lang="en-US" sz="2000" i="1" dirty="0" smtClean="0">
              <a:solidFill>
                <a:schemeClr val="tx2"/>
              </a:solidFill>
            </a:endParaRPr>
          </a:p>
          <a:p>
            <a:r>
              <a:rPr lang="en-US" sz="2000" dirty="0">
                <a:solidFill>
                  <a:schemeClr val="tx2"/>
                </a:solidFill>
              </a:rPr>
              <a:t>This is one of </a:t>
            </a:r>
            <a:r>
              <a:rPr lang="en-US" sz="2000" dirty="0">
                <a:solidFill>
                  <a:schemeClr val="tx2"/>
                </a:solidFill>
                <a:hlinkClick r:id="rId2"/>
              </a:rPr>
              <a:t>the latest innovations in detecting</a:t>
            </a:r>
            <a:r>
              <a:rPr lang="en-US" sz="2000" dirty="0">
                <a:solidFill>
                  <a:schemeClr val="tx2"/>
                </a:solidFill>
              </a:rPr>
              <a:t> metallic objects. Guards commonly use this type of detectors for detecting concealed weapons at security checkpoints. However, the technology is not very efficient in differentiating the different types of metals.</a:t>
            </a:r>
          </a:p>
          <a:p>
            <a:pPr marL="271463" indent="-271463">
              <a:spcBef>
                <a:spcPts val="800"/>
              </a:spcBef>
            </a:pPr>
            <a:endParaRPr lang="en-US" sz="2000" i="1" dirty="0" smtClean="0">
              <a:solidFill>
                <a:schemeClr val="tx2"/>
              </a:solidFill>
            </a:endParaRPr>
          </a:p>
          <a:p>
            <a:pPr marL="271463" indent="-271463">
              <a:spcBef>
                <a:spcPts val="800"/>
              </a:spcBef>
            </a:pPr>
            <a:r>
              <a:rPr lang="en-US" sz="2000" i="1" dirty="0" smtClean="0">
                <a:solidFill>
                  <a:schemeClr val="tx2"/>
                </a:solidFill>
              </a:rPr>
              <a:t> </a:t>
            </a:r>
          </a:p>
        </p:txBody>
      </p:sp>
      <p:sp>
        <p:nvSpPr>
          <p:cNvPr id="5" name="Rectangle 4"/>
          <p:cNvSpPr/>
          <p:nvPr/>
        </p:nvSpPr>
        <p:spPr>
          <a:xfrm>
            <a:off x="0" y="6581001"/>
            <a:ext cx="9144000" cy="307777"/>
          </a:xfrm>
          <a:prstGeom prst="rect">
            <a:avLst/>
          </a:prstGeom>
        </p:spPr>
        <p:txBody>
          <a:bodyPr wrap="square">
            <a:spAutoFit/>
          </a:bodyPr>
          <a:lstStyle/>
          <a:p>
            <a:r>
              <a:rPr lang="en-US" sz="1400" i="1" dirty="0" smtClean="0">
                <a:ln w="1905"/>
                <a:solidFill>
                  <a:schemeClr val="tx2"/>
                </a:solidFill>
              </a:rPr>
              <a:t>Page-16</a:t>
            </a:r>
            <a:endParaRPr lang="en-US" sz="1400" i="1" dirty="0">
              <a:ln w="1905"/>
              <a:solidFill>
                <a:schemeClr val="tx2"/>
              </a:solidFill>
            </a:endParaRPr>
          </a:p>
        </p:txBody>
      </p:sp>
      <p:sp>
        <p:nvSpPr>
          <p:cNvPr id="6" name="Rectangle 5"/>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spTree>
    <p:extLst>
      <p:ext uri="{BB962C8B-B14F-4D97-AF65-F5344CB8AC3E}">
        <p14:creationId xmlns:p14="http://schemas.microsoft.com/office/powerpoint/2010/main" val="30175765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14422"/>
            <a:ext cx="9144000" cy="810478"/>
          </a:xfrm>
          <a:prstGeom prst="rect">
            <a:avLst/>
          </a:prstGeom>
        </p:spPr>
        <p:txBody>
          <a:bodyPr wrap="square">
            <a:spAutoFit/>
          </a:bodyPr>
          <a:lstStyle/>
          <a:p>
            <a:pPr marL="271463" indent="-271463">
              <a:spcBef>
                <a:spcPts val="800"/>
              </a:spcBef>
            </a:pPr>
            <a:endParaRPr lang="en-US" sz="2000" i="1" dirty="0" smtClean="0">
              <a:solidFill>
                <a:schemeClr val="tx2"/>
              </a:solidFill>
            </a:endParaRPr>
          </a:p>
          <a:p>
            <a:pPr marL="271463" indent="-271463">
              <a:spcBef>
                <a:spcPts val="800"/>
              </a:spcBef>
            </a:pPr>
            <a:r>
              <a:rPr lang="en-US" sz="2000" i="1" dirty="0" smtClean="0">
                <a:solidFill>
                  <a:schemeClr val="tx2"/>
                </a:solidFill>
              </a:rPr>
              <a:t> </a:t>
            </a:r>
          </a:p>
        </p:txBody>
      </p:sp>
      <p:sp>
        <p:nvSpPr>
          <p:cNvPr id="5" name="Rectangle 4"/>
          <p:cNvSpPr/>
          <p:nvPr/>
        </p:nvSpPr>
        <p:spPr>
          <a:xfrm>
            <a:off x="0" y="6581001"/>
            <a:ext cx="9144000" cy="307777"/>
          </a:xfrm>
          <a:prstGeom prst="rect">
            <a:avLst/>
          </a:prstGeom>
        </p:spPr>
        <p:txBody>
          <a:bodyPr wrap="square">
            <a:spAutoFit/>
          </a:bodyPr>
          <a:lstStyle/>
          <a:p>
            <a:r>
              <a:rPr lang="en-US" sz="1400" i="1" dirty="0" smtClean="0">
                <a:ln w="1905"/>
                <a:solidFill>
                  <a:schemeClr val="tx2"/>
                </a:solidFill>
              </a:rPr>
              <a:t>Page-17</a:t>
            </a:r>
            <a:endParaRPr lang="en-US" sz="1400" i="1" dirty="0">
              <a:ln w="1905"/>
              <a:solidFill>
                <a:schemeClr val="tx2"/>
              </a:solidFill>
            </a:endParaRPr>
          </a:p>
        </p:txBody>
      </p:sp>
      <p:sp>
        <p:nvSpPr>
          <p:cNvPr id="6" name="Rectangle 5"/>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1558107118"/>
              </p:ext>
            </p:extLst>
          </p:nvPr>
        </p:nvGraphicFramePr>
        <p:xfrm>
          <a:off x="1475656" y="2045154"/>
          <a:ext cx="5832648" cy="3960440"/>
        </p:xfrm>
        <a:graphic>
          <a:graphicData uri="http://schemas.openxmlformats.org/drawingml/2006/table">
            <a:tbl>
              <a:tblPr firstRow="1" firstCol="1" bandRow="1">
                <a:tableStyleId>{5C22544A-7EE6-4342-B048-85BDC9FD1C3A}</a:tableStyleId>
              </a:tblPr>
              <a:tblGrid>
                <a:gridCol w="1458162"/>
                <a:gridCol w="1458162"/>
                <a:gridCol w="1458162"/>
                <a:gridCol w="1458162"/>
              </a:tblGrid>
              <a:tr h="554896">
                <a:tc>
                  <a:txBody>
                    <a:bodyPr/>
                    <a:lstStyle/>
                    <a:p>
                      <a:pPr algn="ctr">
                        <a:lnSpc>
                          <a:spcPct val="115000"/>
                        </a:lnSpc>
                        <a:spcAft>
                          <a:spcPts val="0"/>
                        </a:spcAft>
                      </a:pPr>
                      <a:r>
                        <a:rPr lang="en-US" sz="11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BF</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VLF</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PI</a:t>
                      </a:r>
                      <a:endParaRPr lang="en-US" sz="1100">
                        <a:effectLst/>
                        <a:latin typeface="Calibri"/>
                        <a:ea typeface="Calibri"/>
                        <a:cs typeface="Arial"/>
                      </a:endParaRPr>
                    </a:p>
                  </a:txBody>
                  <a:tcPr marL="68580" marR="68580" marT="0" marB="0"/>
                </a:tc>
              </a:tr>
              <a:tr h="1147876">
                <a:tc>
                  <a:txBody>
                    <a:bodyPr/>
                    <a:lstStyle/>
                    <a:p>
                      <a:pPr algn="ctr">
                        <a:lnSpc>
                          <a:spcPct val="115000"/>
                        </a:lnSpc>
                        <a:spcAft>
                          <a:spcPts val="0"/>
                        </a:spcAft>
                      </a:pPr>
                      <a:r>
                        <a:rPr lang="en-US" sz="1100">
                          <a:effectLst/>
                        </a:rPr>
                        <a:t>Detection Range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dirty="0">
                          <a:effectLst/>
                        </a:rPr>
                        <a:t>few</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medium</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wide</a:t>
                      </a:r>
                      <a:endParaRPr lang="en-US" sz="1100">
                        <a:effectLst/>
                        <a:latin typeface="Calibri"/>
                        <a:ea typeface="Calibri"/>
                        <a:cs typeface="Arial"/>
                      </a:endParaRPr>
                    </a:p>
                  </a:txBody>
                  <a:tcPr marL="68580" marR="68580" marT="0" marB="0"/>
                </a:tc>
              </a:tr>
              <a:tr h="554896">
                <a:tc>
                  <a:txBody>
                    <a:bodyPr/>
                    <a:lstStyle/>
                    <a:p>
                      <a:pPr algn="ctr">
                        <a:lnSpc>
                          <a:spcPct val="115000"/>
                        </a:lnSpc>
                        <a:spcAft>
                          <a:spcPts val="0"/>
                        </a:spcAft>
                      </a:pPr>
                      <a:r>
                        <a:rPr lang="en-US" sz="1100">
                          <a:effectLst/>
                        </a:rPr>
                        <a:t>cost</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 More cheap</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Expensive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cheap</a:t>
                      </a:r>
                      <a:endParaRPr lang="en-US" sz="1100">
                        <a:effectLst/>
                        <a:latin typeface="Calibri"/>
                        <a:ea typeface="Calibri"/>
                        <a:cs typeface="Arial"/>
                      </a:endParaRPr>
                    </a:p>
                  </a:txBody>
                  <a:tcPr marL="68580" marR="68580" marT="0" marB="0"/>
                </a:tc>
              </a:tr>
              <a:tr h="1147876">
                <a:tc>
                  <a:txBody>
                    <a:bodyPr/>
                    <a:lstStyle/>
                    <a:p>
                      <a:pPr algn="ctr">
                        <a:lnSpc>
                          <a:spcPct val="115000"/>
                        </a:lnSpc>
                        <a:spcAft>
                          <a:spcPts val="0"/>
                        </a:spcAft>
                      </a:pPr>
                      <a:r>
                        <a:rPr lang="en-US" sz="1100">
                          <a:effectLst/>
                        </a:rPr>
                        <a:t>Metal Discrimination</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yes</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yes</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no</a:t>
                      </a:r>
                      <a:endParaRPr lang="en-US" sz="1100">
                        <a:effectLst/>
                        <a:latin typeface="Calibri"/>
                        <a:ea typeface="Calibri"/>
                        <a:cs typeface="Arial"/>
                      </a:endParaRPr>
                    </a:p>
                  </a:txBody>
                  <a:tcPr marL="68580" marR="68580" marT="0" marB="0"/>
                </a:tc>
              </a:tr>
              <a:tr h="554896">
                <a:tc>
                  <a:txBody>
                    <a:bodyPr/>
                    <a:lstStyle/>
                    <a:p>
                      <a:pPr algn="ctr">
                        <a:lnSpc>
                          <a:spcPct val="115000"/>
                        </a:lnSpc>
                        <a:spcAft>
                          <a:spcPts val="0"/>
                        </a:spcAft>
                      </a:pPr>
                      <a:r>
                        <a:rPr lang="en-US" sz="1100">
                          <a:effectLst/>
                        </a:rPr>
                        <a:t>complexity</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no</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a:effectLst/>
                        </a:rPr>
                        <a:t>yes</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100" dirty="0">
                          <a:effectLst/>
                        </a:rPr>
                        <a:t>no</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7158955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Page-18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646331"/>
          </a:xfrm>
          <a:prstGeom prst="rect">
            <a:avLst/>
          </a:prstGeom>
          <a:noFill/>
        </p:spPr>
        <p:txBody>
          <a:bodyPr wrap="square" rtlCol="0">
            <a:spAutoFit/>
          </a:bodyPr>
          <a:lstStyle/>
          <a:p>
            <a:r>
              <a:rPr lang="en-US" dirty="0">
                <a:solidFill>
                  <a:schemeClr val="tx2"/>
                </a:solidFill>
              </a:rPr>
              <a:t>Pi polish metal </a:t>
            </a:r>
            <a:r>
              <a:rPr lang="en-US" dirty="0" smtClean="0">
                <a:solidFill>
                  <a:schemeClr val="tx2"/>
                </a:solidFill>
              </a:rPr>
              <a:t>detector circuit.</a:t>
            </a:r>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116" y="1505563"/>
            <a:ext cx="7344308" cy="5085934"/>
          </a:xfrm>
          <a:prstGeom prst="rect">
            <a:avLst/>
          </a:prstGeom>
        </p:spPr>
      </p:pic>
    </p:spTree>
    <p:extLst>
      <p:ext uri="{BB962C8B-B14F-4D97-AF65-F5344CB8AC3E}">
        <p14:creationId xmlns:p14="http://schemas.microsoft.com/office/powerpoint/2010/main" val="3276818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a:ln w="1905"/>
                <a:solidFill>
                  <a:schemeClr val="tx2"/>
                </a:solidFill>
              </a:rPr>
              <a:t>Page-1      </a:t>
            </a:r>
            <a:r>
              <a:rPr lang="en-US" sz="1200" dirty="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369332"/>
          </a:xfrm>
          <a:prstGeom prst="rect">
            <a:avLst/>
          </a:prstGeom>
          <a:noFill/>
        </p:spPr>
        <p:txBody>
          <a:bodyPr wrap="square" rtlCol="0">
            <a:spAutoFit/>
          </a:bodyPr>
          <a:lstStyle/>
          <a:p>
            <a:r>
              <a:rPr lang="en-US" dirty="0" smtClean="0">
                <a:solidFill>
                  <a:schemeClr val="tx2"/>
                </a:solidFill>
              </a:rPr>
              <a:t>To </a:t>
            </a:r>
            <a:r>
              <a:rPr lang="en-US" dirty="0">
                <a:solidFill>
                  <a:schemeClr val="tx2"/>
                </a:solidFill>
              </a:rPr>
              <a:t>build autonomous robot with obstacle sensor for detecting metals.</a:t>
            </a:r>
          </a:p>
        </p:txBody>
      </p:sp>
      <p:sp>
        <p:nvSpPr>
          <p:cNvPr id="7" name="Rectangle 6"/>
          <p:cNvSpPr/>
          <p:nvPr/>
        </p:nvSpPr>
        <p:spPr>
          <a:xfrm>
            <a:off x="971600" y="620688"/>
            <a:ext cx="4960012" cy="461665"/>
          </a:xfrm>
          <a:prstGeom prst="rect">
            <a:avLst/>
          </a:prstGeom>
        </p:spPr>
        <p:txBody>
          <a:bodyPr wrap="none">
            <a:spAutoFit/>
          </a:bodyPr>
          <a:lstStyle/>
          <a:p>
            <a:r>
              <a:rPr lang="en-US" sz="2400" dirty="0">
                <a:solidFill>
                  <a:schemeClr val="bg1"/>
                </a:solidFill>
              </a:rPr>
              <a:t>Project objectives &amp; achievements </a:t>
            </a:r>
          </a:p>
        </p:txBody>
      </p:sp>
      <p:pic>
        <p:nvPicPr>
          <p:cNvPr id="8" name="Espace réservé du contenu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657" y="1700808"/>
            <a:ext cx="8046156" cy="45259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Page-19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108" y="1214482"/>
            <a:ext cx="9540552" cy="923330"/>
          </a:xfrm>
          <a:prstGeom prst="rect">
            <a:avLst/>
          </a:prstGeom>
          <a:noFill/>
        </p:spPr>
        <p:txBody>
          <a:bodyPr wrap="square" rtlCol="0">
            <a:spAutoFit/>
          </a:bodyPr>
          <a:lstStyle/>
          <a:p>
            <a:r>
              <a:rPr lang="en-US" dirty="0" smtClean="0">
                <a:solidFill>
                  <a:schemeClr val="tx2"/>
                </a:solidFill>
              </a:rPr>
              <a:t>Circuit.1</a:t>
            </a:r>
          </a:p>
          <a:p>
            <a:r>
              <a:rPr lang="en-US" dirty="0"/>
              <a:t>feeding </a:t>
            </a:r>
            <a:r>
              <a:rPr lang="en-US" dirty="0" err="1" smtClean="0"/>
              <a:t>cct</a:t>
            </a:r>
            <a:r>
              <a:rPr lang="en-US" dirty="0" smtClean="0"/>
              <a:t>.</a:t>
            </a:r>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805" y="1846708"/>
            <a:ext cx="7589213" cy="2230364"/>
          </a:xfrm>
          <a:prstGeom prst="rect">
            <a:avLst/>
          </a:prstGeom>
        </p:spPr>
      </p:pic>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805" y="4271574"/>
            <a:ext cx="7620000" cy="2447925"/>
          </a:xfrm>
          <a:prstGeom prst="rect">
            <a:avLst/>
          </a:prstGeom>
        </p:spPr>
      </p:pic>
    </p:spTree>
    <p:extLst>
      <p:ext uri="{BB962C8B-B14F-4D97-AF65-F5344CB8AC3E}">
        <p14:creationId xmlns:p14="http://schemas.microsoft.com/office/powerpoint/2010/main" val="180822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Page-20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108" y="1214482"/>
            <a:ext cx="9540552" cy="923330"/>
          </a:xfrm>
          <a:prstGeom prst="rect">
            <a:avLst/>
          </a:prstGeom>
          <a:noFill/>
        </p:spPr>
        <p:txBody>
          <a:bodyPr wrap="square" rtlCol="0">
            <a:spAutoFit/>
          </a:bodyPr>
          <a:lstStyle/>
          <a:p>
            <a:r>
              <a:rPr lang="en-US" dirty="0" smtClean="0">
                <a:solidFill>
                  <a:schemeClr val="tx2"/>
                </a:solidFill>
              </a:rPr>
              <a:t>Circuit.2</a:t>
            </a:r>
          </a:p>
          <a:p>
            <a:r>
              <a:rPr lang="en-US" dirty="0"/>
              <a:t>Generate stream</a:t>
            </a:r>
            <a:r>
              <a:rPr lang="en-US" dirty="0" smtClean="0"/>
              <a:t> </a:t>
            </a:r>
            <a:r>
              <a:rPr lang="en-US" dirty="0" err="1" smtClean="0"/>
              <a:t>cct</a:t>
            </a:r>
            <a:r>
              <a:rPr lang="en-US" dirty="0" smtClean="0"/>
              <a:t>.</a:t>
            </a:r>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8" y="2137812"/>
            <a:ext cx="9144000" cy="1819664"/>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353984" y="1978611"/>
            <a:ext cx="2436031" cy="6768752"/>
          </a:xfrm>
          <a:prstGeom prst="rect">
            <a:avLst/>
          </a:prstGeom>
        </p:spPr>
      </p:pic>
    </p:spTree>
    <p:extLst>
      <p:ext uri="{BB962C8B-B14F-4D97-AF65-F5344CB8AC3E}">
        <p14:creationId xmlns:p14="http://schemas.microsoft.com/office/powerpoint/2010/main" val="246406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Page-21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108" y="1214482"/>
            <a:ext cx="9540552" cy="646331"/>
          </a:xfrm>
          <a:prstGeom prst="rect">
            <a:avLst/>
          </a:prstGeom>
          <a:noFill/>
        </p:spPr>
        <p:txBody>
          <a:bodyPr wrap="square" rtlCol="0">
            <a:spAutoFit/>
          </a:bodyPr>
          <a:lstStyle/>
          <a:p>
            <a:r>
              <a:rPr lang="en-US" dirty="0" smtClean="0">
                <a:solidFill>
                  <a:schemeClr val="tx2"/>
                </a:solidFill>
              </a:rPr>
              <a:t>Signal </a:t>
            </a:r>
            <a:r>
              <a:rPr lang="en-US" dirty="0">
                <a:solidFill>
                  <a:schemeClr val="tx2"/>
                </a:solidFill>
              </a:rPr>
              <a:t>amplifier</a:t>
            </a:r>
            <a:br>
              <a:rPr lang="en-US" dirty="0">
                <a:solidFill>
                  <a:schemeClr val="tx2"/>
                </a:solidFill>
              </a:rPr>
            </a:br>
            <a:endParaRPr lang="en-US" dirty="0">
              <a:solidFill>
                <a:schemeClr val="tx2"/>
              </a:solidFill>
            </a:endParaRPr>
          </a:p>
        </p:txBody>
      </p:sp>
      <p:sp>
        <p:nvSpPr>
          <p:cNvPr id="7" name="Rectangle 6"/>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5499" y="4509120"/>
            <a:ext cx="4284076" cy="1823218"/>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440" y="4533238"/>
            <a:ext cx="4071347" cy="1799100"/>
          </a:xfrm>
          <a:prstGeom prst="rect">
            <a:avLst/>
          </a:prstGeom>
        </p:spPr>
      </p:pic>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1620" y="1628800"/>
            <a:ext cx="5910700" cy="2730486"/>
          </a:xfrm>
          <a:prstGeom prst="rect">
            <a:avLst/>
          </a:prstGeom>
        </p:spPr>
      </p:pic>
    </p:spTree>
    <p:extLst>
      <p:ext uri="{BB962C8B-B14F-4D97-AF65-F5344CB8AC3E}">
        <p14:creationId xmlns:p14="http://schemas.microsoft.com/office/powerpoint/2010/main" val="166461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Page-22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214482"/>
            <a:ext cx="9540552" cy="923330"/>
          </a:xfrm>
          <a:prstGeom prst="rect">
            <a:avLst/>
          </a:prstGeom>
          <a:noFill/>
        </p:spPr>
        <p:txBody>
          <a:bodyPr wrap="square" rtlCol="0">
            <a:spAutoFit/>
          </a:bodyPr>
          <a:lstStyle/>
          <a:p>
            <a:r>
              <a:rPr lang="en-US" dirty="0" smtClean="0">
                <a:solidFill>
                  <a:schemeClr val="tx2"/>
                </a:solidFill>
              </a:rPr>
              <a:t>Circuit.3</a:t>
            </a:r>
          </a:p>
          <a:p>
            <a:r>
              <a:rPr lang="en-US" dirty="0" err="1" smtClean="0"/>
              <a:t>Shmitt</a:t>
            </a:r>
            <a:r>
              <a:rPr lang="en-US" dirty="0" smtClean="0"/>
              <a:t> </a:t>
            </a:r>
            <a:r>
              <a:rPr lang="en-US" dirty="0" err="1"/>
              <a:t>triger</a:t>
            </a:r>
            <a:r>
              <a:rPr lang="en-US" dirty="0" smtClean="0"/>
              <a:t> </a:t>
            </a:r>
            <a:r>
              <a:rPr lang="en-US" dirty="0" err="1" smtClean="0"/>
              <a:t>cct</a:t>
            </a:r>
            <a:r>
              <a:rPr lang="en-US" dirty="0" smtClean="0"/>
              <a:t>.</a:t>
            </a:r>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2220480" cy="461665"/>
          </a:xfrm>
          <a:prstGeom prst="rect">
            <a:avLst/>
          </a:prstGeom>
        </p:spPr>
        <p:txBody>
          <a:bodyPr wrap="none">
            <a:spAutoFit/>
          </a:bodyPr>
          <a:lstStyle/>
          <a:p>
            <a:r>
              <a:rPr lang="en-US" sz="2400" dirty="0" smtClean="0">
                <a:solidFill>
                  <a:schemeClr val="bg1"/>
                </a:solidFill>
              </a:rPr>
              <a:t>Metal detector </a:t>
            </a:r>
            <a:endParaRPr lang="en-US" sz="2400" dirty="0">
              <a:solidFill>
                <a:schemeClr val="bg1"/>
              </a:solidFill>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072602" y="117902"/>
            <a:ext cx="2999012" cy="7749000"/>
          </a:xfrm>
          <a:prstGeom prst="rect">
            <a:avLst/>
          </a:prstGeom>
        </p:spPr>
      </p:pic>
    </p:spTree>
    <p:extLst>
      <p:ext uri="{BB962C8B-B14F-4D97-AF65-F5344CB8AC3E}">
        <p14:creationId xmlns:p14="http://schemas.microsoft.com/office/powerpoint/2010/main" val="1402909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Page-23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8964488" cy="5355312"/>
          </a:xfrm>
          <a:prstGeom prst="rect">
            <a:avLst/>
          </a:prstGeom>
          <a:noFill/>
        </p:spPr>
        <p:txBody>
          <a:bodyPr wrap="square" rtlCol="0">
            <a:spAutoFit/>
          </a:bodyPr>
          <a:lstStyle/>
          <a:p>
            <a:r>
              <a:rPr lang="en-US" dirty="0" smtClean="0">
                <a:solidFill>
                  <a:schemeClr val="bg2">
                    <a:lumMod val="10000"/>
                  </a:schemeClr>
                </a:solidFill>
              </a:rPr>
              <a:t>We </a:t>
            </a:r>
            <a:r>
              <a:rPr lang="en-US" dirty="0">
                <a:solidFill>
                  <a:schemeClr val="bg2">
                    <a:lumMod val="10000"/>
                  </a:schemeClr>
                </a:solidFill>
              </a:rPr>
              <a:t>faced difficulties when we collected all circuits in </a:t>
            </a:r>
            <a:r>
              <a:rPr lang="en-US" dirty="0" smtClean="0">
                <a:solidFill>
                  <a:schemeClr val="bg2">
                    <a:lumMod val="10000"/>
                  </a:schemeClr>
                </a:solidFill>
              </a:rPr>
              <a:t>robot</a:t>
            </a:r>
            <a:r>
              <a:rPr lang="en-US" dirty="0">
                <a:solidFill>
                  <a:schemeClr val="bg2">
                    <a:lumMod val="10000"/>
                  </a:schemeClr>
                </a:solidFill>
              </a:rPr>
              <a:t> </a:t>
            </a:r>
            <a:r>
              <a:rPr lang="en-US" dirty="0" smtClean="0">
                <a:solidFill>
                  <a:schemeClr val="bg2">
                    <a:lumMod val="10000"/>
                  </a:schemeClr>
                </a:solidFill>
              </a:rPr>
              <a:t>:</a:t>
            </a:r>
          </a:p>
          <a:p>
            <a:endParaRPr lang="en-US" dirty="0">
              <a:solidFill>
                <a:schemeClr val="tx2"/>
              </a:solidFill>
            </a:endParaRPr>
          </a:p>
          <a:p>
            <a:r>
              <a:rPr lang="en-US" dirty="0" smtClean="0"/>
              <a:t>1) </a:t>
            </a:r>
            <a:r>
              <a:rPr lang="en-US" dirty="0" smtClean="0">
                <a:solidFill>
                  <a:schemeClr val="accent2">
                    <a:lumMod val="50000"/>
                  </a:schemeClr>
                </a:solidFill>
              </a:rPr>
              <a:t>Wheels </a:t>
            </a:r>
            <a:r>
              <a:rPr lang="en-US" dirty="0">
                <a:solidFill>
                  <a:schemeClr val="accent2">
                    <a:lumMod val="50000"/>
                  </a:schemeClr>
                </a:solidFill>
              </a:rPr>
              <a:t>were fixed on the robot using a special robot </a:t>
            </a:r>
            <a:r>
              <a:rPr lang="en-US" dirty="0" smtClean="0">
                <a:solidFill>
                  <a:schemeClr val="accent2">
                    <a:lumMod val="50000"/>
                  </a:schemeClr>
                </a:solidFill>
              </a:rPr>
              <a:t>screws</a:t>
            </a:r>
            <a:r>
              <a:rPr lang="en-US" dirty="0">
                <a:solidFill>
                  <a:schemeClr val="accent2">
                    <a:lumMod val="50000"/>
                  </a:schemeClr>
                </a:solidFill>
              </a:rPr>
              <a:t>.</a:t>
            </a:r>
            <a:endParaRPr lang="ar-SA" dirty="0" smtClean="0">
              <a:solidFill>
                <a:schemeClr val="accent2">
                  <a:lumMod val="50000"/>
                </a:schemeClr>
              </a:solidFill>
            </a:endParaRPr>
          </a:p>
          <a:p>
            <a:endParaRPr lang="en-US" dirty="0">
              <a:solidFill>
                <a:schemeClr val="accent2">
                  <a:lumMod val="50000"/>
                </a:schemeClr>
              </a:solidFill>
            </a:endParaRPr>
          </a:p>
          <a:p>
            <a:r>
              <a:rPr lang="en-US" dirty="0">
                <a:solidFill>
                  <a:schemeClr val="accent2">
                    <a:lumMod val="50000"/>
                  </a:schemeClr>
                </a:solidFill>
              </a:rPr>
              <a:t>2) ultrasonic circuit was fixed in front of  the robot to detect barriers and </a:t>
            </a:r>
            <a:r>
              <a:rPr lang="en-US" dirty="0" smtClean="0">
                <a:solidFill>
                  <a:schemeClr val="accent2">
                    <a:lumMod val="50000"/>
                  </a:schemeClr>
                </a:solidFill>
              </a:rPr>
              <a:t>avoidance.</a:t>
            </a:r>
          </a:p>
          <a:p>
            <a:endParaRPr lang="en-US" dirty="0">
              <a:solidFill>
                <a:schemeClr val="accent2">
                  <a:lumMod val="50000"/>
                </a:schemeClr>
              </a:solidFill>
            </a:endParaRPr>
          </a:p>
          <a:p>
            <a:r>
              <a:rPr lang="en-US" dirty="0">
                <a:solidFill>
                  <a:schemeClr val="accent2">
                    <a:lumMod val="50000"/>
                  </a:schemeClr>
                </a:solidFill>
              </a:rPr>
              <a:t>3) the batteries , batteries changer , Arduino circuit and H-bridge circuit were fixed on the surface of </a:t>
            </a:r>
            <a:r>
              <a:rPr lang="en-US" dirty="0" smtClean="0">
                <a:solidFill>
                  <a:schemeClr val="accent2">
                    <a:lumMod val="50000"/>
                  </a:schemeClr>
                </a:solidFill>
              </a:rPr>
              <a:t>robot</a:t>
            </a:r>
            <a:r>
              <a:rPr lang="en-US" dirty="0" smtClean="0">
                <a:solidFill>
                  <a:schemeClr val="accent2">
                    <a:lumMod val="50000"/>
                  </a:schemeClr>
                </a:solidFill>
              </a:rPr>
              <a:t>.</a:t>
            </a:r>
          </a:p>
          <a:p>
            <a:r>
              <a:rPr lang="en-US" dirty="0">
                <a:solidFill>
                  <a:schemeClr val="accent2">
                    <a:lumMod val="50000"/>
                  </a:schemeClr>
                </a:solidFill>
              </a:rPr>
              <a:t>4)Wooden arm was fixed on the surface of robot and the metal detector circuit was fixed on this wooden arm To facilitate the tuning circuit </a:t>
            </a:r>
          </a:p>
          <a:p>
            <a:r>
              <a:rPr lang="en-US" dirty="0">
                <a:solidFill>
                  <a:schemeClr val="accent2">
                    <a:lumMod val="50000"/>
                  </a:schemeClr>
                </a:solidFill>
              </a:rPr>
              <a:t>The coil was putted on the end of wooden arm to make it far from the metallic robot </a:t>
            </a:r>
          </a:p>
          <a:p>
            <a:r>
              <a:rPr lang="en-US" dirty="0">
                <a:solidFill>
                  <a:schemeClr val="accent2">
                    <a:lumMod val="50000"/>
                  </a:schemeClr>
                </a:solidFill>
              </a:rPr>
              <a:t>(the coil of metal detector circuit was detected the metal of robot , so we Connected the coil with the wooden arm )</a:t>
            </a:r>
          </a:p>
          <a:p>
            <a:endParaRPr lang="en-US" dirty="0">
              <a:solidFill>
                <a:schemeClr val="accent2">
                  <a:lumMod val="50000"/>
                </a:schemeClr>
              </a:solidFill>
            </a:endParaRPr>
          </a:p>
          <a:p>
            <a:endParaRPr lang="en-US" dirty="0">
              <a:solidFill>
                <a:schemeClr val="accent2">
                  <a:lumMod val="50000"/>
                </a:schemeClr>
              </a:solidFill>
            </a:endParaRPr>
          </a:p>
          <a:p>
            <a:r>
              <a:rPr lang="en-US" dirty="0">
                <a:solidFill>
                  <a:schemeClr val="accent2">
                    <a:lumMod val="50000"/>
                  </a:schemeClr>
                </a:solidFill>
              </a:rPr>
              <a:t>5) we made two circuit but the first circuit didn’t work Efficiently so we built another circuit as we illustrated above </a:t>
            </a:r>
          </a:p>
          <a:p>
            <a:endParaRPr lang="en-US" dirty="0">
              <a:solidFill>
                <a:schemeClr val="accent2">
                  <a:lumMod val="50000"/>
                </a:schemeClr>
              </a:solidFill>
            </a:endParaRPr>
          </a:p>
          <a:p>
            <a:endParaRPr lang="en-US" dirty="0" smtClean="0">
              <a:solidFill>
                <a:schemeClr val="accent2">
                  <a:lumMod val="50000"/>
                </a:schemeClr>
              </a:solidFill>
            </a:endParaRPr>
          </a:p>
        </p:txBody>
      </p:sp>
      <p:sp>
        <p:nvSpPr>
          <p:cNvPr id="7" name="Rectangle 6"/>
          <p:cNvSpPr/>
          <p:nvPr/>
        </p:nvSpPr>
        <p:spPr>
          <a:xfrm>
            <a:off x="971600" y="620688"/>
            <a:ext cx="7345601" cy="461665"/>
          </a:xfrm>
          <a:prstGeom prst="rect">
            <a:avLst/>
          </a:prstGeom>
        </p:spPr>
        <p:txBody>
          <a:bodyPr wrap="none">
            <a:spAutoFit/>
          </a:bodyPr>
          <a:lstStyle/>
          <a:p>
            <a:r>
              <a:rPr lang="en-US" sz="2400" dirty="0">
                <a:solidFill>
                  <a:schemeClr val="bg1"/>
                </a:solidFill>
              </a:rPr>
              <a:t>FINAL ASSEMBLING AND TROUBLE SHOOTING  :</a:t>
            </a:r>
          </a:p>
        </p:txBody>
      </p:sp>
    </p:spTree>
    <p:extLst>
      <p:ext uri="{BB962C8B-B14F-4D97-AF65-F5344CB8AC3E}">
        <p14:creationId xmlns:p14="http://schemas.microsoft.com/office/powerpoint/2010/main" val="96632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Page-24</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8964488" cy="6463308"/>
          </a:xfrm>
          <a:prstGeom prst="rect">
            <a:avLst/>
          </a:prstGeom>
          <a:noFill/>
        </p:spPr>
        <p:txBody>
          <a:bodyPr wrap="square" rtlCol="0">
            <a:spAutoFit/>
          </a:bodyPr>
          <a:lstStyle/>
          <a:p>
            <a:endParaRPr lang="en-US" dirty="0">
              <a:solidFill>
                <a:schemeClr val="tx2"/>
              </a:solidFill>
            </a:endParaRPr>
          </a:p>
          <a:p>
            <a:r>
              <a:rPr lang="en-US" dirty="0" smtClean="0">
                <a:solidFill>
                  <a:schemeClr val="tx1">
                    <a:lumMod val="50000"/>
                  </a:schemeClr>
                </a:solidFill>
              </a:rPr>
              <a:t>Advantages :</a:t>
            </a:r>
            <a:endParaRPr lang="en-US" dirty="0" smtClean="0">
              <a:solidFill>
                <a:schemeClr val="tx1">
                  <a:lumMod val="50000"/>
                </a:schemeClr>
              </a:solidFill>
            </a:endParaRPr>
          </a:p>
          <a:p>
            <a:pPr marL="342900" lvl="0" indent="-342900">
              <a:buAutoNum type="arabicParenR"/>
            </a:pPr>
            <a:r>
              <a:rPr lang="en-US" dirty="0" smtClean="0"/>
              <a:t>Saving </a:t>
            </a:r>
            <a:r>
              <a:rPr lang="en-US" dirty="0"/>
              <a:t>time and </a:t>
            </a:r>
            <a:r>
              <a:rPr lang="en-US" dirty="0" smtClean="0"/>
              <a:t>effort.</a:t>
            </a:r>
          </a:p>
          <a:p>
            <a:pPr lvl="0"/>
            <a:endParaRPr lang="en-US" dirty="0"/>
          </a:p>
          <a:p>
            <a:pPr lvl="0"/>
            <a:r>
              <a:rPr lang="en-US" dirty="0" smtClean="0"/>
              <a:t>2) Robots </a:t>
            </a:r>
            <a:r>
              <a:rPr lang="en-US" dirty="0"/>
              <a:t>may be used because they are FASTER than people at carrying out </a:t>
            </a:r>
            <a:r>
              <a:rPr lang="en-US" dirty="0" smtClean="0"/>
              <a:t>tasks.</a:t>
            </a:r>
          </a:p>
          <a:p>
            <a:pPr lvl="0"/>
            <a:endParaRPr lang="en-US" dirty="0"/>
          </a:p>
          <a:p>
            <a:pPr lvl="0"/>
            <a:r>
              <a:rPr lang="en-US" dirty="0" smtClean="0"/>
              <a:t>3) Robots </a:t>
            </a:r>
            <a:r>
              <a:rPr lang="en-US" dirty="0"/>
              <a:t>may be used because they can work in places where a human would be in </a:t>
            </a:r>
            <a:r>
              <a:rPr lang="en-US" dirty="0" smtClean="0"/>
              <a:t>danger.</a:t>
            </a:r>
            <a:endParaRPr lang="en-US" dirty="0"/>
          </a:p>
          <a:p>
            <a:endParaRPr lang="en-US" dirty="0" smtClean="0">
              <a:solidFill>
                <a:schemeClr val="tx1">
                  <a:lumMod val="50000"/>
                </a:schemeClr>
              </a:solidFill>
            </a:endParaRPr>
          </a:p>
          <a:p>
            <a:r>
              <a:rPr lang="en-US" dirty="0" smtClean="0">
                <a:solidFill>
                  <a:schemeClr val="tx1">
                    <a:lumMod val="50000"/>
                  </a:schemeClr>
                </a:solidFill>
              </a:rPr>
              <a:t>Application :</a:t>
            </a:r>
          </a:p>
          <a:p>
            <a:endParaRPr lang="en-US" dirty="0" smtClean="0">
              <a:solidFill>
                <a:schemeClr val="tx1">
                  <a:lumMod val="50000"/>
                </a:schemeClr>
              </a:solidFill>
            </a:endParaRPr>
          </a:p>
          <a:p>
            <a:pPr marL="285750" lvl="0" indent="-285750">
              <a:buFont typeface="Arial" panose="020B0604020202020204" pitchFamily="34" charset="0"/>
              <a:buChar char="•"/>
            </a:pPr>
            <a:r>
              <a:rPr lang="en-US" dirty="0"/>
              <a:t>Security of buildings</a:t>
            </a:r>
            <a:r>
              <a:rPr lang="en-US" b="1" dirty="0"/>
              <a:t> </a:t>
            </a:r>
            <a:r>
              <a:rPr lang="en-US" dirty="0"/>
              <a:t>such as airport, office, school, prison, etc…</a:t>
            </a:r>
          </a:p>
          <a:p>
            <a:pPr lvl="0"/>
            <a:endParaRPr lang="en-US" dirty="0"/>
          </a:p>
          <a:p>
            <a:pPr marL="285750" lvl="0" indent="-285750">
              <a:buFont typeface="Arial" panose="020B0604020202020204" pitchFamily="34" charset="0"/>
              <a:buChar char="•"/>
            </a:pPr>
            <a:r>
              <a:rPr lang="en-US" dirty="0"/>
              <a:t>Food processing.</a:t>
            </a:r>
          </a:p>
          <a:p>
            <a:pPr lvl="0"/>
            <a:endParaRPr lang="en-US" dirty="0"/>
          </a:p>
          <a:p>
            <a:pPr marL="285750" lvl="0" indent="-285750">
              <a:buFont typeface="Arial" panose="020B0604020202020204" pitchFamily="34" charset="0"/>
              <a:buChar char="•"/>
            </a:pPr>
            <a:r>
              <a:rPr lang="en-US" dirty="0"/>
              <a:t>Search for Lost.</a:t>
            </a:r>
          </a:p>
          <a:p>
            <a:pPr lvl="0"/>
            <a:endParaRPr lang="en-US" dirty="0"/>
          </a:p>
          <a:p>
            <a:pPr marL="285750" lvl="0" indent="-285750">
              <a:buFont typeface="Arial" panose="020B0604020202020204" pitchFamily="34" charset="0"/>
              <a:buChar char="•"/>
            </a:pPr>
            <a:r>
              <a:rPr lang="en-US" dirty="0"/>
              <a:t>To explore for treasures.</a:t>
            </a: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2"/>
              </a:solidFill>
            </a:endParaRPr>
          </a:p>
          <a:p>
            <a:endParaRPr lang="en-US" dirty="0">
              <a:solidFill>
                <a:schemeClr val="tx2"/>
              </a:solidFill>
            </a:endParaRPr>
          </a:p>
          <a:p>
            <a:endParaRPr lang="en-US" dirty="0">
              <a:solidFill>
                <a:schemeClr val="tx2"/>
              </a:solidFill>
            </a:endParaRPr>
          </a:p>
        </p:txBody>
      </p:sp>
      <p:sp>
        <p:nvSpPr>
          <p:cNvPr id="7" name="Rectangle 6"/>
          <p:cNvSpPr/>
          <p:nvPr/>
        </p:nvSpPr>
        <p:spPr>
          <a:xfrm>
            <a:off x="1187624" y="548681"/>
            <a:ext cx="4032448" cy="830997"/>
          </a:xfrm>
          <a:prstGeom prst="rect">
            <a:avLst/>
          </a:prstGeom>
        </p:spPr>
        <p:txBody>
          <a:bodyPr wrap="square">
            <a:spAutoFit/>
          </a:bodyPr>
          <a:lstStyle/>
          <a:p>
            <a:r>
              <a:rPr lang="en-US" sz="2400" dirty="0" smtClean="0">
                <a:solidFill>
                  <a:schemeClr val="bg1"/>
                </a:solidFill>
              </a:rPr>
              <a:t>Advantages &amp; Application </a:t>
            </a:r>
            <a:r>
              <a:rPr lang="en-US" sz="2400" dirty="0">
                <a:solidFill>
                  <a:schemeClr val="bg1"/>
                </a:solidFill>
              </a:rPr>
              <a:t>:</a:t>
            </a:r>
          </a:p>
          <a:p>
            <a:r>
              <a:rPr lang="en-US" sz="2400" dirty="0" smtClean="0">
                <a:solidFill>
                  <a:schemeClr val="bg1"/>
                </a:solidFill>
              </a:rPr>
              <a:t>:</a:t>
            </a:r>
            <a:endParaRPr lang="en-US" sz="2400" dirty="0">
              <a:solidFill>
                <a:schemeClr val="bg1"/>
              </a:solidFill>
            </a:endParaRPr>
          </a:p>
        </p:txBody>
      </p:sp>
    </p:spTree>
    <p:extLst>
      <p:ext uri="{BB962C8B-B14F-4D97-AF65-F5344CB8AC3E}">
        <p14:creationId xmlns:p14="http://schemas.microsoft.com/office/powerpoint/2010/main" val="77181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i="1" dirty="0" smtClean="0">
                <a:ln w="1905"/>
                <a:solidFill>
                  <a:schemeClr val="tx2"/>
                </a:solidFill>
              </a:rPr>
              <a:t>Page-25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8964488" cy="5355312"/>
          </a:xfrm>
          <a:prstGeom prst="rect">
            <a:avLst/>
          </a:prstGeom>
          <a:noFill/>
        </p:spPr>
        <p:txBody>
          <a:bodyPr wrap="square" rtlCol="0">
            <a:spAutoFit/>
          </a:bodyPr>
          <a:lstStyle/>
          <a:p>
            <a:endParaRPr lang="en-US" dirty="0" smtClean="0">
              <a:solidFill>
                <a:schemeClr val="tx2"/>
              </a:solidFill>
            </a:endParaRPr>
          </a:p>
          <a:p>
            <a:r>
              <a:rPr lang="en-US" dirty="0">
                <a:solidFill>
                  <a:schemeClr val="tx1">
                    <a:lumMod val="50000"/>
                  </a:schemeClr>
                </a:solidFill>
              </a:rPr>
              <a:t>Future </a:t>
            </a:r>
            <a:r>
              <a:rPr lang="en-US" dirty="0" smtClean="0">
                <a:solidFill>
                  <a:schemeClr val="tx1">
                    <a:lumMod val="50000"/>
                  </a:schemeClr>
                </a:solidFill>
              </a:rPr>
              <a:t>work </a:t>
            </a:r>
          </a:p>
          <a:p>
            <a:endParaRPr lang="en-US" dirty="0" smtClean="0">
              <a:solidFill>
                <a:schemeClr val="tx1">
                  <a:lumMod val="50000"/>
                </a:schemeClr>
              </a:solidFill>
            </a:endParaRPr>
          </a:p>
          <a:p>
            <a:r>
              <a:rPr lang="en-US" dirty="0" smtClean="0"/>
              <a:t>the </a:t>
            </a:r>
            <a:r>
              <a:rPr lang="en-US" dirty="0"/>
              <a:t>wireless visual system will be used to human monitor the robot vision via mobile. To build the wireless visual system, the wireless camera will be applied on the robot and the wireless camera will transmit the visual around the robot to the receiver on the LCD </a:t>
            </a:r>
            <a:r>
              <a:rPr lang="en-US" dirty="0" smtClean="0"/>
              <a:t>.</a:t>
            </a:r>
          </a:p>
          <a:p>
            <a:endParaRPr lang="en-US" dirty="0"/>
          </a:p>
          <a:p>
            <a:r>
              <a:rPr lang="en-US" dirty="0"/>
              <a:t>the obstacle sensor will be build that the robot capable to stop moving when there are obstacles detected. To build a robot with ability to detect obstacle, the obstacle sensor will be needed. </a:t>
            </a:r>
          </a:p>
          <a:p>
            <a:endParaRPr lang="en-US" dirty="0" smtClean="0">
              <a:solidFill>
                <a:schemeClr val="tx1">
                  <a:lumMod val="50000"/>
                </a:schemeClr>
              </a:solidFill>
            </a:endParaRPr>
          </a:p>
          <a:p>
            <a:r>
              <a:rPr lang="en-US" dirty="0">
                <a:solidFill>
                  <a:schemeClr val="tx1">
                    <a:lumMod val="50000"/>
                  </a:schemeClr>
                </a:solidFill>
              </a:rPr>
              <a:t> </a:t>
            </a:r>
            <a:r>
              <a:rPr lang="en-US" dirty="0">
                <a:solidFill>
                  <a:schemeClr val="tx1">
                    <a:lumMod val="50000"/>
                  </a:schemeClr>
                </a:solidFill>
              </a:rPr>
              <a:t> </a:t>
            </a:r>
            <a:r>
              <a:rPr lang="en-US" dirty="0" smtClean="0">
                <a:solidFill>
                  <a:schemeClr val="tx1">
                    <a:lumMod val="50000"/>
                  </a:schemeClr>
                </a:solidFill>
              </a:rPr>
              <a:t>Conclusion</a:t>
            </a:r>
          </a:p>
          <a:p>
            <a:endParaRPr lang="en-US" dirty="0">
              <a:solidFill>
                <a:schemeClr val="tx2"/>
              </a:solidFill>
            </a:endParaRPr>
          </a:p>
          <a:p>
            <a:r>
              <a:rPr lang="en-US" dirty="0"/>
              <a:t>Finally after all the difficulties that we have encountered  the project has worked well and  achieved the goals we set and detect metal .</a:t>
            </a: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a:p>
        </p:txBody>
      </p:sp>
      <p:sp>
        <p:nvSpPr>
          <p:cNvPr id="7" name="Rectangle 6"/>
          <p:cNvSpPr/>
          <p:nvPr/>
        </p:nvSpPr>
        <p:spPr>
          <a:xfrm>
            <a:off x="971600" y="620688"/>
            <a:ext cx="3966150" cy="461665"/>
          </a:xfrm>
          <a:prstGeom prst="rect">
            <a:avLst/>
          </a:prstGeom>
        </p:spPr>
        <p:txBody>
          <a:bodyPr wrap="none">
            <a:spAutoFit/>
          </a:bodyPr>
          <a:lstStyle/>
          <a:p>
            <a:r>
              <a:rPr lang="en-US" sz="2400" dirty="0" smtClean="0">
                <a:solidFill>
                  <a:schemeClr val="bg1"/>
                </a:solidFill>
              </a:rPr>
              <a:t>Future </a:t>
            </a:r>
            <a:r>
              <a:rPr lang="en-US" sz="2400" dirty="0">
                <a:solidFill>
                  <a:schemeClr val="bg1"/>
                </a:solidFill>
              </a:rPr>
              <a:t>work &amp; Conclusion  </a:t>
            </a:r>
            <a:r>
              <a:rPr lang="en-US" sz="2400" dirty="0" smtClean="0">
                <a:solidFill>
                  <a:schemeClr val="bg1"/>
                </a:solidFill>
              </a:rPr>
              <a:t>:</a:t>
            </a:r>
            <a:endParaRPr lang="en-US" sz="2400" dirty="0">
              <a:solidFill>
                <a:schemeClr val="bg1"/>
              </a:solidFill>
            </a:endParaRPr>
          </a:p>
        </p:txBody>
      </p:sp>
    </p:spTree>
    <p:extLst>
      <p:ext uri="{BB962C8B-B14F-4D97-AF65-F5344CB8AC3E}">
        <p14:creationId xmlns:p14="http://schemas.microsoft.com/office/powerpoint/2010/main" val="417498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 y="6581000"/>
            <a:ext cx="9144000" cy="276999"/>
          </a:xfrm>
          <a:prstGeom prst="rect">
            <a:avLst/>
          </a:prstGeom>
        </p:spPr>
        <p:txBody>
          <a:bodyPr wrap="square">
            <a:spAutoFit/>
          </a:bodyPr>
          <a:lstStyle/>
          <a:p>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8964488" cy="5355312"/>
          </a:xfrm>
          <a:prstGeom prst="rect">
            <a:avLst/>
          </a:prstGeom>
          <a:noFill/>
        </p:spPr>
        <p:txBody>
          <a:bodyPr wrap="square" rtlCol="0">
            <a:spAutoFit/>
          </a:bodyPr>
          <a:lstStyle/>
          <a:p>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p:txBody>
      </p:sp>
      <p:sp>
        <p:nvSpPr>
          <p:cNvPr id="7" name="Rectangle 6"/>
          <p:cNvSpPr/>
          <p:nvPr/>
        </p:nvSpPr>
        <p:spPr>
          <a:xfrm>
            <a:off x="1403648" y="620688"/>
            <a:ext cx="184731" cy="461665"/>
          </a:xfrm>
          <a:prstGeom prst="rect">
            <a:avLst/>
          </a:prstGeom>
        </p:spPr>
        <p:txBody>
          <a:bodyPr wrap="none">
            <a:spAutoFit/>
          </a:bodyPr>
          <a:lstStyle/>
          <a:p>
            <a:endParaRPr lang="en-US" sz="2400"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166421"/>
            <a:ext cx="9177958" cy="3282053"/>
          </a:xfrm>
          <a:prstGeom prst="rect">
            <a:avLst/>
          </a:prstGeom>
        </p:spPr>
      </p:pic>
    </p:spTree>
    <p:extLst>
      <p:ext uri="{BB962C8B-B14F-4D97-AF65-F5344CB8AC3E}">
        <p14:creationId xmlns:p14="http://schemas.microsoft.com/office/powerpoint/2010/main" val="184832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Page-2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646331"/>
          </a:xfrm>
          <a:prstGeom prst="rect">
            <a:avLst/>
          </a:prstGeom>
          <a:noFill/>
        </p:spPr>
        <p:txBody>
          <a:bodyPr wrap="square" rtlCol="0">
            <a:spAutoFit/>
          </a:bodyPr>
          <a:lstStyle/>
          <a:p>
            <a:r>
              <a:rPr lang="en-US" dirty="0" smtClean="0">
                <a:solidFill>
                  <a:schemeClr val="tx2"/>
                </a:solidFill>
              </a:rPr>
              <a:t>Metal </a:t>
            </a:r>
            <a:r>
              <a:rPr lang="en-US" dirty="0">
                <a:solidFill>
                  <a:schemeClr val="tx2"/>
                </a:solidFill>
              </a:rPr>
              <a:t>detector has been built using  strong PI Detector (without metal Discrimination).</a:t>
            </a:r>
            <a:br>
              <a:rPr lang="en-US" dirty="0">
                <a:solidFill>
                  <a:schemeClr val="tx2"/>
                </a:solidFill>
              </a:rPr>
            </a:br>
            <a:endParaRPr lang="en-US" dirty="0">
              <a:solidFill>
                <a:schemeClr val="tx2"/>
              </a:solidFill>
            </a:endParaRPr>
          </a:p>
        </p:txBody>
      </p:sp>
      <p:sp>
        <p:nvSpPr>
          <p:cNvPr id="7" name="Rectangle 6"/>
          <p:cNvSpPr/>
          <p:nvPr/>
        </p:nvSpPr>
        <p:spPr>
          <a:xfrm>
            <a:off x="971600" y="620688"/>
            <a:ext cx="4960012" cy="461665"/>
          </a:xfrm>
          <a:prstGeom prst="rect">
            <a:avLst/>
          </a:prstGeom>
        </p:spPr>
        <p:txBody>
          <a:bodyPr wrap="none">
            <a:spAutoFit/>
          </a:bodyPr>
          <a:lstStyle/>
          <a:p>
            <a:r>
              <a:rPr lang="en-US" sz="2400" dirty="0">
                <a:solidFill>
                  <a:schemeClr val="bg1"/>
                </a:solidFill>
              </a:rPr>
              <a:t>Project objectives &amp; achievements </a:t>
            </a:r>
          </a:p>
        </p:txBody>
      </p:sp>
      <p:pic>
        <p:nvPicPr>
          <p:cNvPr id="9" name="Espace réservé du contenu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663" y="1772816"/>
            <a:ext cx="7622674" cy="4525963"/>
          </a:xfrm>
          <a:prstGeom prst="rect">
            <a:avLst/>
          </a:prstGeom>
        </p:spPr>
      </p:pic>
    </p:spTree>
    <p:extLst>
      <p:ext uri="{BB962C8B-B14F-4D97-AF65-F5344CB8AC3E}">
        <p14:creationId xmlns:p14="http://schemas.microsoft.com/office/powerpoint/2010/main" val="320147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Page-3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646331"/>
          </a:xfrm>
          <a:prstGeom prst="rect">
            <a:avLst/>
          </a:prstGeom>
          <a:noFill/>
        </p:spPr>
        <p:txBody>
          <a:bodyPr wrap="square" rtlCol="0">
            <a:spAutoFit/>
          </a:bodyPr>
          <a:lstStyle/>
          <a:p>
            <a:r>
              <a:rPr lang="en-US" dirty="0">
                <a:solidFill>
                  <a:schemeClr val="tx2"/>
                </a:solidFill>
              </a:rPr>
              <a:t> </a:t>
            </a:r>
            <a:r>
              <a:rPr lang="fr-FR" dirty="0">
                <a:solidFill>
                  <a:schemeClr val="tx2"/>
                </a:solidFill>
              </a:rPr>
              <a:t>Obstacle </a:t>
            </a:r>
            <a:r>
              <a:rPr lang="fr-FR" dirty="0" err="1">
                <a:solidFill>
                  <a:schemeClr val="tx2"/>
                </a:solidFill>
              </a:rPr>
              <a:t>avoidance</a:t>
            </a:r>
            <a:r>
              <a:rPr lang="fr-FR" dirty="0">
                <a:solidFill>
                  <a:schemeClr val="tx2"/>
                </a:solidFill>
              </a:rPr>
              <a:t> algorithmes have been </a:t>
            </a:r>
            <a:r>
              <a:rPr lang="fr-FR" dirty="0" err="1">
                <a:solidFill>
                  <a:schemeClr val="tx2"/>
                </a:solidFill>
              </a:rPr>
              <a:t>implemented</a:t>
            </a:r>
            <a:r>
              <a:rPr lang="fr-FR" dirty="0">
                <a:solidFill>
                  <a:schemeClr val="tx2"/>
                </a:solidFill>
              </a:rPr>
              <a:t> </a:t>
            </a:r>
            <a:r>
              <a:rPr lang="fr-FR" dirty="0" err="1" smtClean="0">
                <a:solidFill>
                  <a:schemeClr val="tx2"/>
                </a:solidFill>
              </a:rPr>
              <a:t>using</a:t>
            </a:r>
            <a:r>
              <a:rPr lang="fr-FR" dirty="0" smtClean="0">
                <a:solidFill>
                  <a:schemeClr val="tx2"/>
                </a:solidFill>
              </a:rPr>
              <a:t> </a:t>
            </a:r>
            <a:r>
              <a:rPr lang="fr-FR" dirty="0" err="1">
                <a:solidFill>
                  <a:schemeClr val="tx2"/>
                </a:solidFill>
              </a:rPr>
              <a:t>Arduino</a:t>
            </a:r>
            <a:r>
              <a:rPr lang="fr-FR" dirty="0">
                <a:solidFill>
                  <a:schemeClr val="tx2"/>
                </a:solidFill>
              </a:rPr>
              <a:t> UNO </a:t>
            </a:r>
            <a:r>
              <a:rPr lang="en-US" dirty="0">
                <a:solidFill>
                  <a:schemeClr val="tx2"/>
                </a:solidFill>
              </a:rPr>
              <a:t>Model .</a:t>
            </a:r>
            <a:br>
              <a:rPr lang="en-US" dirty="0">
                <a:solidFill>
                  <a:schemeClr val="tx2"/>
                </a:solidFill>
              </a:rPr>
            </a:br>
            <a:endParaRPr lang="en-US" dirty="0">
              <a:solidFill>
                <a:schemeClr val="tx2"/>
              </a:solidFill>
            </a:endParaRPr>
          </a:p>
        </p:txBody>
      </p:sp>
      <p:sp>
        <p:nvSpPr>
          <p:cNvPr id="7" name="Rectangle 6"/>
          <p:cNvSpPr/>
          <p:nvPr/>
        </p:nvSpPr>
        <p:spPr>
          <a:xfrm>
            <a:off x="971600" y="620688"/>
            <a:ext cx="4960012" cy="461665"/>
          </a:xfrm>
          <a:prstGeom prst="rect">
            <a:avLst/>
          </a:prstGeom>
        </p:spPr>
        <p:txBody>
          <a:bodyPr wrap="none">
            <a:spAutoFit/>
          </a:bodyPr>
          <a:lstStyle/>
          <a:p>
            <a:r>
              <a:rPr lang="en-US" sz="2400" dirty="0">
                <a:solidFill>
                  <a:schemeClr val="bg1"/>
                </a:solidFill>
              </a:rPr>
              <a:t>Project objectives &amp; achievements </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7901" y="2060848"/>
            <a:ext cx="7368197" cy="4092138"/>
          </a:xfrm>
          <a:prstGeom prst="rect">
            <a:avLst/>
          </a:prstGeom>
        </p:spPr>
      </p:pic>
    </p:spTree>
    <p:extLst>
      <p:ext uri="{BB962C8B-B14F-4D97-AF65-F5344CB8AC3E}">
        <p14:creationId xmlns:p14="http://schemas.microsoft.com/office/powerpoint/2010/main" val="131823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Page-4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923330"/>
          </a:xfrm>
          <a:prstGeom prst="rect">
            <a:avLst/>
          </a:prstGeom>
          <a:noFill/>
        </p:spPr>
        <p:txBody>
          <a:bodyPr wrap="square" rtlCol="0">
            <a:spAutoFit/>
          </a:bodyPr>
          <a:lstStyle/>
          <a:p>
            <a:r>
              <a:rPr lang="en-US" dirty="0">
                <a:solidFill>
                  <a:schemeClr val="tx2"/>
                </a:solidFill>
              </a:rPr>
              <a:t>The models takes </a:t>
            </a:r>
            <a:r>
              <a:rPr lang="en-US" dirty="0" smtClean="0">
                <a:solidFill>
                  <a:schemeClr val="tx2"/>
                </a:solidFill>
              </a:rPr>
              <a:t>distance from ultrasonic sensor and send </a:t>
            </a:r>
            <a:r>
              <a:rPr lang="en-US" dirty="0">
                <a:solidFill>
                  <a:schemeClr val="tx2"/>
                </a:solidFill>
              </a:rPr>
              <a:t>the motion commend </a:t>
            </a:r>
            <a:r>
              <a:rPr lang="en-US" dirty="0" smtClean="0">
                <a:solidFill>
                  <a:schemeClr val="tx2"/>
                </a:solidFill>
              </a:rPr>
              <a:t>to</a:t>
            </a:r>
          </a:p>
          <a:p>
            <a:r>
              <a:rPr lang="en-US" dirty="0" smtClean="0">
                <a:solidFill>
                  <a:schemeClr val="tx2"/>
                </a:solidFill>
              </a:rPr>
              <a:t> </a:t>
            </a:r>
            <a:r>
              <a:rPr lang="en-US" dirty="0">
                <a:solidFill>
                  <a:schemeClr val="tx2"/>
                </a:solidFill>
              </a:rPr>
              <a:t>H-Bridge </a:t>
            </a:r>
            <a:r>
              <a:rPr lang="en-US" dirty="0" smtClean="0">
                <a:solidFill>
                  <a:schemeClr val="tx2"/>
                </a:solidFill>
              </a:rPr>
              <a:t>.</a:t>
            </a:r>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4960012" cy="461665"/>
          </a:xfrm>
          <a:prstGeom prst="rect">
            <a:avLst/>
          </a:prstGeom>
        </p:spPr>
        <p:txBody>
          <a:bodyPr wrap="none">
            <a:spAutoFit/>
          </a:bodyPr>
          <a:lstStyle/>
          <a:p>
            <a:r>
              <a:rPr lang="en-US" sz="2400" dirty="0">
                <a:solidFill>
                  <a:schemeClr val="bg1"/>
                </a:solidFill>
              </a:rPr>
              <a:t>Project objectives &amp; achievements </a:t>
            </a: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3164" y="1796734"/>
            <a:ext cx="3531785" cy="4922765"/>
          </a:xfrm>
          <a:prstGeom prst="rect">
            <a:avLst/>
          </a:prstGeom>
        </p:spPr>
      </p:pic>
    </p:spTree>
    <p:extLst>
      <p:ext uri="{BB962C8B-B14F-4D97-AF65-F5344CB8AC3E}">
        <p14:creationId xmlns:p14="http://schemas.microsoft.com/office/powerpoint/2010/main" val="131823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Page-5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646331"/>
          </a:xfrm>
          <a:prstGeom prst="rect">
            <a:avLst/>
          </a:prstGeom>
          <a:noFill/>
        </p:spPr>
        <p:txBody>
          <a:bodyPr wrap="square" rtlCol="0">
            <a:spAutoFit/>
          </a:bodyPr>
          <a:lstStyle/>
          <a:p>
            <a:r>
              <a:rPr lang="en-US" dirty="0">
                <a:solidFill>
                  <a:schemeClr val="tx2"/>
                </a:solidFill>
              </a:rPr>
              <a:t> H-Bridge drives two PM DC Motors .</a:t>
            </a:r>
            <a:br>
              <a:rPr lang="en-US" dirty="0">
                <a:solidFill>
                  <a:schemeClr val="tx2"/>
                </a:solidFill>
              </a:rPr>
            </a:br>
            <a:endParaRPr lang="en-US" dirty="0">
              <a:solidFill>
                <a:schemeClr val="tx2"/>
              </a:solidFill>
            </a:endParaRPr>
          </a:p>
        </p:txBody>
      </p:sp>
      <p:sp>
        <p:nvSpPr>
          <p:cNvPr id="7" name="Rectangle 6"/>
          <p:cNvSpPr/>
          <p:nvPr/>
        </p:nvSpPr>
        <p:spPr>
          <a:xfrm>
            <a:off x="971600" y="620688"/>
            <a:ext cx="4960012" cy="461665"/>
          </a:xfrm>
          <a:prstGeom prst="rect">
            <a:avLst/>
          </a:prstGeom>
        </p:spPr>
        <p:txBody>
          <a:bodyPr wrap="none">
            <a:spAutoFit/>
          </a:bodyPr>
          <a:lstStyle/>
          <a:p>
            <a:r>
              <a:rPr lang="en-US" sz="2400" dirty="0">
                <a:solidFill>
                  <a:schemeClr val="bg1"/>
                </a:solidFill>
              </a:rPr>
              <a:t>Project objectives &amp; achievements </a:t>
            </a: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160458"/>
            <a:ext cx="6264695" cy="3672408"/>
          </a:xfrm>
          <a:prstGeom prst="rect">
            <a:avLst/>
          </a:prstGeom>
        </p:spPr>
      </p:pic>
    </p:spTree>
    <p:extLst>
      <p:ext uri="{BB962C8B-B14F-4D97-AF65-F5344CB8AC3E}">
        <p14:creationId xmlns:p14="http://schemas.microsoft.com/office/powerpoint/2010/main" val="109075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Page-6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923330"/>
          </a:xfrm>
          <a:prstGeom prst="rect">
            <a:avLst/>
          </a:prstGeom>
          <a:noFill/>
        </p:spPr>
        <p:txBody>
          <a:bodyPr wrap="square" rtlCol="0">
            <a:spAutoFit/>
          </a:bodyPr>
          <a:lstStyle/>
          <a:p>
            <a:r>
              <a:rPr lang="en-US" dirty="0" smtClean="0">
                <a:solidFill>
                  <a:schemeClr val="tx2"/>
                </a:solidFill>
              </a:rPr>
              <a:t>The body of Robot .</a:t>
            </a:r>
          </a:p>
          <a:p>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7" y="1658417"/>
            <a:ext cx="4104455" cy="4218855"/>
          </a:xfrm>
          <a:prstGeom prst="rect">
            <a:avLst/>
          </a:prstGeom>
        </p:spPr>
      </p:pic>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562" y="1961257"/>
            <a:ext cx="3945754" cy="3613174"/>
          </a:xfrm>
          <a:prstGeom prst="rect">
            <a:avLst/>
          </a:prstGeom>
        </p:spPr>
      </p:pic>
    </p:spTree>
    <p:extLst>
      <p:ext uri="{BB962C8B-B14F-4D97-AF65-F5344CB8AC3E}">
        <p14:creationId xmlns:p14="http://schemas.microsoft.com/office/powerpoint/2010/main" val="129701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Page-7</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69259"/>
            <a:ext cx="9540552" cy="1200329"/>
          </a:xfrm>
          <a:prstGeom prst="rect">
            <a:avLst/>
          </a:prstGeom>
          <a:noFill/>
        </p:spPr>
        <p:txBody>
          <a:bodyPr wrap="square" rtlCol="0">
            <a:spAutoFit/>
          </a:bodyPr>
          <a:lstStyle/>
          <a:p>
            <a:r>
              <a:rPr lang="en-US" dirty="0" smtClean="0">
                <a:solidFill>
                  <a:schemeClr val="tx2"/>
                </a:solidFill>
              </a:rPr>
              <a:t>The body of Robot .</a:t>
            </a:r>
          </a:p>
          <a:p>
            <a:pPr fontAlgn="ctr"/>
            <a:r>
              <a:rPr lang="en-US" dirty="0" smtClean="0">
                <a:solidFill>
                  <a:schemeClr val="tx2"/>
                </a:solidFill>
              </a:rPr>
              <a:t>- </a:t>
            </a:r>
            <a:r>
              <a:rPr lang="en-US" dirty="0" smtClean="0"/>
              <a:t>Charging </a:t>
            </a:r>
            <a:r>
              <a:rPr lang="en-US" dirty="0"/>
              <a:t>circuit</a:t>
            </a:r>
          </a:p>
          <a:p>
            <a:r>
              <a:rPr lang="en-US" dirty="0">
                <a:solidFill>
                  <a:schemeClr val="tx2"/>
                </a:solidFill>
              </a:rPr>
              <a:t/>
            </a:r>
            <a:br>
              <a:rPr lang="en-US" dirty="0">
                <a:solidFill>
                  <a:schemeClr val="tx2"/>
                </a:solidFill>
              </a:rPr>
            </a:br>
            <a:endParaRPr lang="en-US" dirty="0">
              <a:solidFill>
                <a:schemeClr val="tx2"/>
              </a:solidFill>
            </a:endParaRPr>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854" y="2346995"/>
            <a:ext cx="8800292" cy="3445034"/>
          </a:xfrm>
          <a:prstGeom prst="rect">
            <a:avLst/>
          </a:prstGeom>
        </p:spPr>
      </p:pic>
    </p:spTree>
    <p:extLst>
      <p:ext uri="{BB962C8B-B14F-4D97-AF65-F5344CB8AC3E}">
        <p14:creationId xmlns:p14="http://schemas.microsoft.com/office/powerpoint/2010/main" val="205533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581001"/>
            <a:ext cx="9144000" cy="276999"/>
          </a:xfrm>
          <a:prstGeom prst="rect">
            <a:avLst/>
          </a:prstGeom>
        </p:spPr>
        <p:txBody>
          <a:bodyPr wrap="square">
            <a:spAutoFit/>
          </a:bodyPr>
          <a:lstStyle/>
          <a:p>
            <a:r>
              <a:rPr lang="en-US" sz="1200" i="1" dirty="0" smtClean="0">
                <a:ln w="1905"/>
                <a:solidFill>
                  <a:schemeClr val="tx2"/>
                </a:solidFill>
              </a:rPr>
              <a:t>Page-8    </a:t>
            </a:r>
            <a:r>
              <a:rPr lang="en-US" sz="1200" dirty="0" smtClean="0">
                <a:ln w="1905"/>
                <a:solidFill>
                  <a:schemeClr val="tx2"/>
                </a:solidFill>
              </a:rPr>
              <a:t>                                                                </a:t>
            </a:r>
            <a:r>
              <a:rPr lang="en-US" sz="1200" i="1" dirty="0" smtClean="0">
                <a:ln w="1905"/>
                <a:solidFill>
                  <a:schemeClr val="tx2"/>
                </a:solidFill>
              </a:rPr>
              <a:t>  </a:t>
            </a:r>
            <a:endParaRPr lang="en-US" sz="1200" i="1" dirty="0">
              <a:ln w="1905"/>
              <a:solidFill>
                <a:schemeClr val="tx2"/>
              </a:solidFill>
            </a:endParaRPr>
          </a:p>
        </p:txBody>
      </p:sp>
      <p:sp>
        <p:nvSpPr>
          <p:cNvPr id="6" name="TextBox 5"/>
          <p:cNvSpPr txBox="1"/>
          <p:nvPr/>
        </p:nvSpPr>
        <p:spPr>
          <a:xfrm>
            <a:off x="0" y="1196752"/>
            <a:ext cx="9540552" cy="1754326"/>
          </a:xfrm>
          <a:prstGeom prst="rect">
            <a:avLst/>
          </a:prstGeom>
          <a:noFill/>
        </p:spPr>
        <p:txBody>
          <a:bodyPr wrap="square" rtlCol="0">
            <a:spAutoFit/>
          </a:bodyPr>
          <a:lstStyle/>
          <a:p>
            <a:pPr marL="285750" indent="-285750">
              <a:buFont typeface="Wingdings" pitchFamily="2" charset="2"/>
              <a:buChar char="q"/>
            </a:pPr>
            <a:r>
              <a:rPr lang="en-US" dirty="0" smtClean="0">
                <a:solidFill>
                  <a:schemeClr val="tx2"/>
                </a:solidFill>
              </a:rPr>
              <a:t>Basic operation of Servo-Motor , </a:t>
            </a:r>
            <a:r>
              <a:rPr lang="en-US" dirty="0" err="1" smtClean="0">
                <a:solidFill>
                  <a:schemeClr val="tx2"/>
                </a:solidFill>
              </a:rPr>
              <a:t>Arduino</a:t>
            </a:r>
            <a:r>
              <a:rPr lang="en-US" dirty="0" smtClean="0">
                <a:solidFill>
                  <a:schemeClr val="tx2"/>
                </a:solidFill>
              </a:rPr>
              <a:t> , Ultrasonic sensor .</a:t>
            </a:r>
            <a:r>
              <a:rPr lang="en-US" dirty="0">
                <a:solidFill>
                  <a:schemeClr val="tx2"/>
                </a:solidFill>
              </a:rPr>
              <a:t/>
            </a:r>
            <a:br>
              <a:rPr lang="en-US" dirty="0">
                <a:solidFill>
                  <a:schemeClr val="tx2"/>
                </a:solidFill>
              </a:rPr>
            </a:br>
            <a:endParaRPr lang="en-US" dirty="0">
              <a:solidFill>
                <a:schemeClr val="tx2"/>
              </a:solidFill>
            </a:endParaRPr>
          </a:p>
          <a:p>
            <a:endParaRPr lang="en-US" dirty="0">
              <a:solidFill>
                <a:schemeClr val="tx2"/>
              </a:solidFill>
            </a:endParaRPr>
          </a:p>
          <a:p>
            <a:r>
              <a:rPr lang="en-US" dirty="0" smtClean="0"/>
              <a:t>The servo motor rotation is half cycle (from 30</a:t>
            </a:r>
            <a:r>
              <a:rPr lang="ar-SA" dirty="0"/>
              <a:t> </a:t>
            </a:r>
            <a:r>
              <a:rPr lang="ar-SA" dirty="0" smtClean="0"/>
              <a:t>˚</a:t>
            </a:r>
            <a:r>
              <a:rPr lang="en-US" dirty="0" smtClean="0"/>
              <a:t>to 140</a:t>
            </a:r>
            <a:r>
              <a:rPr lang="ar-SA" dirty="0" smtClean="0"/>
              <a:t> ˚</a:t>
            </a:r>
            <a:r>
              <a:rPr lang="en-US" dirty="0" smtClean="0"/>
              <a:t>).</a:t>
            </a:r>
          </a:p>
          <a:p>
            <a:r>
              <a:rPr lang="en-US" dirty="0" smtClean="0"/>
              <a:t>During this period the Robot is able to scan the area ahead against any obstacle by ultrasonic sensor .</a:t>
            </a:r>
            <a:endParaRPr lang="en-US" dirty="0" smtClean="0"/>
          </a:p>
        </p:txBody>
      </p:sp>
      <p:sp>
        <p:nvSpPr>
          <p:cNvPr id="7" name="Rectangle 6"/>
          <p:cNvSpPr/>
          <p:nvPr/>
        </p:nvSpPr>
        <p:spPr>
          <a:xfrm>
            <a:off x="971600" y="620688"/>
            <a:ext cx="2821606" cy="461665"/>
          </a:xfrm>
          <a:prstGeom prst="rect">
            <a:avLst/>
          </a:prstGeom>
        </p:spPr>
        <p:txBody>
          <a:bodyPr wrap="none">
            <a:spAutoFit/>
          </a:bodyPr>
          <a:lstStyle/>
          <a:p>
            <a:r>
              <a:rPr lang="en-US" sz="2400" dirty="0">
                <a:solidFill>
                  <a:schemeClr val="bg1"/>
                </a:solidFill>
              </a:rPr>
              <a:t>Autonomous </a:t>
            </a:r>
            <a:r>
              <a:rPr lang="en-US" sz="2400" dirty="0" smtClean="0">
                <a:solidFill>
                  <a:schemeClr val="bg1"/>
                </a:solidFill>
              </a:rPr>
              <a:t>Robot</a:t>
            </a:r>
            <a:endParaRPr lang="en-US" sz="2400" dirty="0">
              <a:solidFill>
                <a:schemeClr val="bg1"/>
              </a:solidFill>
            </a:endParaRP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3068960"/>
            <a:ext cx="5221811" cy="3373213"/>
          </a:xfrm>
          <a:prstGeom prst="rect">
            <a:avLst/>
          </a:prstGeom>
        </p:spPr>
      </p:pic>
    </p:spTree>
    <p:extLst>
      <p:ext uri="{BB962C8B-B14F-4D97-AF65-F5344CB8AC3E}">
        <p14:creationId xmlns:p14="http://schemas.microsoft.com/office/powerpoint/2010/main" val="106016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cdb2004138l">
  <a:themeElements>
    <a:clrScheme name="sample 3">
      <a:dk1>
        <a:srgbClr val="1D528D"/>
      </a:dk1>
      <a:lt1>
        <a:srgbClr val="FFFFFF"/>
      </a:lt1>
      <a:dk2>
        <a:srgbClr val="000000"/>
      </a:dk2>
      <a:lt2>
        <a:srgbClr val="DDDDDD"/>
      </a:lt2>
      <a:accent1>
        <a:srgbClr val="25B1B1"/>
      </a:accent1>
      <a:accent2>
        <a:srgbClr val="5BACE9"/>
      </a:accent2>
      <a:accent3>
        <a:srgbClr val="FFFFFF"/>
      </a:accent3>
      <a:accent4>
        <a:srgbClr val="174578"/>
      </a:accent4>
      <a:accent5>
        <a:srgbClr val="ACD5D5"/>
      </a:accent5>
      <a:accent6>
        <a:srgbClr val="529BD3"/>
      </a:accent6>
      <a:hlink>
        <a:srgbClr val="6E71F0"/>
      </a:hlink>
      <a:folHlink>
        <a:srgbClr val="969696"/>
      </a:folHlink>
    </a:clrScheme>
    <a:fontScheme name="sample">
      <a:majorFont>
        <a:latin typeface="Verdana"/>
        <a:ea typeface=""/>
        <a:cs typeface=""/>
      </a:majorFont>
      <a:minorFont>
        <a:latin typeface="Arial"/>
        <a:ea typeface=""/>
        <a:cs typeface=""/>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1D528D"/>
        </a:dk1>
        <a:lt1>
          <a:srgbClr val="FFFFFF"/>
        </a:lt1>
        <a:dk2>
          <a:srgbClr val="000000"/>
        </a:dk2>
        <a:lt2>
          <a:srgbClr val="C0C0C0"/>
        </a:lt2>
        <a:accent1>
          <a:srgbClr val="4EA693"/>
        </a:accent1>
        <a:accent2>
          <a:srgbClr val="ABA755"/>
        </a:accent2>
        <a:accent3>
          <a:srgbClr val="FFFFFF"/>
        </a:accent3>
        <a:accent4>
          <a:srgbClr val="174578"/>
        </a:accent4>
        <a:accent5>
          <a:srgbClr val="B2D0C8"/>
        </a:accent5>
        <a:accent6>
          <a:srgbClr val="9B974C"/>
        </a:accent6>
        <a:hlink>
          <a:srgbClr val="3981B7"/>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124B98"/>
        </a:dk1>
        <a:lt1>
          <a:srgbClr val="FFFFFF"/>
        </a:lt1>
        <a:dk2>
          <a:srgbClr val="000000"/>
        </a:dk2>
        <a:lt2>
          <a:srgbClr val="DDDDDD"/>
        </a:lt2>
        <a:accent1>
          <a:srgbClr val="4976D1"/>
        </a:accent1>
        <a:accent2>
          <a:srgbClr val="4CB494"/>
        </a:accent2>
        <a:accent3>
          <a:srgbClr val="FFFFFF"/>
        </a:accent3>
        <a:accent4>
          <a:srgbClr val="0E3F81"/>
        </a:accent4>
        <a:accent5>
          <a:srgbClr val="B1BDE5"/>
        </a:accent5>
        <a:accent6>
          <a:srgbClr val="44A386"/>
        </a:accent6>
        <a:hlink>
          <a:srgbClr val="0099CC"/>
        </a:hlink>
        <a:folHlink>
          <a:srgbClr val="969696"/>
        </a:folHlink>
      </a:clrScheme>
      <a:clrMap bg1="lt1" tx1="dk1" bg2="lt2" tx2="dk2" accent1="accent1" accent2="accent2" accent3="accent3" accent4="accent4" accent5="accent5" accent6="accent6" hlink="hlink" folHlink="folHlink"/>
    </a:extraClrScheme>
    <a:extraClrScheme>
      <a:clrScheme name="sample 3">
        <a:dk1>
          <a:srgbClr val="1D528D"/>
        </a:dk1>
        <a:lt1>
          <a:srgbClr val="FFFFFF"/>
        </a:lt1>
        <a:dk2>
          <a:srgbClr val="000000"/>
        </a:dk2>
        <a:lt2>
          <a:srgbClr val="DDDDDD"/>
        </a:lt2>
        <a:accent1>
          <a:srgbClr val="25B1B1"/>
        </a:accent1>
        <a:accent2>
          <a:srgbClr val="5BACE9"/>
        </a:accent2>
        <a:accent3>
          <a:srgbClr val="FFFFFF"/>
        </a:accent3>
        <a:accent4>
          <a:srgbClr val="174578"/>
        </a:accent4>
        <a:accent5>
          <a:srgbClr val="ACD5D5"/>
        </a:accent5>
        <a:accent6>
          <a:srgbClr val="529BD3"/>
        </a:accent6>
        <a:hlink>
          <a:srgbClr val="6E71F0"/>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28910</TotalTime>
  <Words>633</Words>
  <Application>Microsoft Office PowerPoint</Application>
  <PresentationFormat>Affichage à l'écran (4:3)</PresentationFormat>
  <Paragraphs>195</Paragraphs>
  <Slides>27</Slides>
  <Notes>0</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cdb2004138l</vt:lpstr>
      <vt:lpstr>Metal Detector Robotic Vehicle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eXPerience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Capacitors &amp; Inductors</dc:title>
  <dc:creator>eXPerience</dc:creator>
  <cp:lastModifiedBy>CD City</cp:lastModifiedBy>
  <cp:revision>1206</cp:revision>
  <dcterms:created xsi:type="dcterms:W3CDTF">2010-06-25T17:36:03Z</dcterms:created>
  <dcterms:modified xsi:type="dcterms:W3CDTF">2016-12-23T18:28:25Z</dcterms:modified>
</cp:coreProperties>
</file>